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962" r:id="rId1"/>
  </p:sldMasterIdLst>
  <p:notesMasterIdLst>
    <p:notesMasterId r:id="rId58"/>
  </p:notesMasterIdLst>
  <p:handoutMasterIdLst>
    <p:handoutMasterId r:id="rId59"/>
  </p:handoutMasterIdLst>
  <p:sldIdLst>
    <p:sldId id="2147481194" r:id="rId2"/>
    <p:sldId id="2147482375" r:id="rId3"/>
    <p:sldId id="2147479655" r:id="rId4"/>
    <p:sldId id="2147478331" r:id="rId5"/>
    <p:sldId id="2147482811" r:id="rId6"/>
    <p:sldId id="2147482806" r:id="rId7"/>
    <p:sldId id="2147482278" r:id="rId8"/>
    <p:sldId id="2147482404" r:id="rId9"/>
    <p:sldId id="2147482802" r:id="rId10"/>
    <p:sldId id="2147482807" r:id="rId11"/>
    <p:sldId id="2147482367" r:id="rId12"/>
    <p:sldId id="2147482366" r:id="rId13"/>
    <p:sldId id="2147482368" r:id="rId14"/>
    <p:sldId id="2147482374" r:id="rId15"/>
    <p:sldId id="2147482373" r:id="rId16"/>
    <p:sldId id="2147482372" r:id="rId17"/>
    <p:sldId id="2147482371" r:id="rId18"/>
    <p:sldId id="2147482377" r:id="rId19"/>
    <p:sldId id="2147482378" r:id="rId20"/>
    <p:sldId id="2147482379" r:id="rId21"/>
    <p:sldId id="2147482381" r:id="rId22"/>
    <p:sldId id="2147482382" r:id="rId23"/>
    <p:sldId id="2147482383" r:id="rId24"/>
    <p:sldId id="2147482384" r:id="rId25"/>
    <p:sldId id="2147482386" r:id="rId26"/>
    <p:sldId id="2147482387" r:id="rId27"/>
    <p:sldId id="2147482393" r:id="rId28"/>
    <p:sldId id="2147482394" r:id="rId29"/>
    <p:sldId id="2147482395" r:id="rId30"/>
    <p:sldId id="2147482396" r:id="rId31"/>
    <p:sldId id="2147482397" r:id="rId32"/>
    <p:sldId id="2147482398" r:id="rId33"/>
    <p:sldId id="2147482399" r:id="rId34"/>
    <p:sldId id="2147482400" r:id="rId35"/>
    <p:sldId id="2147482401" r:id="rId36"/>
    <p:sldId id="2147482402" r:id="rId37"/>
    <p:sldId id="2147482388" r:id="rId38"/>
    <p:sldId id="2147482389" r:id="rId39"/>
    <p:sldId id="2147482390" r:id="rId40"/>
    <p:sldId id="2147482391" r:id="rId41"/>
    <p:sldId id="2147482392" r:id="rId42"/>
    <p:sldId id="2147482361" r:id="rId43"/>
    <p:sldId id="2147482406" r:id="rId44"/>
    <p:sldId id="2147482799" r:id="rId45"/>
    <p:sldId id="2147482800" r:id="rId46"/>
    <p:sldId id="2147482801" r:id="rId47"/>
    <p:sldId id="2147482808" r:id="rId48"/>
    <p:sldId id="2147482809" r:id="rId49"/>
    <p:sldId id="278" r:id="rId50"/>
    <p:sldId id="280" r:id="rId51"/>
    <p:sldId id="2147482810" r:id="rId52"/>
    <p:sldId id="2147482250" r:id="rId53"/>
    <p:sldId id="2147482249" r:id="rId54"/>
    <p:sldId id="2147482351" r:id="rId55"/>
    <p:sldId id="2147482804" r:id="rId56"/>
    <p:sldId id="2147482275" r:id="rId57"/>
  </p:sldIdLst>
  <p:sldSz cx="24387175" cy="13716000"/>
  <p:notesSz cx="7004050" cy="9290050"/>
  <p:embeddedFontLst>
    <p:embeddedFont>
      <p:font typeface="IBM Plex Sans" panose="020B0503050203000203" pitchFamily="34" charset="0"/>
      <p:regular r:id="rId60"/>
      <p:bold r:id="rId61"/>
      <p:italic r:id="rId62"/>
      <p:boldItalic r:id="rId63"/>
    </p:embeddedFont>
    <p:embeddedFont>
      <p:font typeface="IBM Plex Sans Light" panose="020B0403050203000203" pitchFamily="34" charset="0"/>
      <p:regular r:id="rId64"/>
      <p:italic r:id="rId65"/>
    </p:embeddedFont>
    <p:embeddedFont>
      <p:font typeface="IBM Plex Sans Medium" panose="020B0603050203000203" pitchFamily="34" charset="0"/>
      <p:regular r:id="rId66"/>
      <p:italic r:id="rId67"/>
    </p:embeddedFont>
    <p:embeddedFont>
      <p:font typeface="IBM Plex Sans SemiBold" panose="020B0703050203000203" pitchFamily="34" charset="0"/>
      <p:regular r:id="rId68"/>
      <p:bold r:id="rId69"/>
      <p:italic r:id="rId70"/>
      <p:boldItalic r:id="rId71"/>
    </p:embeddedFont>
    <p:embeddedFont>
      <p:font typeface="IBM Plex Sans SmBld" panose="020B0703050203000203" pitchFamily="34" charset="0"/>
      <p:regular r:id="rId72"/>
      <p:bold r:id="rId73"/>
      <p:italic r:id="rId74"/>
      <p:boldItalic r:id="rId75"/>
    </p:embeddedFont>
    <p:embeddedFont>
      <p:font typeface="IBM Plex Sans Text" panose="020B0503050203000203" pitchFamily="34" charset="0"/>
      <p:regular r:id="rId76"/>
      <p:italic r:id="rId77"/>
    </p:embeddedFont>
  </p:embeddedFontLst>
  <p:defaultTextStyle>
    <a:defPPr>
      <a:defRPr lang="en-US"/>
    </a:defPPr>
    <a:lvl1pPr marL="0" algn="l" defTabSz="1829379" rtl="0" eaLnBrk="1" latinLnBrk="0" hangingPunct="1">
      <a:defRPr sz="3600" kern="1200">
        <a:solidFill>
          <a:schemeClr val="tx1"/>
        </a:solidFill>
        <a:latin typeface="+mn-lt"/>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91E704B-B687-0447-BB70-C646DF21814E}">
          <p14:sldIdLst>
            <p14:sldId id="2147481194"/>
            <p14:sldId id="2147482375"/>
            <p14:sldId id="2147479655"/>
          </p14:sldIdLst>
        </p14:section>
        <p14:section name="IBM's AI positioning" id="{681F215C-6043-EA44-A9F0-2D389E773419}">
          <p14:sldIdLst>
            <p14:sldId id="2147478331"/>
            <p14:sldId id="2147482811"/>
            <p14:sldId id="2147482806"/>
            <p14:sldId id="2147482278"/>
          </p14:sldIdLst>
        </p14:section>
        <p14:section name="Client engagement framework" id="{1F8ABA0C-4C1A-4340-A719-CFD116DD3093}">
          <p14:sldIdLst>
            <p14:sldId id="2147482404"/>
            <p14:sldId id="2147482802"/>
            <p14:sldId id="2147482807"/>
          </p14:sldIdLst>
        </p14:section>
        <p14:section name="Prospecting" id="{08B5BC05-FA9B-1542-B903-27FEA64EDA87}">
          <p14:sldIdLst>
            <p14:sldId id="2147482367"/>
            <p14:sldId id="2147482366"/>
            <p14:sldId id="2147482368"/>
            <p14:sldId id="2147482374"/>
            <p14:sldId id="2147482373"/>
            <p14:sldId id="2147482372"/>
            <p14:sldId id="2147482371"/>
            <p14:sldId id="2147482377"/>
            <p14:sldId id="2147482378"/>
            <p14:sldId id="2147482379"/>
            <p14:sldId id="2147482381"/>
            <p14:sldId id="2147482382"/>
            <p14:sldId id="2147482383"/>
            <p14:sldId id="2147482384"/>
            <p14:sldId id="2147482386"/>
            <p14:sldId id="2147482387"/>
            <p14:sldId id="2147482393"/>
            <p14:sldId id="2147482394"/>
            <p14:sldId id="2147482395"/>
            <p14:sldId id="2147482396"/>
            <p14:sldId id="2147482397"/>
            <p14:sldId id="2147482398"/>
            <p14:sldId id="2147482399"/>
            <p14:sldId id="2147482400"/>
            <p14:sldId id="2147482401"/>
            <p14:sldId id="2147482402"/>
            <p14:sldId id="2147482388"/>
            <p14:sldId id="2147482389"/>
            <p14:sldId id="2147482390"/>
            <p14:sldId id="2147482391"/>
            <p14:sldId id="2147482392"/>
          </p14:sldIdLst>
        </p14:section>
        <p14:section name="Competitive landscape" id="{B1D4298E-EB53-834B-ACB4-FA54C53ACC9A}">
          <p14:sldIdLst>
            <p14:sldId id="2147482361"/>
            <p14:sldId id="2147482406"/>
            <p14:sldId id="2147482799"/>
            <p14:sldId id="2147482800"/>
            <p14:sldId id="2147482801"/>
          </p14:sldIdLst>
        </p14:section>
        <p14:section name="Client references" id="{3A0F5CEF-B964-D749-8582-62C7753DE954}">
          <p14:sldIdLst>
            <p14:sldId id="2147482808"/>
            <p14:sldId id="2147482809"/>
            <p14:sldId id="278"/>
            <p14:sldId id="280"/>
            <p14:sldId id="2147482810"/>
            <p14:sldId id="2147482250"/>
            <p14:sldId id="2147482249"/>
          </p14:sldIdLst>
        </p14:section>
        <p14:section name="Pilot program" id="{11B46C37-5206-CE47-B097-8B7AE65B408A}">
          <p14:sldIdLst>
            <p14:sldId id="2147482351"/>
            <p14:sldId id="2147482804"/>
            <p14:sldId id="2147482275"/>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26" userDrawn="1">
          <p15:clr>
            <a:srgbClr val="A4A3A4"/>
          </p15:clr>
        </p15:guide>
        <p15:guide id="2" pos="2206" userDrawn="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AC8B425-75D4-2AA5-7C69-C79DDEAECB22}" name="Gina Hawkins" initials="GH" userId="S::Gina.Hawkins1@ibm.com::105b048f-3102-44e2-8dc1-3fc7dfb733a8"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Zachary Anderson" initials="ZA" lastIdx="26" clrIdx="0">
    <p:extLst>
      <p:ext uri="{19B8F6BF-5375-455C-9EA6-DF929625EA0E}">
        <p15:presenceInfo xmlns:p15="http://schemas.microsoft.com/office/powerpoint/2012/main" userId="S::zanderson@vsapartners.com::b6da4b55-2f36-4779-ba8b-606d779a32e3" providerId="AD"/>
      </p:ext>
    </p:extLst>
  </p:cmAuthor>
  <p:cmAuthor id="2" name="Liz Sadler" initials="LS" lastIdx="36" clrIdx="1">
    <p:extLst>
      <p:ext uri="{19B8F6BF-5375-455C-9EA6-DF929625EA0E}">
        <p15:presenceInfo xmlns:p15="http://schemas.microsoft.com/office/powerpoint/2012/main" userId="Liz Sadl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641F6"/>
    <a:srgbClr val="6D91DD"/>
    <a:srgbClr val="E5F6FF"/>
    <a:srgbClr val="E9F2FC"/>
    <a:srgbClr val="E5F7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397" autoAdjust="0"/>
    <p:restoredTop sz="94744" autoAdjust="0"/>
  </p:normalViewPr>
  <p:slideViewPr>
    <p:cSldViewPr snapToGrid="0" snapToObjects="1">
      <p:cViewPr varScale="1">
        <p:scale>
          <a:sx n="39" d="100"/>
          <a:sy n="39" d="100"/>
        </p:scale>
        <p:origin x="1123" y="82"/>
      </p:cViewPr>
      <p:guideLst/>
    </p:cSldViewPr>
  </p:slideViewPr>
  <p:outlineViewPr>
    <p:cViewPr>
      <p:scale>
        <a:sx n="33" d="100"/>
        <a:sy n="33" d="100"/>
      </p:scale>
      <p:origin x="0" y="-12029"/>
    </p:cViewPr>
  </p:outlineViewPr>
  <p:notesTextViewPr>
    <p:cViewPr>
      <p:scale>
        <a:sx n="105" d="100"/>
        <a:sy n="105" d="100"/>
      </p:scale>
      <p:origin x="0" y="0"/>
    </p:cViewPr>
  </p:notesTextViewPr>
  <p:sorterViewPr>
    <p:cViewPr>
      <p:scale>
        <a:sx n="180" d="100"/>
        <a:sy n="180" d="100"/>
      </p:scale>
      <p:origin x="0" y="-11136"/>
    </p:cViewPr>
  </p:sorterViewPr>
  <p:notesViewPr>
    <p:cSldViewPr snapToGrid="0" snapToObjects="1">
      <p:cViewPr>
        <p:scale>
          <a:sx n="60" d="100"/>
          <a:sy n="60" d="100"/>
        </p:scale>
        <p:origin x="3235" y="-48"/>
      </p:cViewPr>
      <p:guideLst>
        <p:guide orient="horz" pos="2926"/>
        <p:guide pos="2206"/>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4.fntdata"/><Relationship Id="rId68" Type="http://schemas.openxmlformats.org/officeDocument/2006/relationships/font" Target="fonts/font9.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notesMaster" Target="notesMasters/notesMaster1.xml"/><Relationship Id="rId74" Type="http://schemas.openxmlformats.org/officeDocument/2006/relationships/font" Target="fonts/font15.fntdata"/><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2.fntdata"/><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3.fntdata"/><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handoutMaster" Target="handoutMasters/handoutMaster1.xml"/><Relationship Id="rId67"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7.fntdata"/><Relationship Id="rId7" Type="http://schemas.openxmlformats.org/officeDocument/2006/relationships/slide" Target="slides/slide6.xml"/><Relationship Id="rId71" Type="http://schemas.openxmlformats.org/officeDocument/2006/relationships/font" Target="fonts/font1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24130" y="8844128"/>
            <a:ext cx="345533" cy="232251"/>
          </a:xfrm>
          <a:prstGeom prst="rect">
            <a:avLst/>
          </a:prstGeom>
        </p:spPr>
        <p:txBody>
          <a:bodyPr vert="horz" lIns="0" tIns="0" rIns="0" bIns="0" rtlCol="0" anchor="b"/>
          <a:lstStyle>
            <a:lvl1pPr algn="r">
              <a:defRPr sz="1200"/>
            </a:lvl1pPr>
          </a:lstStyle>
          <a:p>
            <a:pPr algn="l"/>
            <a:fld id="{614B4878-71CB-8F40-B9DD-F26F1F6CA014}" type="slidenum">
              <a:rPr lang="en-US" sz="600">
                <a:solidFill>
                  <a:schemeClr val="bg1"/>
                </a:solidFill>
                <a:latin typeface="IBM Plex Sans Light" panose="020B0503050203000203" pitchFamily="34" charset="0"/>
                <a:ea typeface="IBM Plex Sans Light" charset="0"/>
                <a:cs typeface="IBM Plex Sans Light" charset="0"/>
              </a:rPr>
              <a:pPr algn="l"/>
              <a:t>‹#›</a:t>
            </a:fld>
            <a:endParaRPr lang="en-US" sz="600" dirty="0">
              <a:solidFill>
                <a:schemeClr val="bg1"/>
              </a:solidFill>
              <a:latin typeface="IBM Plex Sans Light" panose="020B0503050203000203" pitchFamily="34" charset="0"/>
              <a:ea typeface="IBM Plex Sans Light" charset="0"/>
              <a:cs typeface="IBM Plex Sans Light" charset="0"/>
            </a:endParaRPr>
          </a:p>
        </p:txBody>
      </p:sp>
      <p:sp>
        <p:nvSpPr>
          <p:cNvPr id="4" name="Footer Placeholder 3"/>
          <p:cNvSpPr>
            <a:spLocks noGrp="1"/>
          </p:cNvSpPr>
          <p:nvPr>
            <p:ph type="ftr" sz="quarter" idx="2"/>
          </p:nvPr>
        </p:nvSpPr>
        <p:spPr>
          <a:xfrm>
            <a:off x="644373" y="8844128"/>
            <a:ext cx="3735493" cy="232251"/>
          </a:xfrm>
          <a:prstGeom prst="rect">
            <a:avLst/>
          </a:prstGeom>
        </p:spPr>
        <p:txBody>
          <a:bodyPr vert="horz" lIns="0" tIns="0" rIns="0" bIns="0" rtlCol="0" anchor="b"/>
          <a:lstStyle>
            <a:lvl1pPr algn="l">
              <a:defRPr sz="1200"/>
            </a:lvl1pPr>
          </a:lstStyle>
          <a:p>
            <a:r>
              <a:rPr lang="en-US" sz="600" dirty="0">
                <a:solidFill>
                  <a:schemeClr val="bg1"/>
                </a:solidFill>
                <a:latin typeface="IBM Plex Sans Light" panose="020B0503050203000203" pitchFamily="34" charset="0"/>
                <a:ea typeface="IBM Plex Sans Light" charset="0"/>
                <a:cs typeface="IBM Plex Sans Light" charset="0"/>
              </a:rPr>
              <a:t>Group Name / DOC ID / Month XX, 2023 / © 2023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jpeg>
</file>

<file path=ppt/media/image26.png>
</file>

<file path=ppt/media/image27.png>
</file>

<file path=ppt/media/image28.png>
</file>

<file path=ppt/media/image29.svg>
</file>

<file path=ppt/media/image35.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227013" y="231775"/>
            <a:ext cx="6524625" cy="3670300"/>
          </a:xfrm>
          <a:prstGeom prst="rect">
            <a:avLst/>
          </a:prstGeom>
          <a:noFill/>
          <a:ln w="12700">
            <a:solidFill>
              <a:prstClr val="black"/>
            </a:solidFill>
          </a:ln>
        </p:spPr>
        <p:txBody>
          <a:bodyPr vert="horz" lIns="93104" tIns="46552" rIns="93104" bIns="46552"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1112" y="4152370"/>
            <a:ext cx="6555791" cy="4389314"/>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Slide Number Placeholder 6"/>
          <p:cNvSpPr>
            <a:spLocks noGrp="1"/>
          </p:cNvSpPr>
          <p:nvPr>
            <p:ph type="sldNum" sz="quarter" idx="5"/>
          </p:nvPr>
        </p:nvSpPr>
        <p:spPr>
          <a:xfrm>
            <a:off x="6434387" y="8844128"/>
            <a:ext cx="345533" cy="232251"/>
          </a:xfrm>
          <a:prstGeom prst="rect">
            <a:avLst/>
          </a:prstGeom>
        </p:spPr>
        <p:txBody>
          <a:bodyPr vert="horz" lIns="0" tIns="0" rIns="0" bIns="0" rtlCol="0" anchor="b"/>
          <a:lstStyle>
            <a:lvl1pPr algn="r">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224130" y="8844128"/>
            <a:ext cx="3735493" cy="232251"/>
          </a:xfrm>
          <a:prstGeom prst="rect">
            <a:avLst/>
          </a:prstGeom>
        </p:spPr>
        <p:txBody>
          <a:bodyPr vert="horz" lIns="0" tIns="0" rIns="0" bIns="0" rtlCol="0" anchor="b"/>
          <a:lstStyle>
            <a:lvl1pPr algn="l">
              <a:defRPr sz="600" b="0" i="0">
                <a:solidFill>
                  <a:schemeClr val="bg1"/>
                </a:solidFill>
                <a:latin typeface="IBM Plex Sans Light" panose="020B0503050203000203" pitchFamily="34" charset="0"/>
                <a:ea typeface="IBM Plex Sans Light" panose="020B0503050203000203" pitchFamily="34" charset="0"/>
                <a:cs typeface="IBM Plex Sans Light" panose="020B0503050203000203" pitchFamily="34" charset="0"/>
              </a:defRPr>
            </a:lvl1pPr>
          </a:lstStyle>
          <a:p>
            <a:r>
              <a:rPr lang="en-US" dirty="0"/>
              <a:t>Footer</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ftr="0" dt="0"/>
  <p:notesStyle>
    <a:lvl1pPr marL="0" algn="l" defTabSz="2438522" rtl="0" eaLnBrk="1" latinLnBrk="0" hangingPunct="1">
      <a:lnSpc>
        <a:spcPct val="110000"/>
      </a:lnSpc>
      <a:spcBef>
        <a:spcPts val="0"/>
      </a:spcBef>
      <a:defRPr sz="1000" b="0" i="0" kern="1200">
        <a:solidFill>
          <a:schemeClr val="bg1"/>
        </a:solidFill>
        <a:latin typeface="IBM Plex Sans Light" panose="020B0403050203000203" pitchFamily="34" charset="0"/>
        <a:ea typeface="+mn-ea"/>
        <a:cs typeface="+mn-cs"/>
      </a:defRPr>
    </a:lvl1pPr>
    <a:lvl2pPr marL="465690" indent="-452991" algn="l" defTabSz="2438522" rtl="0" eaLnBrk="1" latinLnBrk="0" hangingPunct="1">
      <a:lnSpc>
        <a:spcPct val="110000"/>
      </a:lnSpc>
      <a:spcBef>
        <a:spcPts val="0"/>
      </a:spcBef>
      <a:buClr>
        <a:schemeClr val="bg1"/>
      </a:buClr>
      <a:buFont typeface="Arial" panose="020B0604020202020204" pitchFamily="34" charset="0"/>
      <a:buChar char="•"/>
      <a:tabLst/>
      <a:defRPr sz="1000" b="0" i="0" kern="1200">
        <a:solidFill>
          <a:schemeClr val="bg1"/>
        </a:solidFill>
        <a:latin typeface="IBM Plex Sans Light" panose="020B0403050203000203" pitchFamily="34" charset="0"/>
        <a:ea typeface="+mn-ea"/>
        <a:cs typeface="+mn-cs"/>
      </a:defRPr>
    </a:lvl2pPr>
    <a:lvl3pPr marL="926638" indent="-463319" algn="l" defTabSz="2438522" rtl="0" eaLnBrk="1" latinLnBrk="0" hangingPunct="1">
      <a:lnSpc>
        <a:spcPct val="110000"/>
      </a:lnSpc>
      <a:spcBef>
        <a:spcPts val="0"/>
      </a:spcBef>
      <a:buClr>
        <a:schemeClr val="bg1"/>
      </a:buClr>
      <a:buFont typeface="Arial" panose="020B0604020202020204" pitchFamily="34" charset="0"/>
      <a:buChar char="•"/>
      <a:tabLst/>
      <a:defRPr sz="1000" b="0" i="0" kern="1200">
        <a:solidFill>
          <a:schemeClr val="bg1"/>
        </a:solidFill>
        <a:latin typeface="IBM Plex Sans Light" panose="020B0403050203000203" pitchFamily="34" charset="0"/>
        <a:ea typeface="+mn-ea"/>
        <a:cs typeface="+mn-cs"/>
      </a:defRPr>
    </a:lvl3pPr>
    <a:lvl4pPr marL="1682580" indent="-463319" algn="l" defTabSz="2438522" rtl="0" eaLnBrk="1" latinLnBrk="0" hangingPunct="1">
      <a:lnSpc>
        <a:spcPct val="110000"/>
      </a:lnSpc>
      <a:spcBef>
        <a:spcPts val="0"/>
      </a:spcBef>
      <a:buClr>
        <a:schemeClr val="bg1"/>
      </a:buClr>
      <a:buFont typeface="Arial" panose="020B0604020202020204" pitchFamily="34" charset="0"/>
      <a:buChar char="•"/>
      <a:tabLst/>
      <a:defRPr sz="1000" b="0" i="0" kern="1200">
        <a:solidFill>
          <a:schemeClr val="bg1"/>
        </a:solidFill>
        <a:latin typeface="IBM Plex Sans Light" panose="020B0403050203000203" pitchFamily="34" charset="0"/>
        <a:ea typeface="+mn-ea"/>
        <a:cs typeface="+mn-cs"/>
      </a:defRPr>
    </a:lvl4pPr>
    <a:lvl5pPr marL="465690" marR="0" indent="-452991" algn="l" defTabSz="2438522" rtl="0" eaLnBrk="1" fontAlgn="base" latinLnBrk="0" hangingPunct="1">
      <a:lnSpc>
        <a:spcPct val="100000"/>
      </a:lnSpc>
      <a:spcBef>
        <a:spcPts val="1600"/>
      </a:spcBef>
      <a:spcAft>
        <a:spcPct val="0"/>
      </a:spcAft>
      <a:buClr>
        <a:srgbClr val="000000"/>
      </a:buClr>
      <a:buSzTx/>
      <a:buFont typeface="IBM Plex Sans Light" charset="-120"/>
      <a:buChar char="»"/>
      <a:tabLst/>
      <a:defRPr sz="2000" b="0" i="0" kern="1200">
        <a:solidFill>
          <a:schemeClr val="bg1"/>
        </a:solidFill>
        <a:latin typeface="IBM Plex Sans Light" panose="020B0503050203000203" pitchFamily="34" charset="0"/>
        <a:ea typeface="+mn-ea"/>
        <a:cs typeface="+mn-cs"/>
      </a:defRPr>
    </a:lvl5pPr>
    <a:lvl6pPr marL="6096305" algn="l" defTabSz="2438522" rtl="0" eaLnBrk="1" latinLnBrk="0" hangingPunct="1">
      <a:defRPr sz="3200" kern="1200">
        <a:solidFill>
          <a:schemeClr val="tx1"/>
        </a:solidFill>
        <a:latin typeface="+mn-lt"/>
        <a:ea typeface="+mn-ea"/>
        <a:cs typeface="+mn-cs"/>
      </a:defRPr>
    </a:lvl6pPr>
    <a:lvl7pPr marL="7315566" algn="l" defTabSz="2438522" rtl="0" eaLnBrk="1" latinLnBrk="0" hangingPunct="1">
      <a:defRPr sz="3200" kern="1200">
        <a:solidFill>
          <a:schemeClr val="tx1"/>
        </a:solidFill>
        <a:latin typeface="+mn-lt"/>
        <a:ea typeface="+mn-ea"/>
        <a:cs typeface="+mn-cs"/>
      </a:defRPr>
    </a:lvl7pPr>
    <a:lvl8pPr marL="8534827" algn="l" defTabSz="2438522" rtl="0" eaLnBrk="1" latinLnBrk="0" hangingPunct="1">
      <a:defRPr sz="3200" kern="1200">
        <a:solidFill>
          <a:schemeClr val="tx1"/>
        </a:solidFill>
        <a:latin typeface="+mn-lt"/>
        <a:ea typeface="+mn-ea"/>
        <a:cs typeface="+mn-cs"/>
      </a:defRPr>
    </a:lvl8pPr>
    <a:lvl9pPr marL="9754088" algn="l" defTabSz="2438522" rtl="0" eaLnBrk="1" latinLnBrk="0" hangingPunct="1">
      <a:defRPr sz="3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ibm.com/downloads/cas/GVAGA3JP"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yourlearning.ibm.com/activity/PLAN-96BA3950C94B"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learn.ibm.com/course/view.php?id=12778"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yourlearning.ibm.com/activity/PLAN-43433BB6E9CB"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s://learn.ibm.com/course/view.php?id=13122"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yourlearning.ibm.com/activity/PLAN-08E169AA237E"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learn.ibm.com/course/view.php?id=15888"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yourlearning.ibm.com/activity/PLAN-AFF6D831D183" TargetMode="External"/><Relationship Id="rId2" Type="http://schemas.openxmlformats.org/officeDocument/2006/relationships/slide" Target="../slides/slide27.xml"/><Relationship Id="rId1" Type="http://schemas.openxmlformats.org/officeDocument/2006/relationships/notesMaster" Target="../notesMasters/notesMaster1.xml"/><Relationship Id="rId4" Type="http://schemas.openxmlformats.org/officeDocument/2006/relationships/hyperlink" Target="https://learn.ibm.com/mod/subcourse/view.php?id=267173" TargetMode="Externa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yourlearning.ibm.com/activity/PLAN-F524A2258221" TargetMode="External"/><Relationship Id="rId2" Type="http://schemas.openxmlformats.org/officeDocument/2006/relationships/slide" Target="../slides/slide32.xml"/><Relationship Id="rId1" Type="http://schemas.openxmlformats.org/officeDocument/2006/relationships/notesMaster" Target="../notesMasters/notesMaster1.xml"/><Relationship Id="rId4" Type="http://schemas.openxmlformats.org/officeDocument/2006/relationships/hyperlink" Target="https://learn.ibm.com/mod/subcourse/view.php?id=187624" TargetMode="Externa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hbr.org/2017/09/only-3-of-companies-data-meets-basic-quality-standards" TargetMode="External"/><Relationship Id="rId2" Type="http://schemas.openxmlformats.org/officeDocument/2006/relationships/slide" Target="../slides/slide34.xml"/><Relationship Id="rId1" Type="http://schemas.openxmlformats.org/officeDocument/2006/relationships/notesMaster" Target="../notesMasters/notesMaster1.xml"/><Relationship Id="rId5" Type="http://schemas.openxmlformats.org/officeDocument/2006/relationships/hyperlink" Target="https://www.helpscout.com/75-customer-service-facts-quotes-statistics/" TargetMode="External"/><Relationship Id="rId4" Type="http://schemas.openxmlformats.org/officeDocument/2006/relationships/hyperlink" Target="https://www.salesforce.com/blog/customer-service-stats/" TargetMode="Externa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ibm.seismic.com/Link/Content/DCH9VPW26d8FMGhM6RqT3TTWD6RB" TargetMode="External"/><Relationship Id="rId2" Type="http://schemas.openxmlformats.org/officeDocument/2006/relationships/slide" Target="../slides/slide35.xml"/><Relationship Id="rId1" Type="http://schemas.openxmlformats.org/officeDocument/2006/relationships/notesMaster" Target="../notesMasters/notesMaster1.xml"/><Relationship Id="rId4" Type="http://schemas.openxmlformats.org/officeDocument/2006/relationships/hyperlink" Target="https://www.ibm.com/blogs/watson/2020/12/watson-assistant-improves-intent-detection-accuracy-leads-against-ai-vendors-cited-in-published-study/" TargetMode="Externa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yourlearning.ibm.com/activity/PLAN-3A95B9E1CBA3" TargetMode="External"/><Relationship Id="rId2" Type="http://schemas.openxmlformats.org/officeDocument/2006/relationships/slide" Target="../slides/slide37.xml"/><Relationship Id="rId1" Type="http://schemas.openxmlformats.org/officeDocument/2006/relationships/notesMaster" Target="../notesMasters/notesMaster1.xml"/><Relationship Id="rId6" Type="http://schemas.openxmlformats.org/officeDocument/2006/relationships/hyperlink" Target="https://learn.ibm.com/course/view.php?id=15773" TargetMode="External"/><Relationship Id="rId5" Type="http://schemas.openxmlformats.org/officeDocument/2006/relationships/hyperlink" Target="https://yourlearning.ibm.com/activity/PLAN-2AF4220DD901" TargetMode="External"/><Relationship Id="rId4" Type="http://schemas.openxmlformats.org/officeDocument/2006/relationships/hyperlink" Target="https://learn.ibm.com/course/view.php?id=15774" TargetMode="Externa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3" Type="http://schemas.openxmlformats.org/officeDocument/2006/relationships/hyperlink" Target="https://www.ibm.com/sports/masters" TargetMode="External"/><Relationship Id="rId2" Type="http://schemas.openxmlformats.org/officeDocument/2006/relationships/slide" Target="../slides/slide47.xml"/><Relationship Id="rId1" Type="http://schemas.openxmlformats.org/officeDocument/2006/relationships/notesMaster" Target="../notesMasters/notesMaster1.xml"/><Relationship Id="rId4" Type="http://schemas.openxmlformats.org/officeDocument/2006/relationships/hyperlink" Target="https://newsroom.ibm.com/2023-03-28-IBM-Brings-Generative-AI-Commentary-and-Hole-by-Hole-Player-Predictions-to-the-Masters-Digital-Experience" TargetMode="Externa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s://it.newsroom.ibm.com/windtreai" TargetMode="External"/><Relationship Id="rId2" Type="http://schemas.openxmlformats.org/officeDocument/2006/relationships/slide" Target="../slides/slide48.xml"/><Relationship Id="rId1" Type="http://schemas.openxmlformats.org/officeDocument/2006/relationships/notesMaster" Target="../notesMasters/notesMaster1.xml"/><Relationship Id="rId4" Type="http://schemas.openxmlformats.org/officeDocument/2006/relationships/hyperlink" Target="https://www.ibm.com/case-studies/windtre" TargetMode="External"/></Relationships>
</file>

<file path=ppt/notesSlides/_rels/notesSlide49.xml.rels><?xml version="1.0" encoding="UTF-8" standalone="yes"?>
<Relationships xmlns="http://schemas.openxmlformats.org/package/2006/relationships"><Relationship Id="rId3" Type="http://schemas.openxmlformats.org/officeDocument/2006/relationships/hyperlink" Target="https://newsroom.ibm.com/2023-06-21-IBM-Brings-Generative-AI-Commentary-and-AI-Draw-Analysis-to-the-Wimbledon-Digital-Experience" TargetMode="External"/><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hbr.org/sponsored/2023/08/how-a-hybrid-platform-can-help-enable-trusted-generative-ai" TargetMode="External"/><Relationship Id="rId2" Type="http://schemas.openxmlformats.org/officeDocument/2006/relationships/slide" Target="../slides/slide5.xml"/><Relationship Id="rId1" Type="http://schemas.openxmlformats.org/officeDocument/2006/relationships/notesMaster" Target="../notesMasters/notesMaster1.xml"/><Relationship Id="rId5" Type="http://schemas.openxmlformats.org/officeDocument/2006/relationships/hyperlink" Target="https://www.linkedin.com/pulse/decoding-true-cost-generative-ai-your-enterprise-maryam-ashoori-phd" TargetMode="External"/><Relationship Id="rId4" Type="http://schemas.openxmlformats.org/officeDocument/2006/relationships/hyperlink" Target="https://www.ibm.com/thought-leadership/institute-business-value/en-us/report/ceo-generative-ai" TargetMode="External"/></Relationships>
</file>

<file path=ppt/notesSlides/_rels/notesSlide50.xml.rels><?xml version="1.0" encoding="UTF-8" standalone="yes"?>
<Relationships xmlns="http://schemas.openxmlformats.org/package/2006/relationships"><Relationship Id="rId3" Type="http://schemas.openxmlformats.org/officeDocument/2006/relationships/hyperlink" Target="https://www.ibm.com/case-studies/wintershall-dea" TargetMode="External"/><Relationship Id="rId2" Type="http://schemas.openxmlformats.org/officeDocument/2006/relationships/slide" Target="../slides/slide50.xml"/><Relationship Id="rId1" Type="http://schemas.openxmlformats.org/officeDocument/2006/relationships/notesMaster" Target="../notesMasters/notesMaster1.xml"/><Relationship Id="rId4" Type="http://schemas.openxmlformats.org/officeDocument/2006/relationships/hyperlink" Target="https://newsroom.ibm.com/2023-08-01-Wintershall-Dea-works-with-IBM-to-ramp-up-AI-Initiatives-across-its-organization" TargetMode="Externa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www.ibm.com/case-studies/us-open" TargetMode="External"/><Relationship Id="rId2" Type="http://schemas.openxmlformats.org/officeDocument/2006/relationships/slide" Target="../slides/slide51.xml"/><Relationship Id="rId1" Type="http://schemas.openxmlformats.org/officeDocument/2006/relationships/notesMaster" Target="../notesMasters/notesMaster1.xml"/><Relationship Id="rId4" Type="http://schemas.openxmlformats.org/officeDocument/2006/relationships/hyperlink" Target="mailto:kristik@us.ibm.com" TargetMode="Externa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3" Type="http://schemas.openxmlformats.org/officeDocument/2006/relationships/hyperlink" Target="https://ibm.biz/watsonxPilotProgram" TargetMode="External"/><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ibm.seismic.com/Link/Content/DCQpX624hq2BWGFF78JjMQcGGj8P"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ibm.seismic.com/Link/Content/DCjRGCJ2DjTP3GcMjfmq2pJbF8Jd"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defTabSz="2482903">
              <a:defRPr/>
            </a:pPr>
            <a:r>
              <a:rPr lang="en-US" dirty="0">
                <a:latin typeface="+mn-lt"/>
                <a:ea typeface="IBM Plex Sans Light" panose="020B0403050203000203" pitchFamily="34" charset="0"/>
                <a:cs typeface="IBM Plex Sans Light" panose="020B0403050203000203" pitchFamily="34" charset="0"/>
              </a:rPr>
              <a:t>This is one of those rare moments in history when an innovative technology arrives that radically transforms business and society forever. That technology, of course, is artificial intelligence (AI). IBM has a wealth of experience with AI, and an innovative technology roadmap. C</a:t>
            </a:r>
            <a:r>
              <a:rPr lang="en-US" dirty="0">
                <a:latin typeface="+mn-lt"/>
              </a:rPr>
              <a:t>lients are looking to harness the power of AI to drive growth and create a competitive advantage.</a:t>
            </a:r>
            <a:endParaRPr lang="en-US" dirty="0">
              <a:latin typeface="+mn-lt"/>
              <a:ea typeface="IBM Plex Sans Light" panose="020B0403050203000203" pitchFamily="34" charset="0"/>
              <a:cs typeface="IBM Plex Sans Light" panose="020B0403050203000203" pitchFamily="34" charset="0"/>
            </a:endParaRPr>
          </a:p>
          <a:p>
            <a:pPr defTabSz="2482903">
              <a:defRPr/>
            </a:pPr>
            <a:endParaRPr lang="en-US" dirty="0">
              <a:latin typeface="+mn-lt"/>
            </a:endParaRPr>
          </a:p>
          <a:p>
            <a:pPr defTabSz="2482903">
              <a:defRPr/>
            </a:pPr>
            <a:r>
              <a:rPr lang="en-US" dirty="0">
                <a:latin typeface="+mn-lt"/>
              </a:rPr>
              <a:t>This internal presentation provides an overview of the AI solutions that IBM offers for businesses. IBM’s AI solutions include watsonx and it’s three components, watsonx.ai, watsonx.data, and watsonx.governance. In addition, IBM has introduced watsonx AI assistants which (as of October 2023) include watsonx Orchestrate, watsonx Assistant, watsonx Code Assistant (for Red Hat Ansible Lightspeed and for Z), and watsonx Orders. It also includes the most applicable resources to help in selling IBM’s AI message and the watsonx family of offerings. </a:t>
            </a:r>
          </a:p>
          <a:p>
            <a:pPr defTabSz="2482903">
              <a:defRPr/>
            </a:pPr>
            <a:endParaRPr lang="en-US" dirty="0">
              <a:latin typeface="+mn-lt"/>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1</a:t>
            </a:fld>
            <a:endParaRPr lang="en-US" dirty="0"/>
          </a:p>
        </p:txBody>
      </p:sp>
    </p:spTree>
    <p:extLst>
      <p:ext uri="{BB962C8B-B14F-4D97-AF65-F5344CB8AC3E}">
        <p14:creationId xmlns:p14="http://schemas.microsoft.com/office/powerpoint/2010/main" val="19452797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kern="100" dirty="0">
                <a:latin typeface="+mn-lt"/>
                <a:ea typeface="Calibri" panose="020F0502020204030204" pitchFamily="34" charset="0"/>
                <a:cs typeface="Times New Roman" panose="02020603050405020304" pitchFamily="18" charset="0"/>
              </a:rPr>
              <a:t>This self-explanatory slide details some areas of the organization that enterprises must consider to capture AI value at scale.</a:t>
            </a:r>
          </a:p>
          <a:p>
            <a:endParaRPr lang="en-US" kern="100" dirty="0">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b="1" kern="100" dirty="0">
                <a:effectLst/>
                <a:latin typeface="+mn-lt"/>
                <a:ea typeface="Calibri" panose="020F0502020204030204" pitchFamily="34" charset="0"/>
                <a:cs typeface="Times New Roman" panose="02020603050405020304" pitchFamily="18" charset="0"/>
              </a:rPr>
              <a:t>Terminology:</a:t>
            </a:r>
            <a:endParaRPr lang="en-US" kern="100" dirty="0">
              <a:effectLst/>
              <a:latin typeface="+mn-lt"/>
              <a:ea typeface="Calibri" panose="020F0502020204030204" pitchFamily="34" charset="0"/>
              <a:cs typeface="Times New Roman" panose="02020603050405020304" pitchFamily="18" charset="0"/>
            </a:endParaRPr>
          </a:p>
          <a:p>
            <a:pPr marL="174570" indent="-17457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ROI: </a:t>
            </a:r>
            <a:r>
              <a:rPr lang="en-US" kern="100" dirty="0">
                <a:latin typeface="+mn-lt"/>
                <a:ea typeface="Calibri" panose="020F0502020204030204" pitchFamily="34" charset="0"/>
                <a:cs typeface="Times New Roman" panose="02020603050405020304" pitchFamily="18" charset="0"/>
              </a:rPr>
              <a:t>return on investment</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10</a:t>
            </a:fld>
            <a:endParaRPr lang="en-US" dirty="0"/>
          </a:p>
        </p:txBody>
      </p:sp>
    </p:spTree>
    <p:extLst>
      <p:ext uri="{BB962C8B-B14F-4D97-AF65-F5344CB8AC3E}">
        <p14:creationId xmlns:p14="http://schemas.microsoft.com/office/powerpoint/2010/main" val="7602990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When prospecting AI opportunities in general, it is important to emphasize the end goal for AI adoption: IBM’s focus is to enable organizations to scale and accelerate the impact of AI. In other words, to help organizations be AI+ organizations, where their business models rest on their ability to create value using AI.</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When it comes to delivering an “elevator” pitch, these are the main points to emphasize:</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Place trust and responsible use at the core of the enterprise’s AI strategy. Without trust and responsible use, business users won’t trust their AI’s output, and IT departments will resist the rollout of technologies that introduce regulatory or legal risk.</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Watsonx is IBM's next generation AI platform where users can train, tune, and deploy AI across the enterprise, leveraging critical, trusted data wherever it resides. Watsonx is a full-service platform, providing capabilities across the AI development lifecycle.</a:t>
            </a:r>
            <a:br>
              <a:rPr lang="en-US" kern="100" dirty="0">
                <a:latin typeface="+mn-lt"/>
                <a:ea typeface="Calibri" panose="020F0502020204030204" pitchFamily="34" charset="0"/>
                <a:cs typeface="Times New Roman" panose="02020603050405020304" pitchFamily="18" charset="0"/>
              </a:rPr>
            </a:b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IBM’s AI assistant offerings represent a fast means of enabling organizations to start leveraging generative AI technologies. IBM uses it’s watsonx platform to build and to refine its own foundation models, and assistants which end-users can take advantage of without having to learn AI development principles.</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Based on this high-level framing, look for opportunities either of these two sides of watsonx:</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AI and data platform, where the emphasis is more on the building of solutions based on either traditional AI ( for example, machine learning), or generative AI.</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AI assistants, where the emphasis is on end-user value from AI.</a:t>
            </a:r>
          </a:p>
        </p:txBody>
      </p:sp>
      <p:sp>
        <p:nvSpPr>
          <p:cNvPr id="4" name="Slide Number Placeholder 3"/>
          <p:cNvSpPr>
            <a:spLocks noGrp="1"/>
          </p:cNvSpPr>
          <p:nvPr>
            <p:ph type="sldNum" sz="quarter" idx="5"/>
          </p:nvPr>
        </p:nvSpPr>
        <p:spPr/>
        <p:txBody>
          <a:bodyPr/>
          <a:lstStyle/>
          <a:p>
            <a:fld id="{6E2E38B8-B0B4-AD41-AC6E-B781F46A9FD3}" type="slidenum">
              <a:rPr lang="en-US" smtClean="0"/>
              <a:pPr/>
              <a:t>11</a:t>
            </a:fld>
            <a:endParaRPr lang="en-US" dirty="0"/>
          </a:p>
        </p:txBody>
      </p:sp>
    </p:spTree>
    <p:extLst>
      <p:ext uri="{BB962C8B-B14F-4D97-AF65-F5344CB8AC3E}">
        <p14:creationId xmlns:p14="http://schemas.microsoft.com/office/powerpoint/2010/main" val="16987779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When initially beginning conversations about generative AI with a client, be sure to discuss the common pain points of this self-explanatory slide. This information will help clients truly understand the pain points that are most applicable to AI projects and help determine which value propositions are most applicable for future discussions with the client.</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These are some talking points to use regarding the statistics from IBM’s 2022 AI Adoption index. Specifically:</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1 in 5 organizations cite difficulties integrating data across any cloud. As cloud adoption continues to increase, it is most likely that this will become a bigger challenge for more organizations.</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25% of organizations lack the tools or platforms to develop models. This is likely owing to challenges with a lack of AI skills, where many organizations don’t have the ability to fund and maintain an in-house data science or AI practice.</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kern="100" dirty="0">
                <a:latin typeface="+mn-lt"/>
                <a:ea typeface="Calibri" panose="020F0502020204030204" pitchFamily="34" charset="0"/>
                <a:cs typeface="Times New Roman" panose="02020603050405020304" pitchFamily="18" charset="0"/>
              </a:rPr>
              <a:t>74% </a:t>
            </a:r>
            <a:r>
              <a:rPr lang="en-US" dirty="0">
                <a:latin typeface="+mn-lt"/>
              </a:rPr>
              <a:t>of organizations haven’t taken the necessary steps to reduce bias in their AI. This can be challenging for many reasons: most likely this is a skills issue, or there are too many disparate AI tools to standardize on an AI governance approach</a:t>
            </a:r>
            <a:br>
              <a:rPr lang="en-US" dirty="0">
                <a:latin typeface="+mn-lt"/>
              </a:rPr>
            </a:br>
            <a:endParaRPr lang="en-US" dirty="0">
              <a:latin typeface="+mn-lt"/>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dirty="0">
                <a:latin typeface="+mn-lt"/>
              </a:rPr>
              <a:t>34% of businesses lack the necessary AI skills, expertise, or knowledge. There are two forces at play: there is a wider labor shortage impacting the AI and data science space, and these skills are in high-demand, making them scarce.</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b="1" dirty="0">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b="1" dirty="0">
                <a:latin typeface="+mn-lt"/>
              </a:rPr>
              <a:t>Reference:</a:t>
            </a:r>
          </a:p>
          <a:p>
            <a:pPr marL="171450" indent="-171450">
              <a:buFont typeface="Arial" panose="020B0604020202020204" pitchFamily="34" charset="0"/>
              <a:buChar char="•"/>
              <a:defRPr/>
            </a:pPr>
            <a:r>
              <a:rPr lang="en-US" kern="100" dirty="0">
                <a:latin typeface="+mn-lt"/>
                <a:ea typeface="Calibri" panose="020F0502020204030204" pitchFamily="34" charset="0"/>
                <a:cs typeface="Times New Roman" panose="02020603050405020304" pitchFamily="18" charset="0"/>
              </a:rPr>
              <a:t>IBM’s 2022 AI Adoption index: </a:t>
            </a:r>
            <a:r>
              <a:rPr lang="en-US" sz="1000" dirty="0">
                <a:latin typeface="+mn-lt"/>
                <a:hlinkClick r:id="rId3"/>
              </a:rPr>
              <a:t>https://www.ibm.com/downloads/cas/GVAGA3JP</a:t>
            </a:r>
            <a:endParaRPr lang="en-US" sz="1000" dirty="0">
              <a:latin typeface="+mn-lt"/>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dirty="0">
              <a:latin typeface="+mn-lt"/>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12</a:t>
            </a:fld>
            <a:endParaRPr lang="en-US" dirty="0"/>
          </a:p>
        </p:txBody>
      </p:sp>
    </p:spTree>
    <p:extLst>
      <p:ext uri="{BB962C8B-B14F-4D97-AF65-F5344CB8AC3E}">
        <p14:creationId xmlns:p14="http://schemas.microsoft.com/office/powerpoint/2010/main" val="4268981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kern="100" dirty="0">
                <a:latin typeface="+mn-lt"/>
                <a:ea typeface="Calibri" panose="020F0502020204030204" pitchFamily="34" charset="0"/>
                <a:cs typeface="Times New Roman" panose="02020603050405020304" pitchFamily="18" charset="0"/>
              </a:rPr>
              <a:t>This self-explanatory slide shows</a:t>
            </a:r>
            <a:r>
              <a:rPr lang="en-US" kern="100" dirty="0">
                <a:effectLst/>
                <a:latin typeface="+mn-lt"/>
                <a:ea typeface="Calibri" panose="020F0502020204030204" pitchFamily="34" charset="0"/>
                <a:cs typeface="Times New Roman" panose="02020603050405020304" pitchFamily="18" charset="0"/>
              </a:rPr>
              <a:t> four different strategies for progressing AI opportunities:</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228600" marR="0" indent="-228600">
              <a:lnSpc>
                <a:spcPct val="107000"/>
              </a:lnSpc>
              <a:spcBef>
                <a:spcPts val="0"/>
              </a:spcBef>
              <a:spcAft>
                <a:spcPts val="0"/>
              </a:spcAft>
              <a:buFont typeface="+mj-lt"/>
              <a:buAutoNum type="arabicPeriod"/>
            </a:pPr>
            <a:r>
              <a:rPr lang="en-US" b="1" kern="100" dirty="0">
                <a:effectLst/>
                <a:latin typeface="+mn-lt"/>
                <a:ea typeface="Calibri" panose="020F0502020204030204" pitchFamily="34" charset="0"/>
                <a:cs typeface="Times New Roman" panose="02020603050405020304" pitchFamily="18" charset="0"/>
              </a:rPr>
              <a:t>Emphasize the quality of IBM’s generative AI models </a:t>
            </a:r>
            <a:r>
              <a:rPr lang="en-US" b="1" kern="100" dirty="0">
                <a:latin typeface="+mn-lt"/>
                <a:ea typeface="Calibri" panose="020F0502020204030204" pitchFamily="34" charset="0"/>
                <a:cs typeface="Times New Roman" panose="02020603050405020304" pitchFamily="18" charset="0"/>
              </a:rPr>
              <a:t>- </a:t>
            </a:r>
            <a:r>
              <a:rPr lang="en-US" kern="100" dirty="0">
                <a:effectLst/>
                <a:latin typeface="+mn-lt"/>
                <a:ea typeface="Calibri" panose="020F0502020204030204" pitchFamily="34" charset="0"/>
                <a:cs typeface="Times New Roman" panose="02020603050405020304" pitchFamily="18" charset="0"/>
              </a:rPr>
              <a:t>Show that IBM’s models are trustworthy, which are </a:t>
            </a:r>
            <a:r>
              <a:rPr lang="en-US" kern="100" dirty="0">
                <a:latin typeface="+mn-lt"/>
                <a:ea typeface="Calibri" panose="020F0502020204030204" pitchFamily="34" charset="0"/>
                <a:cs typeface="Times New Roman" panose="02020603050405020304" pitchFamily="18" charset="0"/>
              </a:rPr>
              <a:t>well suited for enterprises to use </a:t>
            </a:r>
            <a:r>
              <a:rPr lang="en-US" kern="100" dirty="0">
                <a:effectLst/>
                <a:latin typeface="+mn-lt"/>
                <a:ea typeface="Calibri" panose="020F0502020204030204" pitchFamily="34" charset="0"/>
                <a:cs typeface="Times New Roman" panose="02020603050405020304" pitchFamily="18" charset="0"/>
              </a:rPr>
              <a:t>them at speed and scale. An important angle here for many organizations is IBM’s indemnification for copyright litigation.</a:t>
            </a:r>
          </a:p>
          <a:p>
            <a:pPr marL="228600" marR="0" indent="-228600">
              <a:lnSpc>
                <a:spcPct val="107000"/>
              </a:lnSpc>
              <a:spcBef>
                <a:spcPts val="0"/>
              </a:spcBef>
              <a:spcAft>
                <a:spcPts val="0"/>
              </a:spcAft>
              <a:buFont typeface="+mj-lt"/>
              <a:buAutoNum type="arabicPeriod"/>
            </a:pPr>
            <a:endParaRPr lang="en-US" kern="100" dirty="0">
              <a:effectLst/>
              <a:latin typeface="+mn-lt"/>
              <a:ea typeface="Calibri" panose="020F0502020204030204" pitchFamily="34" charset="0"/>
              <a:cs typeface="Times New Roman" panose="02020603050405020304" pitchFamily="18" charset="0"/>
            </a:endParaRPr>
          </a:p>
          <a:p>
            <a:pPr marL="228600" marR="0" indent="-228600">
              <a:lnSpc>
                <a:spcPct val="107000"/>
              </a:lnSpc>
              <a:spcBef>
                <a:spcPts val="0"/>
              </a:spcBef>
              <a:spcAft>
                <a:spcPts val="0"/>
              </a:spcAft>
              <a:buFont typeface="+mj-lt"/>
              <a:buAutoNum type="arabicPeriod"/>
            </a:pPr>
            <a:r>
              <a:rPr lang="en-US" b="1" kern="100" dirty="0">
                <a:effectLst/>
                <a:latin typeface="+mn-lt"/>
                <a:ea typeface="Calibri" panose="020F0502020204030204" pitchFamily="34" charset="0"/>
                <a:cs typeface="Times New Roman" panose="02020603050405020304" pitchFamily="18" charset="0"/>
              </a:rPr>
              <a:t>Focus on the creation of unique business value</a:t>
            </a:r>
            <a:r>
              <a:rPr lang="en-US" b="1" kern="100" dirty="0">
                <a:latin typeface="+mn-lt"/>
                <a:ea typeface="Calibri" panose="020F0502020204030204" pitchFamily="34" charset="0"/>
                <a:cs typeface="Times New Roman" panose="02020603050405020304" pitchFamily="18" charset="0"/>
              </a:rPr>
              <a:t> - </a:t>
            </a:r>
            <a:r>
              <a:rPr lang="en-US" kern="100" dirty="0">
                <a:effectLst/>
                <a:latin typeface="+mn-lt"/>
                <a:ea typeface="Calibri" panose="020F0502020204030204" pitchFamily="34" charset="0"/>
                <a:cs typeface="Times New Roman" panose="02020603050405020304" pitchFamily="18" charset="0"/>
              </a:rPr>
              <a:t>The ability to apply business-specific data to customize an AI model for enterprise-specific needs is critical.</a:t>
            </a:r>
          </a:p>
          <a:p>
            <a:pPr marL="228600" marR="0" indent="-228600">
              <a:lnSpc>
                <a:spcPct val="107000"/>
              </a:lnSpc>
              <a:spcBef>
                <a:spcPts val="0"/>
              </a:spcBef>
              <a:spcAft>
                <a:spcPts val="0"/>
              </a:spcAft>
              <a:buFont typeface="+mj-lt"/>
              <a:buAutoNum type="arabicPeriod"/>
            </a:pPr>
            <a:endParaRPr lang="en-US" b="1" kern="100" dirty="0">
              <a:effectLst/>
              <a:latin typeface="+mn-lt"/>
              <a:ea typeface="Calibri" panose="020F0502020204030204" pitchFamily="34" charset="0"/>
              <a:cs typeface="Times New Roman" panose="02020603050405020304" pitchFamily="18" charset="0"/>
            </a:endParaRPr>
          </a:p>
          <a:p>
            <a:pPr marL="228600" marR="0" indent="-228600">
              <a:lnSpc>
                <a:spcPct val="107000"/>
              </a:lnSpc>
              <a:spcBef>
                <a:spcPts val="0"/>
              </a:spcBef>
              <a:spcAft>
                <a:spcPts val="0"/>
              </a:spcAft>
              <a:buFont typeface="+mj-lt"/>
              <a:buAutoNum type="arabicPeriod"/>
            </a:pPr>
            <a:r>
              <a:rPr lang="en-US" b="1" kern="100" dirty="0">
                <a:effectLst/>
                <a:latin typeface="+mn-lt"/>
                <a:ea typeface="Calibri" panose="020F0502020204030204" pitchFamily="34" charset="0"/>
                <a:cs typeface="Times New Roman" panose="02020603050405020304" pitchFamily="18" charset="0"/>
              </a:rPr>
              <a:t>Infuse AI into business processes</a:t>
            </a:r>
            <a:r>
              <a:rPr lang="en-US" b="1" kern="100" dirty="0">
                <a:latin typeface="+mn-lt"/>
                <a:ea typeface="Calibri" panose="020F0502020204030204" pitchFamily="34" charset="0"/>
                <a:cs typeface="Times New Roman" panose="02020603050405020304" pitchFamily="18" charset="0"/>
              </a:rPr>
              <a:t> </a:t>
            </a:r>
            <a:r>
              <a:rPr lang="en-US" kern="100" dirty="0">
                <a:effectLst/>
                <a:latin typeface="+mn-lt"/>
                <a:ea typeface="Calibri" panose="020F0502020204030204" pitchFamily="34" charset="0"/>
                <a:cs typeface="Times New Roman" panose="02020603050405020304" pitchFamily="18" charset="0"/>
              </a:rPr>
              <a:t>- Being able to apply new models into business applications, wherever they reside, or what data they use.</a:t>
            </a:r>
          </a:p>
          <a:p>
            <a:pPr marL="228600" marR="0" indent="-228600">
              <a:lnSpc>
                <a:spcPct val="107000"/>
              </a:lnSpc>
              <a:spcBef>
                <a:spcPts val="0"/>
              </a:spcBef>
              <a:spcAft>
                <a:spcPts val="0"/>
              </a:spcAft>
              <a:buFont typeface="+mj-lt"/>
              <a:buAutoNum type="arabicPeriod"/>
            </a:pPr>
            <a:endParaRPr lang="en-US" b="1" kern="100" dirty="0">
              <a:effectLst/>
              <a:latin typeface="+mn-lt"/>
              <a:ea typeface="Calibri" panose="020F0502020204030204" pitchFamily="34" charset="0"/>
              <a:cs typeface="Times New Roman" panose="02020603050405020304" pitchFamily="18" charset="0"/>
            </a:endParaRPr>
          </a:p>
          <a:p>
            <a:pPr marL="228600" marR="0" indent="-228600">
              <a:lnSpc>
                <a:spcPct val="107000"/>
              </a:lnSpc>
              <a:spcBef>
                <a:spcPts val="0"/>
              </a:spcBef>
              <a:spcAft>
                <a:spcPts val="0"/>
              </a:spcAft>
              <a:buFont typeface="+mj-lt"/>
              <a:buAutoNum type="arabicPeriod"/>
            </a:pPr>
            <a:r>
              <a:rPr lang="en-US" b="1" kern="100" dirty="0">
                <a:effectLst/>
                <a:latin typeface="+mn-lt"/>
                <a:ea typeface="Calibri" panose="020F0502020204030204" pitchFamily="34" charset="0"/>
                <a:cs typeface="Times New Roman" panose="02020603050405020304" pitchFamily="18" charset="0"/>
              </a:rPr>
              <a:t>Co-create an AI solution</a:t>
            </a:r>
            <a:r>
              <a:rPr lang="en-US" kern="100" dirty="0">
                <a:effectLst/>
                <a:latin typeface="+mn-lt"/>
                <a:ea typeface="Calibri" panose="020F0502020204030204" pitchFamily="34" charset="0"/>
                <a:cs typeface="Times New Roman" panose="02020603050405020304" pitchFamily="18" charset="0"/>
              </a:rPr>
              <a:t> - Leverage Client Engineering’s free engagement program, involving education, solutioning, and MVP development. There are also free watsonx services available on IBM Cloud, where organizations can experiment with new solutions on a risk-free basis. </a:t>
            </a:r>
            <a:r>
              <a:rPr lang="en-US" kern="100" dirty="0">
                <a:latin typeface="+mn-lt"/>
                <a:ea typeface="Calibri" panose="020F0502020204030204" pitchFamily="34" charset="0"/>
                <a:cs typeface="Times New Roman" panose="02020603050405020304" pitchFamily="18" charset="0"/>
              </a:rPr>
              <a:t>Finally,</a:t>
            </a:r>
            <a:r>
              <a:rPr lang="en-US" kern="100" dirty="0">
                <a:effectLst/>
                <a:latin typeface="+mn-lt"/>
                <a:ea typeface="Calibri" panose="020F0502020204030204" pitchFamily="34" charset="0"/>
                <a:cs typeface="Times New Roman" panose="02020603050405020304" pitchFamily="18" charset="0"/>
              </a:rPr>
              <a:t> Client Engineering offers a comprehensive engagement involving the following:</a:t>
            </a:r>
          </a:p>
          <a:p>
            <a:pPr marL="228600" marR="0" indent="-228600">
              <a:lnSpc>
                <a:spcPct val="107000"/>
              </a:lnSpc>
              <a:spcBef>
                <a:spcPts val="0"/>
              </a:spcBef>
              <a:spcAft>
                <a:spcPts val="0"/>
              </a:spcAft>
              <a:buFont typeface="+mj-lt"/>
              <a:buAutoNum type="arabicPeriod"/>
            </a:pPr>
            <a:endParaRPr lang="en-US" kern="100" dirty="0">
              <a:effectLst/>
              <a:latin typeface="+mn-lt"/>
              <a:ea typeface="Calibri" panose="020F0502020204030204" pitchFamily="34" charset="0"/>
              <a:cs typeface="Times New Roman" panose="02020603050405020304" pitchFamily="18" charset="0"/>
            </a:endParaRPr>
          </a:p>
          <a:p>
            <a:pPr marL="637140" lvl="1" indent="-171450">
              <a:lnSpc>
                <a:spcPct val="107000"/>
              </a:lnSpc>
            </a:pPr>
            <a:r>
              <a:rPr lang="en-US" kern="100" dirty="0">
                <a:effectLst/>
                <a:latin typeface="+mn-lt"/>
                <a:ea typeface="Calibri" panose="020F0502020204030204" pitchFamily="34" charset="0"/>
                <a:cs typeface="Times New Roman" panose="02020603050405020304" pitchFamily="18" charset="0"/>
              </a:rPr>
              <a:t>Education sessions (Foundation Models 101)</a:t>
            </a:r>
          </a:p>
          <a:p>
            <a:pPr marL="637140" lvl="1" indent="-171450">
              <a:lnSpc>
                <a:spcPct val="107000"/>
              </a:lnSpc>
            </a:pPr>
            <a:r>
              <a:rPr lang="en-US" kern="100" dirty="0">
                <a:effectLst/>
                <a:latin typeface="+mn-lt"/>
                <a:ea typeface="Calibri" panose="020F0502020204030204" pitchFamily="34" charset="0"/>
                <a:cs typeface="Times New Roman" panose="02020603050405020304" pitchFamily="18" charset="0"/>
              </a:rPr>
              <a:t>Map business value (use case ideation workshop)</a:t>
            </a:r>
          </a:p>
          <a:p>
            <a:pPr marL="637140" lvl="1" indent="-171450">
              <a:lnSpc>
                <a:spcPct val="107000"/>
              </a:lnSpc>
            </a:pPr>
            <a:r>
              <a:rPr lang="en-US" kern="100" dirty="0">
                <a:effectLst/>
                <a:latin typeface="+mn-lt"/>
                <a:ea typeface="Calibri" panose="020F0502020204030204" pitchFamily="34" charset="0"/>
                <a:cs typeface="Times New Roman" panose="02020603050405020304" pitchFamily="18" charset="0"/>
              </a:rPr>
              <a:t>Hands on co-create (2-3 weeks)</a:t>
            </a:r>
          </a:p>
          <a:p>
            <a:pPr marL="637140" lvl="1" indent="-171450">
              <a:lnSpc>
                <a:spcPct val="107000"/>
              </a:lnSpc>
            </a:pPr>
            <a:r>
              <a:rPr lang="en-US" kern="100" dirty="0">
                <a:effectLst/>
                <a:latin typeface="+mn-lt"/>
                <a:ea typeface="Calibri" panose="020F0502020204030204" pitchFamily="34" charset="0"/>
                <a:cs typeface="Times New Roman" panose="02020603050405020304" pitchFamily="18" charset="0"/>
              </a:rPr>
              <a:t>Build a business use case with client</a:t>
            </a:r>
          </a:p>
          <a:p>
            <a:pPr marL="637140" lvl="1" indent="-171450">
              <a:lnSpc>
                <a:spcPct val="107000"/>
              </a:lnSpc>
            </a:pPr>
            <a:r>
              <a:rPr lang="en-US" kern="100" dirty="0">
                <a:effectLst/>
                <a:latin typeface="+mn-lt"/>
                <a:ea typeface="Calibri" panose="020F0502020204030204" pitchFamily="34" charset="0"/>
                <a:cs typeface="Times New Roman" panose="02020603050405020304" pitchFamily="18" charset="0"/>
              </a:rPr>
              <a:t>Use APIs to integrate into a client test application</a:t>
            </a:r>
          </a:p>
          <a:p>
            <a:pPr marL="22225" lvl="1" indent="0">
              <a:spcBef>
                <a:spcPts val="400"/>
              </a:spcBef>
              <a:buClr>
                <a:schemeClr val="accent1"/>
              </a:buClr>
              <a:buNone/>
              <a:defRPr/>
            </a:pPr>
            <a:endParaRPr lang="en-US" dirty="0">
              <a:latin typeface="+mn-lt"/>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13</a:t>
            </a:fld>
            <a:endParaRPr lang="en-US" dirty="0"/>
          </a:p>
        </p:txBody>
      </p:sp>
    </p:spTree>
    <p:extLst>
      <p:ext uri="{BB962C8B-B14F-4D97-AF65-F5344CB8AC3E}">
        <p14:creationId xmlns:p14="http://schemas.microsoft.com/office/powerpoint/2010/main" val="15260240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Watsonx.data is one of three offerings in the watsonx platform, which together offer an end-to-end solution for building generative AI solutions. The core tenet of this next generation data lakehouse offering is that with it, enterprises can store, manage, enrich, and access all of their data for AI.</a:t>
            </a:r>
          </a:p>
          <a:p>
            <a:endParaRPr lang="en-US" dirty="0"/>
          </a:p>
          <a:p>
            <a:r>
              <a:rPr lang="en-US" dirty="0"/>
              <a:t>There are three main value propositions to focus on when talking to clients about watsonx.data:</a:t>
            </a:r>
          </a:p>
          <a:p>
            <a:endParaRPr lang="en-US" dirty="0"/>
          </a:p>
          <a:p>
            <a:pPr marL="171450" indent="-171450">
              <a:buFont typeface="Arial" panose="020B0604020202020204" pitchFamily="34" charset="0"/>
              <a:buChar char="•"/>
            </a:pPr>
            <a:r>
              <a:rPr lang="en-US" b="1" dirty="0"/>
              <a:t>Cost: </a:t>
            </a:r>
            <a:r>
              <a:rPr lang="en-US" dirty="0"/>
              <a:t>Reduce the cost of enterprise data warehouses by up to 50% through workload optimization across query engines and storage tiers.</a:t>
            </a:r>
            <a:br>
              <a:rPr lang="en-US" dirty="0"/>
            </a:br>
            <a:endParaRPr lang="en-US" dirty="0"/>
          </a:p>
          <a:p>
            <a:pPr marL="171450" indent="-171450">
              <a:buFont typeface="Arial" panose="020B0604020202020204" pitchFamily="34" charset="0"/>
              <a:buChar char="•"/>
            </a:pPr>
            <a:r>
              <a:rPr lang="en-US" b="1" dirty="0"/>
              <a:t>Consistency: </a:t>
            </a:r>
            <a:r>
              <a:rPr lang="en-US" dirty="0"/>
              <a:t>Access all enterprise data through a single point of entry across all clouds and on-premises environments.</a:t>
            </a:r>
            <a:br>
              <a:rPr lang="en-US" dirty="0"/>
            </a:br>
            <a:endParaRPr lang="en-US" dirty="0"/>
          </a:p>
          <a:p>
            <a:pPr marL="171450" indent="-171450">
              <a:buFont typeface="Arial" panose="020B0604020202020204" pitchFamily="34" charset="0"/>
              <a:buChar char="•"/>
            </a:pPr>
            <a:r>
              <a:rPr lang="en-US" b="1" dirty="0"/>
              <a:t>Speed: </a:t>
            </a:r>
            <a:r>
              <a:rPr lang="en-US" dirty="0"/>
              <a:t>Get started in minutes with built-in governance, security, and automation.</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For further details on watsonx.data, review the watsonx.data Level 2 course at:</a:t>
            </a:r>
          </a:p>
          <a:p>
            <a:pPr marL="171450" indent="-171450">
              <a:buFont typeface="Arial" panose="020B0604020202020204" pitchFamily="34" charset="0"/>
              <a:buChar char="•"/>
            </a:pPr>
            <a:r>
              <a:rPr lang="en-US" dirty="0"/>
              <a:t>IBM link: </a:t>
            </a:r>
            <a:r>
              <a:rPr lang="en-US" dirty="0">
                <a:hlinkClick r:id="rId3"/>
              </a:rPr>
              <a:t>https://yourlearning.ibm.com/activity/PLAN-96BA3950C94B</a:t>
            </a:r>
            <a:endParaRPr lang="en-US" dirty="0"/>
          </a:p>
          <a:p>
            <a:pPr marL="171450" indent="-171450">
              <a:buFont typeface="Arial" panose="020B0604020202020204" pitchFamily="34" charset="0"/>
              <a:buChar char="•"/>
            </a:pPr>
            <a:r>
              <a:rPr lang="en-US" dirty="0"/>
              <a:t>Business partner link: </a:t>
            </a:r>
            <a:r>
              <a:rPr lang="en-US" dirty="0">
                <a:hlinkClick r:id="rId4"/>
              </a:rPr>
              <a:t>https://learn.ibm.com/course/view.php?id=12778</a:t>
            </a: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14</a:t>
            </a:fld>
            <a:endParaRPr lang="en-US" dirty="0"/>
          </a:p>
        </p:txBody>
      </p:sp>
    </p:spTree>
    <p:extLst>
      <p:ext uri="{BB962C8B-B14F-4D97-AF65-F5344CB8AC3E}">
        <p14:creationId xmlns:p14="http://schemas.microsoft.com/office/powerpoint/2010/main" val="28985658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Every portion of the watsonx platform serves a specific purpose in the AI life cycle, which often means different people from client sites will likely be interested in various portions of the overall IBM AI story.</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For watsonx.data, ideal target clients are </a:t>
            </a:r>
            <a:r>
              <a:rPr lang="en-US" sz="1000" dirty="0">
                <a:solidFill>
                  <a:srgbClr val="000000"/>
                </a:solidFill>
                <a:latin typeface="+mn-lt"/>
              </a:rPr>
              <a:t>looking to modernize, optimize, and augment their data warehouse and/or their data lake.</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As shown on this self-explanatory slide, the key stakeholders to target for watsonx.data are: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Data and Analytics Officers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Information Officer (CIOs)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Technology Officers (CTOs): Oversees the development, acquisition, and deployment of technologies that improve products and services for an organization’s existing and target customers.</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The main user personas are: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Data scientists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AI/ML engineers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Data engineers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Database administrators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Business analysts fluent in SQL</a:t>
            </a:r>
          </a:p>
        </p:txBody>
      </p:sp>
      <p:sp>
        <p:nvSpPr>
          <p:cNvPr id="4" name="Slide Number Placeholder 3"/>
          <p:cNvSpPr>
            <a:spLocks noGrp="1"/>
          </p:cNvSpPr>
          <p:nvPr>
            <p:ph type="sldNum" sz="quarter" idx="5"/>
          </p:nvPr>
        </p:nvSpPr>
        <p:spPr/>
        <p:txBody>
          <a:bodyPr/>
          <a:lstStyle/>
          <a:p>
            <a:fld id="{6E2E38B8-B0B4-AD41-AC6E-B781F46A9FD3}" type="slidenum">
              <a:rPr lang="en-US" smtClean="0"/>
              <a:pPr/>
              <a:t>15</a:t>
            </a:fld>
            <a:endParaRPr lang="en-US" dirty="0"/>
          </a:p>
        </p:txBody>
      </p:sp>
    </p:spTree>
    <p:extLst>
      <p:ext uri="{BB962C8B-B14F-4D97-AF65-F5344CB8AC3E}">
        <p14:creationId xmlns:p14="http://schemas.microsoft.com/office/powerpoint/2010/main" val="12950383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When initially beginning conversations about watsonx.data and data lakehouses with a client, be sure to discuss the common pain points shown on this self-explanatory slide. The goal is to get a client to query the pain points that are most applicable to them. This helps determine which value propositions are most applicable for future discussions with the client.</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Here are common pain points for clients looking for a data lakehouse solution:</a:t>
            </a:r>
          </a:p>
          <a:p>
            <a:pPr marL="0" lvl="0" indent="0">
              <a:buFont typeface="Arial" panose="020B0604020202020204" pitchFamily="34" charset="0"/>
              <a:buNone/>
            </a:pPr>
            <a:endParaRPr lang="en-US" sz="1000" dirty="0">
              <a:latin typeface="+mn-lt"/>
            </a:endParaRPr>
          </a:p>
          <a:p>
            <a:pPr marL="228600" lvl="0" indent="-228600">
              <a:buFont typeface="+mj-lt"/>
              <a:buAutoNum type="arabicPeriod"/>
            </a:pPr>
            <a:r>
              <a:rPr lang="en-US" kern="100" dirty="0">
                <a:latin typeface="+mn-lt"/>
                <a:ea typeface="Calibri" panose="020F0502020204030204" pitchFamily="34" charset="0"/>
                <a:cs typeface="Times New Roman" panose="02020603050405020304" pitchFamily="18" charset="0"/>
              </a:rPr>
              <a:t>High and rising costs of data management, storage, infrastructure, and consumption</a:t>
            </a:r>
          </a:p>
          <a:p>
            <a:pPr marL="228600" lvl="0" indent="-228600">
              <a:buFont typeface="+mj-lt"/>
              <a:buAutoNum type="arabicPeriod"/>
            </a:pPr>
            <a:endParaRPr lang="en-US" kern="100" dirty="0">
              <a:latin typeface="+mn-lt"/>
              <a:ea typeface="Calibri" panose="020F0502020204030204" pitchFamily="34" charset="0"/>
              <a:cs typeface="Times New Roman" panose="02020603050405020304" pitchFamily="18" charset="0"/>
            </a:endParaRPr>
          </a:p>
          <a:p>
            <a:pPr marL="228600" lvl="0" indent="-228600">
              <a:buFont typeface="+mj-lt"/>
              <a:buAutoNum type="arabicPeriod"/>
            </a:pPr>
            <a:r>
              <a:rPr lang="en-US" kern="100" dirty="0">
                <a:latin typeface="+mn-lt"/>
                <a:ea typeface="Calibri" panose="020F0502020204030204" pitchFamily="34" charset="0"/>
                <a:cs typeface="Times New Roman" panose="02020603050405020304" pitchFamily="18" charset="0"/>
              </a:rPr>
              <a:t>Growing data volumes, sources, and types of data, located in proliferating silos across cloud and on-premises data warehouses, and lake architectures.</a:t>
            </a:r>
          </a:p>
          <a:p>
            <a:pPr marL="228600" lvl="0" indent="-228600">
              <a:buFont typeface="+mj-lt"/>
              <a:buAutoNum type="arabicPeriod"/>
            </a:pPr>
            <a:endParaRPr lang="en-US" kern="100" dirty="0">
              <a:latin typeface="+mn-lt"/>
              <a:ea typeface="Calibri" panose="020F0502020204030204" pitchFamily="34" charset="0"/>
              <a:cs typeface="Times New Roman" panose="02020603050405020304" pitchFamily="18" charset="0"/>
            </a:endParaRPr>
          </a:p>
          <a:p>
            <a:pPr marL="228600" lvl="0" indent="-228600">
              <a:buFont typeface="+mj-lt"/>
              <a:buAutoNum type="arabicPeriod"/>
            </a:pPr>
            <a:r>
              <a:rPr lang="en-US" kern="100" dirty="0">
                <a:latin typeface="+mn-lt"/>
                <a:ea typeface="Calibri" panose="020F0502020204030204" pitchFamily="34" charset="0"/>
                <a:cs typeface="Times New Roman" panose="02020603050405020304" pitchFamily="18" charset="0"/>
              </a:rPr>
              <a:t>Governance, security, and data management processes issues due to increasingly complex regulatory environments with more data types, users, and data access constraints</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16</a:t>
            </a:fld>
            <a:endParaRPr lang="en-US" dirty="0"/>
          </a:p>
        </p:txBody>
      </p:sp>
    </p:spTree>
    <p:extLst>
      <p:ext uri="{BB962C8B-B14F-4D97-AF65-F5344CB8AC3E}">
        <p14:creationId xmlns:p14="http://schemas.microsoft.com/office/powerpoint/2010/main" val="11292052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When delivering an “elevator” pitch for watsonx.data, begin by recalling the pain points that lead enterprises to pursue data lakehouse solutions: high and rising costs of data management; growing data volumes, sources, and types of data; and the need for governance and security due to increasingly complex regulatory environments.</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kern="100" dirty="0">
              <a:latin typeface="+mn-lt"/>
              <a:ea typeface="Calibri" panose="020F0502020204030204" pitchFamily="34" charset="0"/>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With these pain points established, introduce watsonx.data as a world-class data lakehouse solution that combines the best of IBM with the best of open-source to help clients modernize, optimize, and augment their data warehouse(s) and/or their data lake(s). By augmenting existing warehouse(s) and/or data lake(s) solutions, watsonx.data provides enterprises the data foundation for new AI workloads at scale.</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kern="100" dirty="0">
              <a:latin typeface="+mn-lt"/>
              <a:ea typeface="Calibri" panose="020F0502020204030204" pitchFamily="34" charset="0"/>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The overall value of watsonx.data can be broken down to these three points:</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Watsonx.data is a fit-for-purpose data store built on an open lakehouse architecture.</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Optimized for governed data and AI workloads across hybrid cloud environments.</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Brings together commodity cloud object storage, open table formats, and open-source query engines, and table formats to provide broad workload coverage and optimal price-performance.</a:t>
            </a:r>
          </a:p>
        </p:txBody>
      </p:sp>
      <p:sp>
        <p:nvSpPr>
          <p:cNvPr id="4" name="Slide Number Placeholder 3"/>
          <p:cNvSpPr>
            <a:spLocks noGrp="1"/>
          </p:cNvSpPr>
          <p:nvPr>
            <p:ph type="sldNum" sz="quarter" idx="5"/>
          </p:nvPr>
        </p:nvSpPr>
        <p:spPr/>
        <p:txBody>
          <a:bodyPr/>
          <a:lstStyle/>
          <a:p>
            <a:fld id="{6E2E38B8-B0B4-AD41-AC6E-B781F46A9FD3}" type="slidenum">
              <a:rPr lang="en-US" smtClean="0"/>
              <a:pPr/>
              <a:t>17</a:t>
            </a:fld>
            <a:endParaRPr lang="en-US" dirty="0"/>
          </a:p>
        </p:txBody>
      </p:sp>
    </p:spTree>
    <p:extLst>
      <p:ext uri="{BB962C8B-B14F-4D97-AF65-F5344CB8AC3E}">
        <p14:creationId xmlns:p14="http://schemas.microsoft.com/office/powerpoint/2010/main" val="31497557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Watsonx.data has multiple business value propositions, which are relevant to any enterprise’s AI, advanced data analytics, and data warehousing use cases. For quick reference, here is a summarized list:</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Optimize costly data warehouse workloads when the right workloads are paired with the right engine at the right cost. With watsonx.data, organizations have the flexibility to store and manage their data in different form factors to optimize for cost and performance, all the while ensuring their data (a company’s most valuable asset) is available for analytics.</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Get started in minutes… with access all enterprise data across hybrid cloud environments with connectivity to existing sources.</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Includes built-in data governance across a data ecosystem that’s compatible and integrates with many existing metadata management and data governance solutions, such as IBM Knowledge Catalog.</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Open data and table formats for analytics data sets, so different engines can access and share the same data at the same time.</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Support hybrid cloud deployments (SaaS and software) and workload portability across hyperscaler cloud platforms (for example, AWS, Azure, and Google Cloud Platform), and on-premises with Red Hat OpenShift.</a:t>
            </a:r>
          </a:p>
        </p:txBody>
      </p:sp>
      <p:sp>
        <p:nvSpPr>
          <p:cNvPr id="4" name="Slide Number Placeholder 3"/>
          <p:cNvSpPr>
            <a:spLocks noGrp="1"/>
          </p:cNvSpPr>
          <p:nvPr>
            <p:ph type="sldNum" sz="quarter" idx="5"/>
          </p:nvPr>
        </p:nvSpPr>
        <p:spPr/>
        <p:txBody>
          <a:bodyPr/>
          <a:lstStyle/>
          <a:p>
            <a:fld id="{6E2E38B8-B0B4-AD41-AC6E-B781F46A9FD3}" type="slidenum">
              <a:rPr lang="en-US" smtClean="0"/>
              <a:pPr/>
              <a:t>18</a:t>
            </a:fld>
            <a:endParaRPr lang="en-US" dirty="0"/>
          </a:p>
        </p:txBody>
      </p:sp>
    </p:spTree>
    <p:extLst>
      <p:ext uri="{BB962C8B-B14F-4D97-AF65-F5344CB8AC3E}">
        <p14:creationId xmlns:p14="http://schemas.microsoft.com/office/powerpoint/2010/main" val="5824074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Watsonx.ai is one of three offerings in the watsonx platform, which together offer an end-to-end solution for building generative AI solutions. Specifically, watsonx.ai is an enterprise-ready next-generation AI studio for AI builders, bringing together traditional machine learning and new generative AI capabilities powered by foundation models.</a:t>
            </a:r>
            <a:br>
              <a:rPr lang="en-US" dirty="0"/>
            </a:br>
            <a:endParaRPr lang="en-US" dirty="0"/>
          </a:p>
          <a:p>
            <a:r>
              <a:rPr lang="en-US" dirty="0"/>
              <a:t>There are three main value propositions to focus on when talking to clients about watsonx.ai:</a:t>
            </a:r>
          </a:p>
          <a:p>
            <a:endParaRPr lang="en-US" dirty="0"/>
          </a:p>
          <a:p>
            <a:pPr marL="171450" indent="-171450">
              <a:buFont typeface="Arial" panose="020B0604020202020204" pitchFamily="34" charset="0"/>
              <a:buChar char="•"/>
            </a:pPr>
            <a:r>
              <a:rPr lang="en-US" b="1" dirty="0"/>
              <a:t>Cost: </a:t>
            </a:r>
            <a:r>
              <a:rPr lang="en-US" dirty="0"/>
              <a:t>Build AI applications in a fraction of the time with a fraction of the data.</a:t>
            </a:r>
            <a:br>
              <a:rPr lang="en-US" dirty="0"/>
            </a:br>
            <a:endParaRPr lang="en-US" dirty="0"/>
          </a:p>
          <a:p>
            <a:pPr marL="171450" indent="-171450">
              <a:buFont typeface="Arial" panose="020B0604020202020204" pitchFamily="34" charset="0"/>
              <a:buChar char="•"/>
            </a:pPr>
            <a:r>
              <a:rPr lang="en-US" b="1" dirty="0"/>
              <a:t>Consistency: </a:t>
            </a:r>
            <a:r>
              <a:rPr lang="en-US" dirty="0"/>
              <a:t>Guide models to meet your needs, with easy-to-use tools for building and refining performant prompts to achieve the desired result.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Trust: </a:t>
            </a:r>
            <a:r>
              <a:rPr lang="en-US" dirty="0"/>
              <a:t>Tune models with your enterprise data; your data remains private and secure.</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For further details on watsonx.ai, review the watsonx.ai Level 2 course at:</a:t>
            </a:r>
          </a:p>
          <a:p>
            <a:pPr marL="171450" indent="-171450">
              <a:buFont typeface="Arial" panose="020B0604020202020204" pitchFamily="34" charset="0"/>
              <a:buChar char="•"/>
            </a:pPr>
            <a:r>
              <a:rPr lang="en-US" dirty="0"/>
              <a:t>IBM link: </a:t>
            </a:r>
            <a:r>
              <a:rPr lang="en-US" dirty="0">
                <a:hlinkClick r:id="rId3"/>
              </a:rPr>
              <a:t>https://yourlearning.ibm.com/activity/PLAN-43433BB6E9CB</a:t>
            </a:r>
            <a:endParaRPr lang="en-US" dirty="0"/>
          </a:p>
          <a:p>
            <a:pPr marL="171450" indent="-171450">
              <a:buFont typeface="Arial" panose="020B0604020202020204" pitchFamily="34" charset="0"/>
              <a:buChar char="•"/>
            </a:pPr>
            <a:r>
              <a:rPr lang="en-US" dirty="0"/>
              <a:t>Business partner link: </a:t>
            </a:r>
            <a:r>
              <a:rPr lang="en-US" dirty="0">
                <a:hlinkClick r:id="rId4"/>
              </a:rPr>
              <a:t>https://learn.ibm.com/course/view.php?id=13122</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19</a:t>
            </a:fld>
            <a:endParaRPr lang="en-US" dirty="0"/>
          </a:p>
        </p:txBody>
      </p:sp>
    </p:spTree>
    <p:extLst>
      <p:ext uri="{BB962C8B-B14F-4D97-AF65-F5344CB8AC3E}">
        <p14:creationId xmlns:p14="http://schemas.microsoft.com/office/powerpoint/2010/main" val="1773656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Tx/>
              <a:buNone/>
              <a:tabLst/>
              <a:defRPr/>
            </a:pPr>
            <a:r>
              <a:rPr lang="en-US" dirty="0">
                <a:latin typeface="+mn-lt"/>
              </a:rPr>
              <a:t>This self-explanatory slide shares seller guidance and legal disclaimers for this presentation. </a:t>
            </a:r>
            <a:r>
              <a:rPr lang="en-US" sz="1000" dirty="0">
                <a:latin typeface="+mn-lt"/>
                <a:cs typeface="Arial"/>
              </a:rPr>
              <a:t>This content should only be shared with IBMers and Business partners.</a:t>
            </a:r>
            <a:endParaRPr lang="en-US" dirty="0">
              <a:latin typeface="+mn-lt"/>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2</a:t>
            </a:fld>
            <a:endParaRPr lang="en-US" dirty="0"/>
          </a:p>
        </p:txBody>
      </p:sp>
    </p:spTree>
    <p:extLst>
      <p:ext uri="{BB962C8B-B14F-4D97-AF65-F5344CB8AC3E}">
        <p14:creationId xmlns:p14="http://schemas.microsoft.com/office/powerpoint/2010/main" val="36891545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Every portion of the watsonx platform serves a specific purpose in the AI life cycle, which often means different people from client sites will likely be interested in various portions of the overall IBM AI story.</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For watsonx.ai, ideal target clients are </a:t>
            </a:r>
            <a:r>
              <a:rPr lang="en-US" sz="1000" dirty="0">
                <a:solidFill>
                  <a:srgbClr val="000000"/>
                </a:solidFill>
                <a:latin typeface="+mn-lt"/>
              </a:rPr>
              <a:t>looking to build an AI practice, with the objective of building AI-powered applications.</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As shown on this self-explanatory slide, the key stakeholders to target for watsonx.ai are: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Data and Analytics Officers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The main user personas are: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Data scientists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Application developers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AI/ML engineers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AI builders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Business Unit “AI savvy” subject matter experts (SMEs) and analysts</a:t>
            </a:r>
          </a:p>
        </p:txBody>
      </p:sp>
      <p:sp>
        <p:nvSpPr>
          <p:cNvPr id="4" name="Slide Number Placeholder 3"/>
          <p:cNvSpPr>
            <a:spLocks noGrp="1"/>
          </p:cNvSpPr>
          <p:nvPr>
            <p:ph type="sldNum" sz="quarter" idx="5"/>
          </p:nvPr>
        </p:nvSpPr>
        <p:spPr/>
        <p:txBody>
          <a:bodyPr/>
          <a:lstStyle/>
          <a:p>
            <a:fld id="{6E2E38B8-B0B4-AD41-AC6E-B781F46A9FD3}" type="slidenum">
              <a:rPr lang="en-US" smtClean="0"/>
              <a:pPr/>
              <a:t>20</a:t>
            </a:fld>
            <a:endParaRPr lang="en-US" dirty="0"/>
          </a:p>
        </p:txBody>
      </p:sp>
    </p:spTree>
    <p:extLst>
      <p:ext uri="{BB962C8B-B14F-4D97-AF65-F5344CB8AC3E}">
        <p14:creationId xmlns:p14="http://schemas.microsoft.com/office/powerpoint/2010/main" val="23437093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When delivering an “elevator” pitch for watsonx.ai, introduce it as a next-generation enterprise studio for AI builders. Watsonx.ai brings together traditional machine learning (ML) and new generative AI capabilities (powered by foundation models) into a powerful studio that enables clients to build AI applications in a fraction of the time with a fraction of the data.</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kern="100" dirty="0">
              <a:latin typeface="+mn-lt"/>
              <a:ea typeface="Calibri" panose="020F0502020204030204" pitchFamily="34" charset="0"/>
              <a:cs typeface="Times New Roman" panose="02020603050405020304" pitchFamily="18" charset="0"/>
            </a:endParaRPr>
          </a:p>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The overall value of watsonx.ai can be broken down to these four points:</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IBM is well known for its focus on ethics and trust in AI. Watsonx.ai supports and AI and MLOps workflows, which enables organizations to operationalize and scale AI with confidence and responsibility.</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IBM’s world-class AI governance and data solutions give clients the assurance that their data and models are private, secure, and governed.</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IBM’s foundation models are pre-trained on curated indemnified data sets based on principles of trust and transparency.</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With watsonx.ai clients can leverage both open-source models from Hugging Face and IBM purpose-built models. In addition, watsonx.ai includes many open-source data science and AI technologies, like Jupyter notebooks, and dozens of open-source R and Python libraries.</a:t>
            </a:r>
          </a:p>
        </p:txBody>
      </p:sp>
      <p:sp>
        <p:nvSpPr>
          <p:cNvPr id="4" name="Slide Number Placeholder 3"/>
          <p:cNvSpPr>
            <a:spLocks noGrp="1"/>
          </p:cNvSpPr>
          <p:nvPr>
            <p:ph type="sldNum" sz="quarter" idx="5"/>
          </p:nvPr>
        </p:nvSpPr>
        <p:spPr/>
        <p:txBody>
          <a:bodyPr/>
          <a:lstStyle/>
          <a:p>
            <a:fld id="{6E2E38B8-B0B4-AD41-AC6E-B781F46A9FD3}" type="slidenum">
              <a:rPr lang="en-US" smtClean="0"/>
              <a:pPr/>
              <a:t>21</a:t>
            </a:fld>
            <a:endParaRPr lang="en-US" dirty="0"/>
          </a:p>
        </p:txBody>
      </p:sp>
    </p:spTree>
    <p:extLst>
      <p:ext uri="{BB962C8B-B14F-4D97-AF65-F5344CB8AC3E}">
        <p14:creationId xmlns:p14="http://schemas.microsoft.com/office/powerpoint/2010/main" val="34510290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Watsonx.ai has multiple business value propositions, which are relevant to any enterprise’s AI and machine learning development use cases. For quick reference, here is a summarized list of watsonx.ai:</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Brings together AI builders using open-source frameworks and tools with Auto AI/ML code-based and visual data science capabilities. All flavors of AI development are supported: </a:t>
            </a:r>
            <a:r>
              <a:rPr lang="en-US" sz="1000" kern="0" dirty="0">
                <a:latin typeface="+mn-lt"/>
              </a:rPr>
              <a:t>no-code, visual design, all code.</a:t>
            </a: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kern="100" dirty="0">
                <a:latin typeface="+mn-lt"/>
                <a:ea typeface="Calibri" panose="020F0502020204030204" pitchFamily="34" charset="0"/>
                <a:cs typeface="Times New Roman" panose="02020603050405020304" pitchFamily="18" charset="0"/>
              </a:rPr>
              <a:t>Supports the full AI model lifecycle with Auto AI/ML development, training, deployment, and orchestration. All tools and runtimes are available in one place to train, validate, tune, and deploy AI models.</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Leverages foundation models and generative AI capabilities with advanced prompt-tuning, and software development kit (SDK) and application programming interface (API) libraries for the deployment flexibility.</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kern="100" dirty="0">
                <a:latin typeface="+mn-lt"/>
                <a:ea typeface="Calibri" panose="020F0502020204030204" pitchFamily="34" charset="0"/>
                <a:cs typeface="Times New Roman" panose="02020603050405020304" pitchFamily="18" charset="0"/>
              </a:rPr>
              <a:t>Support hybrid cloud deployments (SaaS and software) and workload portability across hyperscaler cloud platforms (for example, Amazon Web Services (AWS), Azure, and Google Cloud Platform), and on-premises with Red Hat OpenShift.</a:t>
            </a:r>
          </a:p>
        </p:txBody>
      </p:sp>
      <p:sp>
        <p:nvSpPr>
          <p:cNvPr id="4" name="Slide Number Placeholder 3"/>
          <p:cNvSpPr>
            <a:spLocks noGrp="1"/>
          </p:cNvSpPr>
          <p:nvPr>
            <p:ph type="sldNum" sz="quarter" idx="5"/>
          </p:nvPr>
        </p:nvSpPr>
        <p:spPr/>
        <p:txBody>
          <a:bodyPr/>
          <a:lstStyle/>
          <a:p>
            <a:fld id="{6E2E38B8-B0B4-AD41-AC6E-B781F46A9FD3}" type="slidenum">
              <a:rPr lang="en-US" smtClean="0"/>
              <a:pPr/>
              <a:t>22</a:t>
            </a:fld>
            <a:endParaRPr lang="en-US" dirty="0"/>
          </a:p>
        </p:txBody>
      </p:sp>
    </p:spTree>
    <p:extLst>
      <p:ext uri="{BB962C8B-B14F-4D97-AF65-F5344CB8AC3E}">
        <p14:creationId xmlns:p14="http://schemas.microsoft.com/office/powerpoint/2010/main" val="16440938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Watsonx.governance is one of three offerings in the watsonx platform, which together offer an end-to-end solution for building generative AI solutions. The core tenet of this toolkit for AI governance is that it’s an enterprise-ready solution that enables responsible, transparent, and explainable workflows across the AI lifecycle.</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dirty="0"/>
          </a:p>
          <a:p>
            <a:pPr marL="0" marR="0" lvl="0" indent="0" algn="l" defTabSz="2438522" rtl="0" eaLnBrk="1" fontAlgn="auto" latinLnBrk="0" hangingPunct="1">
              <a:lnSpc>
                <a:spcPct val="110000"/>
              </a:lnSpc>
              <a:spcBef>
                <a:spcPts val="0"/>
              </a:spcBef>
              <a:spcAft>
                <a:spcPts val="0"/>
              </a:spcAft>
              <a:buClrTx/>
              <a:buSzTx/>
              <a:buFontTx/>
              <a:buNone/>
              <a:tabLst/>
              <a:defRPr/>
            </a:pPr>
            <a:r>
              <a:rPr lang="en-US" dirty="0"/>
              <a:t>There are three main value propositions to focus on when talking to clients about watsonx.governance:</a:t>
            </a:r>
          </a:p>
          <a:p>
            <a:endParaRPr lang="en-US" dirty="0"/>
          </a:p>
          <a:p>
            <a:pPr marL="171450" indent="-171450">
              <a:buFont typeface="Arial" panose="020B0604020202020204" pitchFamily="34" charset="0"/>
              <a:buChar char="•"/>
            </a:pPr>
            <a:r>
              <a:rPr lang="en-US" b="1" dirty="0"/>
              <a:t>Risk management: </a:t>
            </a:r>
            <a:r>
              <a:rPr lang="en-US" dirty="0"/>
              <a:t>Trace and document the origin of datasets, models, and pipelines — so clients can explain their AI’s decisions to anyone (customers, regulators, and so on), every time.</a:t>
            </a:r>
            <a:br>
              <a:rPr lang="en-US" dirty="0"/>
            </a:br>
            <a:endParaRPr lang="en-US" dirty="0"/>
          </a:p>
          <a:p>
            <a:pPr marL="171450" indent="-171450">
              <a:buFont typeface="Arial" panose="020B0604020202020204" pitchFamily="34" charset="0"/>
              <a:buChar char="•"/>
            </a:pPr>
            <a:r>
              <a:rPr lang="en-US" b="1" dirty="0"/>
              <a:t>Trust: </a:t>
            </a:r>
            <a:r>
              <a:rPr lang="en-US" dirty="0"/>
              <a:t>Monitor AI models for fairness, bias, and drift — and take action in real-time if they go awry.</a:t>
            </a:r>
            <a:br>
              <a:rPr lang="en-US" dirty="0"/>
            </a:br>
            <a:endParaRPr lang="en-US" b="1" dirty="0"/>
          </a:p>
          <a:p>
            <a:pPr marL="171450" indent="-171450">
              <a:buFont typeface="Arial" panose="020B0604020202020204" pitchFamily="34" charset="0"/>
              <a:buChar char="•"/>
            </a:pPr>
            <a:r>
              <a:rPr lang="en-US" b="1" dirty="0"/>
              <a:t>Regulatory compliance: </a:t>
            </a:r>
            <a:r>
              <a:rPr lang="en-US" dirty="0"/>
              <a:t>Manage the AI lifecycle while upholding internal policies and external regulations.</a:t>
            </a:r>
          </a:p>
          <a:p>
            <a:pPr marL="0" indent="0">
              <a:buFont typeface="Arial" panose="020B0604020202020204" pitchFamily="34" charset="0"/>
              <a:buNone/>
            </a:pPr>
            <a:endParaRPr lang="en-US" dirty="0"/>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dirty="0"/>
              <a:t>For further details on watsonx.governance, review the watsonx.governance Level 2 course at:</a:t>
            </a:r>
          </a:p>
          <a:p>
            <a:pPr marL="171450" indent="-171450">
              <a:buFont typeface="Arial" panose="020B0604020202020204" pitchFamily="34" charset="0"/>
              <a:buChar char="•"/>
            </a:pPr>
            <a:r>
              <a:rPr lang="en-US" dirty="0"/>
              <a:t>IBM link: </a:t>
            </a:r>
            <a:r>
              <a:rPr lang="en-US" dirty="0">
                <a:hlinkClick r:id="rId3"/>
              </a:rPr>
              <a:t>https://yourlearning.ibm.com/activity/PLAN-08E169AA237E</a:t>
            </a:r>
            <a:endParaRPr lang="en-US"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dirty="0"/>
              <a:t>Business partner link: </a:t>
            </a:r>
            <a:r>
              <a:rPr lang="en-US" dirty="0">
                <a:hlinkClick r:id="rId4"/>
              </a:rPr>
              <a:t>https://learn.ibm.com/course/view.php?id=15888</a:t>
            </a:r>
            <a:endParaRPr lang="en-US" dirty="0"/>
          </a:p>
          <a:p>
            <a:pPr marR="0" lvl="0" algn="l" defTabSz="2438522" rtl="0" eaLnBrk="1" fontAlgn="auto" latinLnBrk="0" hangingPunct="1">
              <a:lnSpc>
                <a:spcPct val="110000"/>
              </a:lnSpc>
              <a:spcBef>
                <a:spcPts val="0"/>
              </a:spcBef>
              <a:spcAft>
                <a:spcPts val="0"/>
              </a:spcAft>
              <a:buClrTx/>
              <a:buSzTx/>
              <a:tabLst/>
              <a:defRPr/>
            </a:pPr>
            <a:endParaRPr lang="en-US" dirty="0"/>
          </a:p>
          <a:p>
            <a:pPr marL="171450" indent="-171450">
              <a:buFont typeface="Arial" panose="020B0604020202020204" pitchFamily="34" charset="0"/>
              <a:buChar char="•"/>
            </a:pPr>
            <a:endParaRPr lang="en-CA" dirty="0">
              <a:effectLst/>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23</a:t>
            </a:fld>
            <a:endParaRPr lang="en-US" dirty="0"/>
          </a:p>
        </p:txBody>
      </p:sp>
    </p:spTree>
    <p:extLst>
      <p:ext uri="{BB962C8B-B14F-4D97-AF65-F5344CB8AC3E}">
        <p14:creationId xmlns:p14="http://schemas.microsoft.com/office/powerpoint/2010/main" val="25571253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Every portion of the watsonx platform serves a specific purpose in the AI life cycle, which often means different people from client sites will likely be interested in various portions of the overall IBM AI story.</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For watsonx.governance, ideal target clients are </a:t>
            </a:r>
            <a:r>
              <a:rPr lang="en-US" sz="1000" dirty="0">
                <a:solidFill>
                  <a:srgbClr val="000000"/>
                </a:solidFill>
                <a:latin typeface="+mn-lt"/>
              </a:rPr>
              <a:t>looking to modernize, optimize, and augment their data warehouse(s) and/or their data lake(s).</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Stakeholders for AI assets in enterprises are increasingly found beyond traditional governance players in data and analytics spaces. </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As shown on this self-explanatory slide, the key stakeholders to target for watsonx.governance are: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Risk Officer (CRO)</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Compliance Officer (CCO)</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Data Officer (CDO)</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Information Officer (CIO)</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Financial Officer (CFO)</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Head of Data Science</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The main user personas are: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Data scientists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AI/ML engineers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Developers</a:t>
            </a:r>
          </a:p>
        </p:txBody>
      </p:sp>
      <p:sp>
        <p:nvSpPr>
          <p:cNvPr id="4" name="Slide Number Placeholder 3"/>
          <p:cNvSpPr>
            <a:spLocks noGrp="1"/>
          </p:cNvSpPr>
          <p:nvPr>
            <p:ph type="sldNum" sz="quarter" idx="5"/>
          </p:nvPr>
        </p:nvSpPr>
        <p:spPr/>
        <p:txBody>
          <a:bodyPr/>
          <a:lstStyle/>
          <a:p>
            <a:fld id="{6E2E38B8-B0B4-AD41-AC6E-B781F46A9FD3}" type="slidenum">
              <a:rPr lang="en-US" smtClean="0"/>
              <a:pPr/>
              <a:t>24</a:t>
            </a:fld>
            <a:endParaRPr lang="en-US" dirty="0"/>
          </a:p>
        </p:txBody>
      </p:sp>
    </p:spTree>
    <p:extLst>
      <p:ext uri="{BB962C8B-B14F-4D97-AF65-F5344CB8AC3E}">
        <p14:creationId xmlns:p14="http://schemas.microsoft.com/office/powerpoint/2010/main" val="56504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When delivering an “elevator” pitch for watsonx.governance, remind clients that AI will fail without governance. Biased AI and non-compliance to regulations can result in consequences that can damage consumer, employee, and shareholder trust. Once governance for AI has been established as a starting point with a client, introduce watsonx.governance as a toolkit for AI governance, which has been designed from the ground up to automate and accelerate workloads across the AI lifecycle, all while providing risk management and facilitating regulatory compliance.</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The overall value of watsonx.governance can be broken down to these four points:</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IBM provides a comprehensive solution to address governance needs across the AI lifecycle.</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It reflects IBM’s thought-leadership in AI ethics and governance, combined with world-class AI innovation from IBM Research.</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It factors in all the dimensions surrounding AI applications: people, processes, and technology. This practice is informed by IBM’s own internal efforts as “client zero”, where internal IBM teams apply principles of AI governance to internal AI models.</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It is based on an open and flexible architecture to integrate with pre-existing technology and skills investments in AI.</a:t>
            </a:r>
          </a:p>
        </p:txBody>
      </p:sp>
      <p:sp>
        <p:nvSpPr>
          <p:cNvPr id="4" name="Slide Number Placeholder 3"/>
          <p:cNvSpPr>
            <a:spLocks noGrp="1"/>
          </p:cNvSpPr>
          <p:nvPr>
            <p:ph type="sldNum" sz="quarter" idx="5"/>
          </p:nvPr>
        </p:nvSpPr>
        <p:spPr/>
        <p:txBody>
          <a:bodyPr/>
          <a:lstStyle/>
          <a:p>
            <a:fld id="{6E2E38B8-B0B4-AD41-AC6E-B781F46A9FD3}" type="slidenum">
              <a:rPr lang="en-US" smtClean="0"/>
              <a:pPr/>
              <a:t>25</a:t>
            </a:fld>
            <a:endParaRPr lang="en-US" dirty="0"/>
          </a:p>
        </p:txBody>
      </p:sp>
    </p:spTree>
    <p:extLst>
      <p:ext uri="{BB962C8B-B14F-4D97-AF65-F5344CB8AC3E}">
        <p14:creationId xmlns:p14="http://schemas.microsoft.com/office/powerpoint/2010/main" val="25035276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Watsonx.governance has multiple business value propositions, which are relevant to any client’s AI governance needs. For quick reference, here is a summarized list of watsonx.governance:</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kern="100" dirty="0">
                <a:latin typeface="+mn-lt"/>
                <a:ea typeface="Calibri" panose="020F0502020204030204" pitchFamily="34" charset="0"/>
                <a:cs typeface="Times New Roman" panose="02020603050405020304" pitchFamily="18" charset="0"/>
              </a:rPr>
              <a:t>Centralize AI governance in one AI platform. This provides one window for AI governance across machine learning and foundation models built anywhere with any tools.</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Build enduring consumer trust by implementing an ethical and responsible AI practice, where the models are fair and explainable.</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Boost data science and AI team productivity by automating model monitoring, facts collection, and AI workflow management.</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Mitigate AI risks and minimize the cost of compliance with growing regulatory requirements and AI standards.</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Support hybrid cloud deployments (SaaS and software) and workload portability across hyperscaler cloud platforms (for example, Amazon Web Services (AWS), Azure, and Google Cloud Platform), and on-premises with Red Hat OpenShift.</a:t>
            </a:r>
          </a:p>
        </p:txBody>
      </p:sp>
      <p:sp>
        <p:nvSpPr>
          <p:cNvPr id="4" name="Slide Number Placeholder 3"/>
          <p:cNvSpPr>
            <a:spLocks noGrp="1"/>
          </p:cNvSpPr>
          <p:nvPr>
            <p:ph type="sldNum" sz="quarter" idx="5"/>
          </p:nvPr>
        </p:nvSpPr>
        <p:spPr/>
        <p:txBody>
          <a:bodyPr/>
          <a:lstStyle/>
          <a:p>
            <a:fld id="{6E2E38B8-B0B4-AD41-AC6E-B781F46A9FD3}" type="slidenum">
              <a:rPr lang="en-US" smtClean="0"/>
              <a:pPr/>
              <a:t>26</a:t>
            </a:fld>
            <a:endParaRPr lang="en-US" dirty="0"/>
          </a:p>
        </p:txBody>
      </p:sp>
    </p:spTree>
    <p:extLst>
      <p:ext uri="{BB962C8B-B14F-4D97-AF65-F5344CB8AC3E}">
        <p14:creationId xmlns:p14="http://schemas.microsoft.com/office/powerpoint/2010/main" val="41331642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Watsonx Orchestrate is a SaaS platform and web app that provides digital skills via a digital “employee” that helps with “busywork” so human employees can focus on what matters most. Watsonx Orchestrate works across existing applications (apps) and can take on more through an expanding catalog of skills. (Digital skills are capabilities used to accomplish a piece of work, from a single automation or action to a complex sequence of tasks.)</a:t>
            </a:r>
          </a:p>
          <a:p>
            <a:endParaRPr lang="en-US" dirty="0"/>
          </a:p>
          <a:p>
            <a:r>
              <a:rPr lang="en-US" dirty="0"/>
              <a:t>There are three main value propositions to focus on when talking to clients about watsonx Orchestrate:</a:t>
            </a:r>
          </a:p>
          <a:p>
            <a:endParaRPr lang="en-US" dirty="0"/>
          </a:p>
          <a:p>
            <a:pPr marL="171450" indent="-171450">
              <a:buFont typeface="Arial" panose="020B0604020202020204" pitchFamily="34" charset="0"/>
              <a:buChar char="•"/>
            </a:pPr>
            <a:r>
              <a:rPr lang="en-US" b="1" dirty="0"/>
              <a:t>Increased efficiency: </a:t>
            </a:r>
            <a:r>
              <a:rPr lang="en-US" dirty="0"/>
              <a:t>Streamline workflows by letting watsonx Orchestrate automate tasks and simplify complex processes, saving clients time and effort. Then clients can focus on more high-value work as opposed to rote tasks.</a:t>
            </a:r>
            <a:br>
              <a:rPr lang="en-US" dirty="0"/>
            </a:br>
            <a:endParaRPr lang="en-US" dirty="0"/>
          </a:p>
          <a:p>
            <a:pPr marL="171450" indent="-171450">
              <a:buFont typeface="Arial" panose="020B0604020202020204" pitchFamily="34" charset="0"/>
              <a:buChar char="•"/>
            </a:pPr>
            <a:r>
              <a:rPr lang="en-US" b="1" dirty="0"/>
              <a:t>Improved collaboration: </a:t>
            </a:r>
            <a:r>
              <a:rPr lang="en-US" dirty="0"/>
              <a:t>With watsonx Orchestrate you can facilitate communication between team members, ensuring that everyone is on the same page and that tasks are completed on time and to the desired quality.</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Personalized and protected: </a:t>
            </a:r>
            <a:r>
              <a:rPr lang="en-US" dirty="0"/>
              <a:t>Skill up watsonx Orchestrate with the capabilities that make the most impact to a business. Import existing and new automations into the platform and assign to watsonx to get work done.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For further details on watsonx Orchestrate, review the watsonx Orchestrate Level 2 course at:</a:t>
            </a:r>
          </a:p>
          <a:p>
            <a:pPr marL="171450" indent="-171450">
              <a:buFont typeface="Arial" panose="020B0604020202020204" pitchFamily="34" charset="0"/>
              <a:buChar char="•"/>
            </a:pPr>
            <a:r>
              <a:rPr lang="en-US" dirty="0"/>
              <a:t>IBM link: </a:t>
            </a:r>
            <a:r>
              <a:rPr lang="en-US" dirty="0">
                <a:hlinkClick r:id="rId3"/>
              </a:rPr>
              <a:t>https://yourlearning.ibm.com/activity/PLAN-AFF6D831D183</a:t>
            </a:r>
            <a:endParaRPr lang="en-US" dirty="0"/>
          </a:p>
          <a:p>
            <a:pPr marL="171450" indent="-171450">
              <a:buFont typeface="Arial" panose="020B0604020202020204" pitchFamily="34" charset="0"/>
              <a:buChar char="•"/>
            </a:pPr>
            <a:r>
              <a:rPr lang="en-US" dirty="0"/>
              <a:t>Business partner link: </a:t>
            </a:r>
            <a:r>
              <a:rPr lang="en-US" dirty="0">
                <a:hlinkClick r:id="rId4"/>
              </a:rPr>
              <a:t>https://learn.ibm.com/mod/subcourse/view.php?id=267173</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27</a:t>
            </a:fld>
            <a:endParaRPr lang="en-US" dirty="0"/>
          </a:p>
        </p:txBody>
      </p:sp>
    </p:spTree>
    <p:extLst>
      <p:ext uri="{BB962C8B-B14F-4D97-AF65-F5344CB8AC3E}">
        <p14:creationId xmlns:p14="http://schemas.microsoft.com/office/powerpoint/2010/main" val="41869856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For watsonx Orchestrate, ideal target clients are </a:t>
            </a:r>
            <a:r>
              <a:rPr lang="en-US" sz="1000" dirty="0">
                <a:solidFill>
                  <a:srgbClr val="000000"/>
                </a:solidFill>
                <a:latin typeface="+mn-lt"/>
              </a:rPr>
              <a:t>seeking efficiencies in their workforce; want to reduce repetitive tasks and </a:t>
            </a:r>
            <a:r>
              <a:rPr lang="en-US" dirty="0">
                <a:solidFill>
                  <a:srgbClr val="000000"/>
                </a:solidFill>
                <a:latin typeface="+mn-lt"/>
              </a:rPr>
              <a:t>shift human labor to </a:t>
            </a:r>
            <a:r>
              <a:rPr lang="en-US" sz="1000" dirty="0">
                <a:solidFill>
                  <a:srgbClr val="000000"/>
                </a:solidFill>
                <a:latin typeface="+mn-lt"/>
              </a:rPr>
              <a:t>more challenging and higher order thinking work.</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As shown on this self-explanatory slide, the key stakeholders to target for watsonx Orchestrate are: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Human Resources Officer (CHRO): Responsible for designing and overseeing all human resources functions, talent acquisition, employer branding, and talent management.</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Information Officer (CIO)</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Technology Officer (CTO): Oversees the development, acquisition, and deployment of technologies that improve products and services for an organization’s existing and target customers.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VPs of HR functions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Talent acquisition</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Employee experience</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Diversity, equity, and inclusion</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The main user personas are: </a:t>
            </a:r>
          </a:p>
          <a:p>
            <a:pPr marL="171450" indent="-171450">
              <a:buFont typeface="Arial" panose="020B0604020202020204" pitchFamily="34" charset="0"/>
              <a:buChar char="•"/>
            </a:pPr>
            <a:r>
              <a:rPr lang="en-US" sz="1000" dirty="0">
                <a:latin typeface="+mn-lt"/>
                <a:ea typeface="+mj-lt"/>
                <a:cs typeface="+mj-lt"/>
              </a:rPr>
              <a:t>HR manager</a:t>
            </a:r>
          </a:p>
          <a:p>
            <a:pPr marL="171450" indent="-171450">
              <a:buFont typeface="Arial" panose="020B0604020202020204" pitchFamily="34" charset="0"/>
              <a:buChar char="•"/>
            </a:pPr>
            <a:r>
              <a:rPr lang="en-US" dirty="0">
                <a:solidFill>
                  <a:srgbClr val="000000"/>
                </a:solidFill>
                <a:latin typeface="+mn-lt"/>
                <a:ea typeface="+mj-lt"/>
                <a:cs typeface="+mj-lt"/>
              </a:rPr>
              <a:t>IT professional</a:t>
            </a:r>
          </a:p>
          <a:p>
            <a:pPr marL="171450" indent="-171450">
              <a:buFont typeface="Arial" panose="020B0604020202020204" pitchFamily="34" charset="0"/>
              <a:buChar char="•"/>
            </a:pPr>
            <a:r>
              <a:rPr lang="en-US" dirty="0">
                <a:solidFill>
                  <a:srgbClr val="000000"/>
                </a:solidFill>
                <a:latin typeface="+mn-lt"/>
                <a:ea typeface="+mj-lt"/>
                <a:cs typeface="+mj-lt"/>
              </a:rPr>
              <a:t>HR analyst</a:t>
            </a:r>
          </a:p>
          <a:p>
            <a:pPr marL="171450" indent="-171450">
              <a:buFont typeface="Arial" panose="020B0604020202020204" pitchFamily="34" charset="0"/>
              <a:buChar char="•"/>
            </a:pPr>
            <a:r>
              <a:rPr lang="en-US" dirty="0">
                <a:solidFill>
                  <a:srgbClr val="000000"/>
                </a:solidFill>
                <a:latin typeface="+mn-lt"/>
                <a:ea typeface="+mj-lt"/>
                <a:cs typeface="+mj-lt"/>
              </a:rPr>
              <a:t>Procurement professional</a:t>
            </a:r>
          </a:p>
        </p:txBody>
      </p:sp>
      <p:sp>
        <p:nvSpPr>
          <p:cNvPr id="4" name="Slide Number Placeholder 3"/>
          <p:cNvSpPr>
            <a:spLocks noGrp="1"/>
          </p:cNvSpPr>
          <p:nvPr>
            <p:ph type="sldNum" sz="quarter" idx="5"/>
          </p:nvPr>
        </p:nvSpPr>
        <p:spPr/>
        <p:txBody>
          <a:bodyPr/>
          <a:lstStyle/>
          <a:p>
            <a:fld id="{6E2E38B8-B0B4-AD41-AC6E-B781F46A9FD3}" type="slidenum">
              <a:rPr lang="en-US" smtClean="0"/>
              <a:pPr/>
              <a:t>28</a:t>
            </a:fld>
            <a:endParaRPr lang="en-US" dirty="0"/>
          </a:p>
        </p:txBody>
      </p:sp>
    </p:spTree>
    <p:extLst>
      <p:ext uri="{BB962C8B-B14F-4D97-AF65-F5344CB8AC3E}">
        <p14:creationId xmlns:p14="http://schemas.microsoft.com/office/powerpoint/2010/main" val="11089243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When initially beginning conversations about watsonx Orchestrate and digital workers, be sure to discuss these common pain points. The goal is to get a client to query the pain points that are most applicable to them. This helps determine which value propositions are most applicable for future discussions with the client.</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Here are common pain points for clients that need a digital worker solution:</a:t>
            </a:r>
          </a:p>
          <a:p>
            <a:pPr marL="0" lvl="0" indent="0">
              <a:buFont typeface="Arial" panose="020B0604020202020204" pitchFamily="34" charset="0"/>
              <a:buNone/>
            </a:pPr>
            <a:endParaRPr lang="en-US" sz="1000" dirty="0">
              <a:latin typeface="+mn-lt"/>
            </a:endParaRPr>
          </a:p>
          <a:p>
            <a:pPr marL="228600" lvl="0" indent="-228600">
              <a:buFont typeface="+mj-lt"/>
              <a:buAutoNum type="arabicPeriod"/>
            </a:pPr>
            <a:r>
              <a:rPr lang="en-US" kern="100" dirty="0">
                <a:latin typeface="+mn-lt"/>
                <a:ea typeface="Calibri" panose="020F0502020204030204" pitchFamily="34" charset="0"/>
                <a:cs typeface="Times New Roman" panose="02020603050405020304" pitchFamily="18" charset="0"/>
              </a:rPr>
              <a:t>Many manual and time-consuming tasks</a:t>
            </a:r>
          </a:p>
          <a:p>
            <a:pPr marL="228600" lvl="0" indent="-228600">
              <a:buFont typeface="+mj-lt"/>
              <a:buAutoNum type="arabicPeriod"/>
            </a:pPr>
            <a:endParaRPr lang="en-US" kern="100" dirty="0">
              <a:latin typeface="+mn-lt"/>
              <a:ea typeface="Calibri" panose="020F0502020204030204" pitchFamily="34" charset="0"/>
              <a:cs typeface="Times New Roman" panose="02020603050405020304" pitchFamily="18" charset="0"/>
            </a:endParaRPr>
          </a:p>
          <a:p>
            <a:pPr marL="228600" lvl="0" indent="-228600">
              <a:buFont typeface="+mj-lt"/>
              <a:buAutoNum type="arabicPeriod"/>
            </a:pPr>
            <a:r>
              <a:rPr lang="en-US" kern="100" dirty="0">
                <a:latin typeface="+mn-lt"/>
                <a:ea typeface="Calibri" panose="020F0502020204030204" pitchFamily="34" charset="0"/>
                <a:cs typeface="Times New Roman" panose="02020603050405020304" pitchFamily="18" charset="0"/>
              </a:rPr>
              <a:t>Lack of visibility into business operations to make better decisions</a:t>
            </a:r>
          </a:p>
          <a:p>
            <a:pPr marL="228600" lvl="0" indent="-228600">
              <a:buFont typeface="+mj-lt"/>
              <a:buAutoNum type="arabicPeriod"/>
            </a:pPr>
            <a:endParaRPr lang="en-US" kern="100" dirty="0">
              <a:latin typeface="+mn-lt"/>
              <a:ea typeface="Calibri" panose="020F0502020204030204" pitchFamily="34" charset="0"/>
              <a:cs typeface="Times New Roman" panose="02020603050405020304" pitchFamily="18" charset="0"/>
            </a:endParaRPr>
          </a:p>
          <a:p>
            <a:pPr marL="228600" lvl="0" indent="-228600">
              <a:buFont typeface="+mj-lt"/>
              <a:buAutoNum type="arabicPeriod"/>
            </a:pPr>
            <a:r>
              <a:rPr lang="en-US" kern="100" dirty="0">
                <a:latin typeface="+mn-lt"/>
                <a:ea typeface="Calibri" panose="020F0502020204030204" pitchFamily="34" charset="0"/>
                <a:cs typeface="Times New Roman" panose="02020603050405020304" pitchFamily="18" charset="0"/>
              </a:rPr>
              <a:t>Multiple and complex systems with different user interfaces (UIs) and multiple step processes</a:t>
            </a:r>
          </a:p>
          <a:p>
            <a:pPr marL="228600" lvl="0" indent="-228600">
              <a:buFont typeface="+mj-lt"/>
              <a:buAutoNum type="arabicPeriod"/>
            </a:pPr>
            <a:endParaRPr lang="en-US" kern="100" dirty="0">
              <a:latin typeface="+mn-lt"/>
              <a:ea typeface="Calibri" panose="020F0502020204030204" pitchFamily="34" charset="0"/>
              <a:cs typeface="Times New Roman" panose="02020603050405020304" pitchFamily="18" charset="0"/>
            </a:endParaRPr>
          </a:p>
          <a:p>
            <a:pPr marL="228600" lvl="0" indent="-228600">
              <a:buFont typeface="+mj-lt"/>
              <a:buAutoNum type="arabicPeriod"/>
            </a:pPr>
            <a:r>
              <a:rPr lang="en-US" kern="100" dirty="0">
                <a:latin typeface="+mn-lt"/>
                <a:ea typeface="Calibri" panose="020F0502020204030204" pitchFamily="34" charset="0"/>
                <a:cs typeface="Times New Roman" panose="02020603050405020304" pitchFamily="18" charset="0"/>
              </a:rPr>
              <a:t>Difficulty getting started and defining a strategy for digital transformation</a:t>
            </a:r>
          </a:p>
          <a:p>
            <a:pPr marL="228600" lvl="0" indent="-228600">
              <a:buFont typeface="+mj-lt"/>
              <a:buAutoNum type="arabicPeriod"/>
            </a:pPr>
            <a:endParaRPr lang="en-US" kern="100" dirty="0">
              <a:latin typeface="+mn-lt"/>
              <a:ea typeface="Calibri" panose="020F0502020204030204" pitchFamily="34" charset="0"/>
              <a:cs typeface="Times New Roman" panose="02020603050405020304" pitchFamily="18" charset="0"/>
            </a:endParaRPr>
          </a:p>
          <a:p>
            <a:pPr marL="228600" lvl="0" indent="-228600">
              <a:buFont typeface="+mj-lt"/>
              <a:buAutoNum type="arabicPeriod"/>
            </a:pPr>
            <a:r>
              <a:rPr lang="en-US" kern="100" dirty="0">
                <a:latin typeface="+mn-lt"/>
                <a:ea typeface="Calibri" panose="020F0502020204030204" pitchFamily="34" charset="0"/>
                <a:cs typeface="Times New Roman" panose="02020603050405020304" pitchFamily="18" charset="0"/>
              </a:rPr>
              <a:t>Business productivity suffers due to IT backlog on deploying new technology</a:t>
            </a:r>
          </a:p>
        </p:txBody>
      </p:sp>
      <p:sp>
        <p:nvSpPr>
          <p:cNvPr id="4" name="Slide Number Placeholder 3"/>
          <p:cNvSpPr>
            <a:spLocks noGrp="1"/>
          </p:cNvSpPr>
          <p:nvPr>
            <p:ph type="sldNum" sz="quarter" idx="5"/>
          </p:nvPr>
        </p:nvSpPr>
        <p:spPr/>
        <p:txBody>
          <a:bodyPr/>
          <a:lstStyle/>
          <a:p>
            <a:fld id="{6E2E38B8-B0B4-AD41-AC6E-B781F46A9FD3}" type="slidenum">
              <a:rPr lang="en-US" smtClean="0"/>
              <a:pPr/>
              <a:t>29</a:t>
            </a:fld>
            <a:endParaRPr lang="en-US" dirty="0"/>
          </a:p>
        </p:txBody>
      </p:sp>
    </p:spTree>
    <p:extLst>
      <p:ext uri="{BB962C8B-B14F-4D97-AF65-F5344CB8AC3E}">
        <p14:creationId xmlns:p14="http://schemas.microsoft.com/office/powerpoint/2010/main" val="18765169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This presentation includes resources that are essential to selling watsonx offerings. The presentation begins with a recap of IBM’s AI positioning and the watsonx message. It’s important that everyone selling watsonx software understands the big picture of IBM’s AI story.</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There will also be guidance for prospecting opportunities for each of the watsonx offerings in the context of the big-picture watsonx story. This will be followed by high-level pricing and packaging information, client references, and a high-level competitive (and market) landscape.</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3</a:t>
            </a:fld>
            <a:endParaRPr lang="en-US" dirty="0"/>
          </a:p>
        </p:txBody>
      </p:sp>
    </p:spTree>
    <p:extLst>
      <p:ext uri="{BB962C8B-B14F-4D97-AF65-F5344CB8AC3E}">
        <p14:creationId xmlns:p14="http://schemas.microsoft.com/office/powerpoint/2010/main" val="22423658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When delivering an “elevator” pitch for watsonx Orchestrate, begin by recalling the pain points around the inefficient use of employee time due to excessive repetitive rote tasks.</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kern="100" dirty="0">
              <a:latin typeface="+mn-lt"/>
              <a:ea typeface="Calibri" panose="020F0502020204030204" pitchFamily="34" charset="0"/>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With these pain points established, then introduce watsonx Orchestrate as a platform for building and managing digital skills that can greatly improve employee productivity.</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kern="100" dirty="0">
              <a:latin typeface="+mn-lt"/>
              <a:ea typeface="Calibri" panose="020F0502020204030204" pitchFamily="34" charset="0"/>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The overall value of watsonx Orchestrate can be broken down to these messages:</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7620" indent="-7620"/>
            <a:r>
              <a:rPr lang="en-US" sz="1000" kern="100" dirty="0">
                <a:effectLst/>
                <a:latin typeface="+mn-lt"/>
                <a:ea typeface="Calibri" panose="020F0502020204030204" pitchFamily="34" charset="0"/>
                <a:cs typeface="Times New Roman" panose="02020603050405020304" pitchFamily="18" charset="0"/>
              </a:rPr>
              <a:t>1.</a:t>
            </a:r>
            <a:r>
              <a:rPr lang="en-US" sz="1000" kern="100" dirty="0">
                <a:latin typeface="+mn-lt"/>
                <a:ea typeface="Calibri" panose="020F0502020204030204" pitchFamily="34" charset="0"/>
                <a:cs typeface="Times New Roman" panose="02020603050405020304" pitchFamily="18" charset="0"/>
              </a:rPr>
              <a:t> </a:t>
            </a:r>
            <a:r>
              <a:rPr lang="en-US" sz="1000" kern="100" dirty="0">
                <a:effectLst/>
                <a:latin typeface="+mn-lt"/>
                <a:ea typeface="Calibri" panose="020F0502020204030204" pitchFamily="34" charset="0"/>
                <a:cs typeface="Times New Roman" panose="02020603050405020304" pitchFamily="18" charset="0"/>
              </a:rPr>
              <a:t> </a:t>
            </a:r>
            <a:r>
              <a:rPr lang="en-US" sz="1000" b="1" kern="100" dirty="0">
                <a:effectLst/>
                <a:latin typeface="+mn-lt"/>
                <a:ea typeface="Calibri" panose="020F0502020204030204" pitchFamily="34" charset="0"/>
                <a:cs typeface="Times New Roman" panose="02020603050405020304" pitchFamily="18" charset="0"/>
              </a:rPr>
              <a:t>Employee Productivity</a:t>
            </a:r>
          </a:p>
          <a:p>
            <a:pPr marL="7620" indent="-7620"/>
            <a:r>
              <a:rPr lang="en-US" sz="1000" kern="100" dirty="0">
                <a:effectLst/>
                <a:latin typeface="+mn-lt"/>
                <a:ea typeface="Calibri" panose="020F0502020204030204" pitchFamily="34" charset="0"/>
                <a:cs typeface="Times New Roman" panose="02020603050405020304" pitchFamily="18" charset="0"/>
              </a:rPr>
              <a:t>By optimizing the way teams work, greater results can be achieved with the same or even fewer resources. This can be done by automating processes and increasing productivity. Reliance on manual processes isn't just inefficient — it’s a missed opportunity. Implementing automation tools and solutions can handle repetitive tasks, eliminate human error, and free up teams for more value-added activities. Automation also allows employees to focus on the strategic and creative aspects of their roles. This not only makes them more productive, but it also fosters innovation and new ideas. And of course, making employees more productive reduces overall costs. The more efficiently a human employee works, the less resources are wasted, translating to reduced operational costs.</a:t>
            </a:r>
          </a:p>
          <a:p>
            <a:pPr marL="0" marR="0">
              <a:spcBef>
                <a:spcPts val="0"/>
              </a:spcBef>
              <a:spcAft>
                <a:spcPts val="0"/>
              </a:spcAft>
            </a:pPr>
            <a:endParaRPr lang="en-US" sz="1000" kern="100" dirty="0">
              <a:effectLst/>
              <a:latin typeface="+mn-lt"/>
              <a:ea typeface="Calibri" panose="020F0502020204030204" pitchFamily="34" charset="0"/>
              <a:cs typeface="Times New Roman" panose="02020603050405020304" pitchFamily="18" charset="0"/>
            </a:endParaRPr>
          </a:p>
          <a:p>
            <a:r>
              <a:rPr lang="en-US" sz="1000" kern="100" dirty="0">
                <a:effectLst/>
                <a:latin typeface="+mn-lt"/>
                <a:ea typeface="Calibri" panose="020F0502020204030204" pitchFamily="34" charset="0"/>
                <a:cs typeface="Times New Roman" panose="02020603050405020304" pitchFamily="18" charset="0"/>
              </a:rPr>
              <a:t>2. </a:t>
            </a:r>
            <a:r>
              <a:rPr lang="en-US" sz="1000" b="1" kern="100" dirty="0">
                <a:effectLst/>
                <a:latin typeface="+mn-lt"/>
                <a:ea typeface="Calibri" panose="020F0502020204030204" pitchFamily="34" charset="0"/>
                <a:cs typeface="Times New Roman" panose="02020603050405020304" pitchFamily="18" charset="0"/>
              </a:rPr>
              <a:t>Employee Empowerment</a:t>
            </a:r>
            <a:br>
              <a:rPr lang="en-US" sz="1000" kern="100" dirty="0">
                <a:effectLst/>
                <a:latin typeface="+mn-lt"/>
                <a:ea typeface="Calibri" panose="020F0502020204030204" pitchFamily="34" charset="0"/>
                <a:cs typeface="Times New Roman" panose="02020603050405020304" pitchFamily="18" charset="0"/>
              </a:rPr>
            </a:br>
            <a:r>
              <a:rPr lang="en-US" sz="1000" kern="100" dirty="0">
                <a:effectLst/>
                <a:latin typeface="+mn-lt"/>
                <a:ea typeface="Calibri" panose="020F0502020204030204" pitchFamily="34" charset="0"/>
                <a:cs typeface="Times New Roman" panose="02020603050405020304" pitchFamily="18" charset="0"/>
              </a:rPr>
              <a:t>Empowered employees feel a sense of autonomy, responsibility, and ownership over their work. This drives both motivation and job satisfaction, leading to better outcomes.</a:t>
            </a:r>
            <a:r>
              <a:rPr lang="en-US" sz="1000" kern="100" dirty="0">
                <a:latin typeface="+mn-lt"/>
                <a:ea typeface="Calibri" panose="020F0502020204030204" pitchFamily="34" charset="0"/>
                <a:cs typeface="Times New Roman" panose="02020603050405020304" pitchFamily="18" charset="0"/>
              </a:rPr>
              <a:t> </a:t>
            </a:r>
            <a:r>
              <a:rPr lang="en-US" sz="1000" kern="100" dirty="0">
                <a:effectLst/>
                <a:latin typeface="+mn-lt"/>
                <a:ea typeface="Calibri" panose="020F0502020204030204" pitchFamily="34" charset="0"/>
                <a:cs typeface="Times New Roman" panose="02020603050405020304" pitchFamily="18" charset="0"/>
              </a:rPr>
              <a:t>By putting organizational policies at their fingertips, </a:t>
            </a:r>
          </a:p>
          <a:p>
            <a:r>
              <a:rPr lang="en-US" sz="1000" kern="100" dirty="0">
                <a:effectLst/>
                <a:latin typeface="+mn-lt"/>
                <a:ea typeface="Calibri" panose="020F0502020204030204" pitchFamily="34" charset="0"/>
                <a:cs typeface="Times New Roman" panose="02020603050405020304" pitchFamily="18" charset="0"/>
              </a:rPr>
              <a:t>employees will no longer need to waste time searching for information. By making organizational policies easily accessible, everyone knows what's expected and can act accordingly.</a:t>
            </a:r>
            <a:r>
              <a:rPr lang="en-US" sz="1000" kern="100" dirty="0">
                <a:latin typeface="+mn-lt"/>
                <a:ea typeface="Calibri" panose="020F0502020204030204" pitchFamily="34" charset="0"/>
                <a:cs typeface="Times New Roman" panose="02020603050405020304" pitchFamily="18" charset="0"/>
              </a:rPr>
              <a:t> </a:t>
            </a:r>
            <a:r>
              <a:rPr lang="en-US" sz="1000" kern="100" dirty="0">
                <a:effectLst/>
                <a:latin typeface="+mn-lt"/>
                <a:ea typeface="Calibri" panose="020F0502020204030204" pitchFamily="34" charset="0"/>
                <a:cs typeface="Times New Roman" panose="02020603050405020304" pitchFamily="18" charset="0"/>
              </a:rPr>
              <a:t>This drives better decision-making.</a:t>
            </a:r>
            <a:r>
              <a:rPr lang="en-US" sz="1000" kern="100" dirty="0">
                <a:latin typeface="+mn-lt"/>
                <a:ea typeface="Calibri" panose="020F0502020204030204" pitchFamily="34" charset="0"/>
                <a:cs typeface="Times New Roman" panose="02020603050405020304" pitchFamily="18" charset="0"/>
              </a:rPr>
              <a:t> </a:t>
            </a:r>
            <a:r>
              <a:rPr lang="en-US" sz="1000" kern="100" dirty="0">
                <a:effectLst/>
                <a:latin typeface="+mn-lt"/>
                <a:ea typeface="Calibri" panose="020F0502020204030204" pitchFamily="34" charset="0"/>
                <a:cs typeface="Times New Roman" panose="02020603050405020304" pitchFamily="18" charset="0"/>
              </a:rPr>
              <a:t>When teams have all the information they need, they can make informed, strategic decisions. This doesn't just benefit individual employees and teams — it elevates the entire organization.</a:t>
            </a:r>
          </a:p>
          <a:p>
            <a:pPr marL="0" marR="0">
              <a:spcBef>
                <a:spcPts val="0"/>
              </a:spcBef>
              <a:spcAft>
                <a:spcPts val="0"/>
              </a:spcAft>
            </a:pPr>
            <a:endParaRPr lang="en-US" sz="1000" kern="100" dirty="0">
              <a:effectLst/>
              <a:latin typeface="+mn-lt"/>
              <a:ea typeface="Calibri" panose="020F0502020204030204" pitchFamily="34" charset="0"/>
              <a:cs typeface="Times New Roman" panose="02020603050405020304" pitchFamily="18" charset="0"/>
            </a:endParaRPr>
          </a:p>
          <a:p>
            <a:r>
              <a:rPr lang="en-US" sz="1000" kern="100" dirty="0">
                <a:effectLst/>
                <a:latin typeface="+mn-lt"/>
                <a:ea typeface="Calibri" panose="020F0502020204030204" pitchFamily="34" charset="0"/>
                <a:cs typeface="Times New Roman" panose="02020603050405020304" pitchFamily="18" charset="0"/>
              </a:rPr>
              <a:t>3. </a:t>
            </a:r>
            <a:r>
              <a:rPr lang="en-US" sz="1000" b="1" kern="100" dirty="0">
                <a:effectLst/>
                <a:latin typeface="+mn-lt"/>
                <a:ea typeface="Calibri" panose="020F0502020204030204" pitchFamily="34" charset="0"/>
                <a:cs typeface="Times New Roman" panose="02020603050405020304" pitchFamily="18" charset="0"/>
              </a:rPr>
              <a:t>Customer Care</a:t>
            </a:r>
          </a:p>
          <a:p>
            <a:r>
              <a:rPr lang="en-US" sz="1000" kern="100" dirty="0">
                <a:effectLst/>
                <a:latin typeface="+mn-lt"/>
                <a:ea typeface="Calibri" panose="020F0502020204030204" pitchFamily="34" charset="0"/>
                <a:cs typeface="Times New Roman" panose="02020603050405020304" pitchFamily="18" charset="0"/>
              </a:rPr>
              <a:t>Customer Care allows companies to deliver a self-service experience that yields quick and easy solutions.</a:t>
            </a:r>
            <a:r>
              <a:rPr lang="en-US" sz="1000" kern="100" dirty="0">
                <a:latin typeface="+mn-lt"/>
                <a:ea typeface="Calibri" panose="020F0502020204030204" pitchFamily="34" charset="0"/>
                <a:cs typeface="Times New Roman" panose="02020603050405020304" pitchFamily="18" charset="0"/>
              </a:rPr>
              <a:t> </a:t>
            </a:r>
            <a:r>
              <a:rPr lang="en-US" sz="1000" kern="100" dirty="0">
                <a:effectLst/>
                <a:latin typeface="+mn-lt"/>
                <a:ea typeface="Calibri" panose="020F0502020204030204" pitchFamily="34" charset="0"/>
                <a:cs typeface="Times New Roman" panose="02020603050405020304" pitchFamily="18" charset="0"/>
              </a:rPr>
              <a:t>In the age of instant gratification, customers expect swift, frictionless, and effective solutions. The way customer care is approached can make or break their loyalty, and it’s all about frictionless self-service — today's customers are tech-savvy. Many prefer finding solutions on their own over waiting in a phone queue. Providing customers with intuitive self-service portals or frequently asked questions (FAQs) can dramatically improve their experience.</a:t>
            </a:r>
            <a:r>
              <a:rPr lang="en-US" sz="1000" kern="100" dirty="0">
                <a:latin typeface="+mn-lt"/>
                <a:ea typeface="Calibri" panose="020F0502020204030204" pitchFamily="34" charset="0"/>
                <a:cs typeface="Times New Roman" panose="02020603050405020304" pitchFamily="18" charset="0"/>
              </a:rPr>
              <a:t> </a:t>
            </a:r>
            <a:r>
              <a:rPr lang="en-US" sz="1000" kern="100" dirty="0">
                <a:effectLst/>
                <a:latin typeface="+mn-lt"/>
                <a:ea typeface="Calibri" panose="020F0502020204030204" pitchFamily="34" charset="0"/>
                <a:cs typeface="Times New Roman" panose="02020603050405020304" pitchFamily="18" charset="0"/>
              </a:rPr>
              <a:t>Paramount to this experience is offering quick and easy solutions: Efficiency is key. Customers don’t want to jump through hoops. By streamlining support processes, customers can find the answers they're looking for without frustration.</a:t>
            </a:r>
          </a:p>
          <a:p>
            <a:pPr marL="0" marR="0">
              <a:spcBef>
                <a:spcPts val="0"/>
              </a:spcBef>
              <a:spcAft>
                <a:spcPts val="0"/>
              </a:spcAft>
            </a:pPr>
            <a:endParaRPr lang="en-US" sz="1000" kern="100" dirty="0">
              <a:effectLst/>
              <a:latin typeface="+mn-lt"/>
              <a:ea typeface="Calibri" panose="020F0502020204030204" pitchFamily="34" charset="0"/>
              <a:cs typeface="Times New Roman" panose="02020603050405020304" pitchFamily="18" charset="0"/>
            </a:endParaRPr>
          </a:p>
          <a:p>
            <a:pPr marL="0" marR="0">
              <a:spcBef>
                <a:spcPts val="0"/>
              </a:spcBef>
              <a:spcAft>
                <a:spcPts val="0"/>
              </a:spcAft>
            </a:pPr>
            <a:r>
              <a:rPr lang="en-US" sz="1000" kern="100" dirty="0">
                <a:effectLst/>
                <a:latin typeface="+mn-lt"/>
                <a:ea typeface="Calibri" panose="020F0502020204030204" pitchFamily="34" charset="0"/>
                <a:cs typeface="Times New Roman" panose="02020603050405020304" pitchFamily="18" charset="0"/>
              </a:rPr>
              <a:t>By focusing on these three entry points — productivity, empowerment, and customer care — a holistic transformation can be driven.</a:t>
            </a:r>
            <a:endParaRPr lang="en-US"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30</a:t>
            </a:fld>
            <a:endParaRPr lang="en-US" dirty="0"/>
          </a:p>
        </p:txBody>
      </p:sp>
    </p:spTree>
    <p:extLst>
      <p:ext uri="{BB962C8B-B14F-4D97-AF65-F5344CB8AC3E}">
        <p14:creationId xmlns:p14="http://schemas.microsoft.com/office/powerpoint/2010/main" val="33643495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The watsonx Orchestrate offering has multiple business value propositions, which are all relevant to any enterprise’s digital worker initiatives For quick reference, here is a summarized list of watsonx Orchestrate:</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Democratize the availability of automation through natural language.</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Create highly accessible experience for non-technical users to be able to leverage.</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kern="100" dirty="0">
                <a:latin typeface="+mn-lt"/>
                <a:ea typeface="Calibri" panose="020F0502020204030204" pitchFamily="34" charset="0"/>
                <a:cs typeface="Times New Roman" panose="02020603050405020304" pitchFamily="18" charset="0"/>
              </a:rPr>
              <a:t>Allow IT to build and import custom capabilities for end users without disrupting existing workflow.</a:t>
            </a:r>
          </a:p>
          <a:p>
            <a:pPr marL="171450" lvl="0" indent="-171450">
              <a:buFont typeface="Arial" panose="020B0604020202020204" pitchFamily="34" charset="0"/>
              <a:buChar char="•"/>
            </a:pPr>
            <a:endParaRPr lang="en-CA" kern="100" dirty="0">
              <a:latin typeface="+mn-lt"/>
              <a:ea typeface="Calibri" panose="020F0502020204030204" pitchFamily="34" charset="0"/>
              <a:cs typeface="Times New Roman" panose="02020603050405020304" pitchFamily="18" charset="0"/>
            </a:endParaRPr>
          </a:p>
          <a:p>
            <a:pPr marL="0" lvl="0" indent="0">
              <a:buFont typeface="Arial" panose="020B0604020202020204" pitchFamily="34" charset="0"/>
              <a:buNone/>
            </a:pPr>
            <a:r>
              <a:rPr lang="en-US" dirty="0">
                <a:latin typeface="+mn-lt"/>
              </a:rPr>
              <a:t>Clients can automate everyday work using watsonx Orchestrate, it’s as simple as asking to automate a standard business process such as sending emails, scheduling meetings, and procuring approvals. Watsonx Orchestrate enables clients to connect with their most frequently used business applications (such as Salesforce, SAP, and Workday) to quickly access and act upon the information that is needed. In addition, it can access business systems and combine an extensible library of skills to use for completing complex work. For example, the HR team at IBM (a company that has over 200,000 employees across 177 countries) has successfully deployed watsonx Orchestrate across their enterprise saving thousands of worker hours each year, and more and more every year as more automation is added such as AskHR, </a:t>
            </a:r>
            <a:r>
              <a:rPr lang="en-US" kern="100" dirty="0">
                <a:latin typeface="+mn-lt"/>
                <a:ea typeface="Calibri" panose="020F0502020204030204" pitchFamily="34" charset="0"/>
                <a:cs typeface="Times New Roman" panose="02020603050405020304" pitchFamily="18" charset="0"/>
              </a:rPr>
              <a:t>AskIT, and so on.</a:t>
            </a:r>
            <a:endParaRPr lang="en-US" dirty="0">
              <a:latin typeface="+mn-lt"/>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31</a:t>
            </a:fld>
            <a:endParaRPr lang="en-US" dirty="0"/>
          </a:p>
        </p:txBody>
      </p:sp>
    </p:spTree>
    <p:extLst>
      <p:ext uri="{BB962C8B-B14F-4D97-AF65-F5344CB8AC3E}">
        <p14:creationId xmlns:p14="http://schemas.microsoft.com/office/powerpoint/2010/main" val="27017952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Watsonx Assistant is a solution that leverages generative AI to accelerate code generation and increase developer productivity.</a:t>
            </a:r>
          </a:p>
          <a:p>
            <a:endParaRPr lang="en-US" dirty="0"/>
          </a:p>
          <a:p>
            <a:r>
              <a:rPr lang="en-US" dirty="0"/>
              <a:t>There are three main value propositions to focus on when talking to clients about watsonx Assistant:</a:t>
            </a:r>
          </a:p>
          <a:p>
            <a:endParaRPr lang="en-US" b="1"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solidFill>
                  <a:srgbClr val="000000"/>
                </a:solidFill>
              </a:rPr>
              <a:t>Accessible, scalable, and reliable AI: </a:t>
            </a:r>
            <a:r>
              <a:rPr lang="en-US" sz="1000" b="0" dirty="0">
                <a:solidFill>
                  <a:srgbClr val="000000"/>
                </a:solidFill>
              </a:rPr>
              <a:t>Accurate and consistent customer experiences out of the box with no-code conversational AI features and large language model (LLM)-powered algorithms that achieve higher accuracy with less training, driving down total cost of ownership (TCO) and speeding up time-to-value.</a:t>
            </a:r>
            <a:br>
              <a:rPr lang="en-US" b="0" dirty="0"/>
            </a:br>
            <a:endParaRPr lang="en-US" b="0"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solidFill>
                  <a:srgbClr val="000000"/>
                </a:solidFill>
              </a:rPr>
              <a:t>Deliver consistent and personalized experiences with flexible extensibility: </a:t>
            </a:r>
            <a:r>
              <a:rPr lang="en-US" sz="1000" b="0" dirty="0">
                <a:solidFill>
                  <a:srgbClr val="000000"/>
                </a:solidFill>
              </a:rPr>
              <a:t>Deliver </a:t>
            </a:r>
            <a:r>
              <a:rPr lang="en-US" dirty="0">
                <a:solidFill>
                  <a:srgbClr val="000000"/>
                </a:solidFill>
              </a:rPr>
              <a:t>the</a:t>
            </a:r>
            <a:r>
              <a:rPr lang="en-US" sz="1000" b="0" dirty="0">
                <a:solidFill>
                  <a:srgbClr val="000000"/>
                </a:solidFill>
              </a:rPr>
              <a:t> best support experience across all channels (web, voice calls, text messages). Integrate LLM-powered experiences with the systems and processes that run </a:t>
            </a:r>
            <a:r>
              <a:rPr lang="en-US" dirty="0">
                <a:solidFill>
                  <a:srgbClr val="000000"/>
                </a:solidFill>
              </a:rPr>
              <a:t>the</a:t>
            </a:r>
            <a:r>
              <a:rPr lang="en-US" sz="1000" b="0" dirty="0">
                <a:solidFill>
                  <a:srgbClr val="000000"/>
                </a:solidFill>
              </a:rPr>
              <a:t> business, compatible with any tech stack.</a:t>
            </a:r>
            <a:br>
              <a:rPr lang="en-US" b="0" dirty="0"/>
            </a:br>
            <a:endParaRPr lang="en-US" b="0"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solidFill>
                  <a:srgbClr val="000000"/>
                </a:solidFill>
                <a:ea typeface="Calibri" panose="020F0502020204030204" pitchFamily="34" charset="0"/>
                <a:cs typeface="Times New Roman"/>
              </a:rPr>
              <a:t>Build and iterate quickly with no code and LLM-powered authoring: </a:t>
            </a:r>
            <a:r>
              <a:rPr lang="en-US" sz="1000" b="0" dirty="0">
                <a:solidFill>
                  <a:srgbClr val="000000"/>
                </a:solidFill>
                <a:ea typeface="Calibri" panose="020F0502020204030204" pitchFamily="34" charset="0"/>
                <a:cs typeface="Times New Roman"/>
              </a:rPr>
              <a:t>An easy-to-use build experience, pre-designed repeatable conversational patterns, and generative authoring accelerate builds without the need for IT or development resources.</a:t>
            </a:r>
            <a:endParaRPr lang="en-US" b="0" dirty="0"/>
          </a:p>
          <a:p>
            <a:pPr marL="0" indent="0">
              <a:buFont typeface="Arial" panose="020B0604020202020204" pitchFamily="34" charset="0"/>
              <a:buNone/>
            </a:pPr>
            <a:endParaRPr lang="en-US" dirty="0"/>
          </a:p>
          <a:p>
            <a:pPr marL="0" indent="0">
              <a:buFont typeface="Arial" panose="020B0604020202020204" pitchFamily="34" charset="0"/>
              <a:buNone/>
            </a:pPr>
            <a:r>
              <a:rPr lang="en-US" dirty="0"/>
              <a:t>For further details on watsonx Assistant, review the watsonx Assistant Level 2 course at:</a:t>
            </a:r>
          </a:p>
          <a:p>
            <a:pPr marL="171450" indent="-171450">
              <a:buFont typeface="Arial" panose="020B0604020202020204" pitchFamily="34" charset="0"/>
              <a:buChar char="•"/>
            </a:pPr>
            <a:r>
              <a:rPr lang="en-US" dirty="0"/>
              <a:t>IBM link: </a:t>
            </a:r>
            <a:r>
              <a:rPr lang="en-US" dirty="0">
                <a:hlinkClick r:id="rId3"/>
              </a:rPr>
              <a:t>https://yourlearning.ibm.com/activity/PLAN-F524A2258221</a:t>
            </a:r>
            <a:endParaRPr lang="en-US" dirty="0"/>
          </a:p>
          <a:p>
            <a:pPr marL="171450" indent="-171450">
              <a:buFont typeface="Arial" panose="020B0604020202020204" pitchFamily="34" charset="0"/>
              <a:buChar char="•"/>
            </a:pPr>
            <a:r>
              <a:rPr lang="en-US" dirty="0"/>
              <a:t>Business partner link: </a:t>
            </a:r>
            <a:r>
              <a:rPr lang="en-US" dirty="0">
                <a:hlinkClick r:id="rId4"/>
              </a:rPr>
              <a:t>https://learn.ibm.com/mod/subcourse/view.php?id=187624</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32</a:t>
            </a:fld>
            <a:endParaRPr lang="en-US" dirty="0"/>
          </a:p>
        </p:txBody>
      </p:sp>
    </p:spTree>
    <p:extLst>
      <p:ext uri="{BB962C8B-B14F-4D97-AF65-F5344CB8AC3E}">
        <p14:creationId xmlns:p14="http://schemas.microsoft.com/office/powerpoint/2010/main" val="2014936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Watsonx Assistant targets clients across a wider variance of needs for a conversational AI program: the most common need is around creating an excellent customer service experience, but it can also be internally focused as enterprises with many employees face considerable challenges in serving their workforces as needed.</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kern="100" dirty="0">
              <a:solidFill>
                <a:srgbClr val="000000"/>
              </a:solidFill>
              <a:latin typeface="+mn-lt"/>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As shown on this self-explanatory slide, the key stakeholders to target for watsonx. Assistant are: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Experience Officer / VP of Customer Experience: This emerging role oversees company-wide goals on customer satisfaction, retention, brand positioning, and revenue growth.</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Technology Officer (CTO): Oversees the development, acquisition, and deployment of technologies that improve products and services for an organization’s existing and target customers.</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The main user personas are: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Operating Officer (COO): Focuses on reducing costs while improving operational efficiencies and business KPIs.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Digital Officer: Drives growth by transforming an organization's analog business into digital ones.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Marketing Officer (CMO): drives revenue growth through successful marketing by using market research, product marketing, marketing communications, and branding.</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The Chief Human Resources Officer (CHRO): Responsible for designing and overseeing all human resources functions, talent acquisition, employer branding, and talent management.</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The build team that comprises developer, domain expert, and data scientist roles.</a:t>
            </a:r>
          </a:p>
        </p:txBody>
      </p:sp>
      <p:sp>
        <p:nvSpPr>
          <p:cNvPr id="4" name="Slide Number Placeholder 3"/>
          <p:cNvSpPr>
            <a:spLocks noGrp="1"/>
          </p:cNvSpPr>
          <p:nvPr>
            <p:ph type="sldNum" sz="quarter" idx="5"/>
          </p:nvPr>
        </p:nvSpPr>
        <p:spPr/>
        <p:txBody>
          <a:bodyPr/>
          <a:lstStyle/>
          <a:p>
            <a:fld id="{6E2E38B8-B0B4-AD41-AC6E-B781F46A9FD3}" type="slidenum">
              <a:rPr lang="en-US" smtClean="0"/>
              <a:pPr/>
              <a:t>33</a:t>
            </a:fld>
            <a:endParaRPr lang="en-US" dirty="0"/>
          </a:p>
        </p:txBody>
      </p:sp>
    </p:spTree>
    <p:extLst>
      <p:ext uri="{BB962C8B-B14F-4D97-AF65-F5344CB8AC3E}">
        <p14:creationId xmlns:p14="http://schemas.microsoft.com/office/powerpoint/2010/main" val="25066501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When initially beginning conversations about watsonx Assistant and virtual assistants (sometimes referred to as chatbots… but this term sells the opportunity short, more on that on the next slide), be sure to discuss these common pain points. The goal is to get a client to query the pain points that are most applicable to them. This helps determine which value propositions are most applicable for future discussions with the client.</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r>
              <a:rPr lang="en-CA" dirty="0">
                <a:latin typeface="+mn-lt"/>
              </a:rPr>
              <a:t>Customer experience is a steep challenge today, and for many organizations, it’s a losing one. Today’s consumers expect an unprecedented level of customer service, more than any previous generation. When businesses don’t meet their service expectations, customers are vocal about it, share bad experiences widely, and often take their business elsewhere. Consider that a staggering 78% of customers will back out of purchases due to a poor customer experience! </a:t>
            </a:r>
          </a:p>
          <a:p>
            <a:endParaRPr lang="en-CA" dirty="0">
              <a:latin typeface="+mn-lt"/>
            </a:endParaRPr>
          </a:p>
          <a:p>
            <a:r>
              <a:rPr lang="en-CA" dirty="0">
                <a:latin typeface="+mn-lt"/>
              </a:rPr>
              <a:t>Because ensuring a positive customer experience is a high priority, organizations are most willing to apply large investments in this space, in particular with more agents in their call centers. This, however, is often inefficient, as 51% of call center agents’ time is spent on mundane tasks including researching and gathering information. Furthermore, many organizations are flying blind when it comes to understanding their customers </a:t>
            </a:r>
            <a:r>
              <a:rPr lang="en-US" dirty="0">
                <a:latin typeface="+mn-lt"/>
              </a:rPr>
              <a:t>—</a:t>
            </a:r>
            <a:r>
              <a:rPr lang="en-CA" dirty="0">
                <a:latin typeface="+mn-lt"/>
              </a:rPr>
              <a:t> even those who interact with their call centers. In fact, only 3% of companies said they can act on all of the customer data they collect.</a:t>
            </a:r>
          </a:p>
          <a:p>
            <a:endParaRPr lang="en-CA" dirty="0">
              <a:latin typeface="+mn-lt"/>
            </a:endParaRPr>
          </a:p>
          <a:p>
            <a:pPr marL="0" indent="0">
              <a:buFont typeface="Arial" panose="020B0604020202020204" pitchFamily="34" charset="0"/>
              <a:buNone/>
            </a:pPr>
            <a:r>
              <a:rPr lang="en-CA" b="1" dirty="0">
                <a:latin typeface="+mn-lt"/>
              </a:rPr>
              <a:t>References:</a:t>
            </a:r>
          </a:p>
          <a:p>
            <a:pPr marL="0" indent="0">
              <a:buFont typeface="Arial" panose="020B0604020202020204" pitchFamily="34" charset="0"/>
              <a:buNone/>
            </a:pPr>
            <a:r>
              <a:rPr lang="en-CA" baseline="30000" dirty="0">
                <a:latin typeface="+mn-lt"/>
              </a:rPr>
              <a:t>1</a:t>
            </a:r>
            <a:r>
              <a:rPr lang="en-US" dirty="0">
                <a:latin typeface="+mn-lt"/>
              </a:rPr>
              <a:t>Only 3% of Companies’ Data Meets Basic Quality Standards, </a:t>
            </a:r>
            <a:r>
              <a:rPr lang="en-CA" dirty="0">
                <a:latin typeface="+mn-lt"/>
              </a:rPr>
              <a:t>Harvard Business Review, September 2017: </a:t>
            </a:r>
            <a:r>
              <a:rPr lang="en-CA" dirty="0">
                <a:latin typeface="+mn-lt"/>
                <a:hlinkClick r:id="rId3"/>
              </a:rPr>
              <a:t>https://hbr.org/2017/09/only-3-of-companies-data-meets-basic-quality-standards</a:t>
            </a:r>
            <a:r>
              <a:rPr lang="en-CA" dirty="0">
                <a:latin typeface="+mn-lt"/>
              </a:rPr>
              <a:t> </a:t>
            </a:r>
          </a:p>
          <a:p>
            <a:pPr marL="171450" indent="-171450">
              <a:buFont typeface="Arial" panose="020B0604020202020204" pitchFamily="34" charset="0"/>
              <a:buChar char="•"/>
            </a:pPr>
            <a:endParaRPr lang="en-CA" dirty="0">
              <a:latin typeface="+mn-lt"/>
            </a:endParaRPr>
          </a:p>
          <a:p>
            <a:r>
              <a:rPr lang="en-CA" baseline="30000" dirty="0">
                <a:latin typeface="+mn-lt"/>
              </a:rPr>
              <a:t>2</a:t>
            </a:r>
            <a:r>
              <a:rPr lang="en-US" dirty="0">
                <a:latin typeface="+mn-lt"/>
              </a:rPr>
              <a:t>40 Customer Service Statistics To Move Your Business Forward, </a:t>
            </a:r>
            <a:r>
              <a:rPr lang="en-CA" dirty="0">
                <a:latin typeface="+mn-lt"/>
              </a:rPr>
              <a:t>Salesforce.com, May 2019: </a:t>
            </a:r>
            <a:r>
              <a:rPr lang="en-US" u="none" strike="noStrike" kern="1200" dirty="0">
                <a:solidFill>
                  <a:schemeClr val="bg1"/>
                </a:solidFill>
                <a:effectLst/>
                <a:latin typeface="+mn-lt"/>
                <a:ea typeface="+mn-ea"/>
                <a:cs typeface="Arial" panose="020B0604020202020204" pitchFamily="34" charset="0"/>
                <a:hlinkClick r:id="rId4"/>
              </a:rPr>
              <a:t>https://www.salesforce.com/blog/customer-service-stats/</a:t>
            </a:r>
            <a:endParaRPr lang="en-US" u="none" strike="noStrike" kern="1200" dirty="0">
              <a:solidFill>
                <a:schemeClr val="bg1"/>
              </a:solidFill>
              <a:effectLst/>
              <a:latin typeface="+mn-lt"/>
              <a:ea typeface="+mn-ea"/>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CA" dirty="0">
              <a:latin typeface="+mn-lt"/>
            </a:endParaRPr>
          </a:p>
          <a:p>
            <a:pPr defTabSz="914400">
              <a:lnSpc>
                <a:spcPct val="100000"/>
              </a:lnSpc>
              <a:defRPr/>
            </a:pPr>
            <a:r>
              <a:rPr lang="en-US" baseline="30000" dirty="0">
                <a:latin typeface="+mn-lt"/>
              </a:rPr>
              <a:t>3</a:t>
            </a:r>
            <a:r>
              <a:rPr lang="en-US" dirty="0">
                <a:latin typeface="+mn-lt"/>
              </a:rPr>
              <a:t>107 Customer Service Statistics and Facts You Shouldn't Ignore, Help Scout, June 2023: </a:t>
            </a:r>
            <a:r>
              <a:rPr lang="en-CA" dirty="0">
                <a:latin typeface="+mn-lt"/>
              </a:rPr>
              <a:t> </a:t>
            </a:r>
            <a:r>
              <a:rPr lang="en-CA" dirty="0">
                <a:latin typeface="+mn-lt"/>
                <a:hlinkClick r:id="rId5"/>
              </a:rPr>
              <a:t>https://www.helpscout.com/75-customer-service-facts-quotes-statistics/</a:t>
            </a:r>
            <a:r>
              <a:rPr lang="en-CA" dirty="0">
                <a:latin typeface="+mn-lt"/>
              </a:rPr>
              <a:t> </a:t>
            </a:r>
          </a:p>
        </p:txBody>
      </p:sp>
      <p:sp>
        <p:nvSpPr>
          <p:cNvPr id="4" name="Slide Number Placeholder 3"/>
          <p:cNvSpPr>
            <a:spLocks noGrp="1"/>
          </p:cNvSpPr>
          <p:nvPr>
            <p:ph type="sldNum" sz="quarter" idx="5"/>
          </p:nvPr>
        </p:nvSpPr>
        <p:spPr/>
        <p:txBody>
          <a:bodyPr/>
          <a:lstStyle/>
          <a:p>
            <a:fld id="{6E2E38B8-B0B4-AD41-AC6E-B781F46A9FD3}" type="slidenum">
              <a:rPr lang="en-US" smtClean="0"/>
              <a:pPr/>
              <a:t>34</a:t>
            </a:fld>
            <a:endParaRPr lang="en-US" dirty="0"/>
          </a:p>
        </p:txBody>
      </p:sp>
    </p:spTree>
    <p:extLst>
      <p:ext uri="{BB962C8B-B14F-4D97-AF65-F5344CB8AC3E}">
        <p14:creationId xmlns:p14="http://schemas.microsoft.com/office/powerpoint/2010/main" val="2439539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When delivering an “elevator” pitch for watsonx Assistant, begin by recalling the pain points around the inefficiencies and high cost of agents dealing with simple engagements. In addition, for clients who are using a simple chatbot solution, call out the differences between a chatbot and a conversational AI solution. In short:</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kern="100" dirty="0">
              <a:latin typeface="+mn-lt"/>
              <a:ea typeface="Calibri" panose="020F0502020204030204" pitchFamily="34" charset="0"/>
              <a:cs typeface="Times New Roman" panose="02020603050405020304" pitchFamily="18"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kern="100" dirty="0">
                <a:latin typeface="+mn-lt"/>
                <a:ea typeface="Calibri" panose="020F0502020204030204" pitchFamily="34" charset="0"/>
                <a:cs typeface="Times New Roman" panose="02020603050405020304" pitchFamily="18" charset="0"/>
              </a:rPr>
              <a:t>Chatbots tend to lack advanced AI capabilities around natural language understanding (NLU), which makes for a poor end-user experience.</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kern="100" dirty="0">
              <a:latin typeface="+mn-lt"/>
              <a:ea typeface="Calibri" panose="020F0502020204030204" pitchFamily="34" charset="0"/>
              <a:cs typeface="Times New Roman" panose="02020603050405020304" pitchFamily="18"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kern="100" dirty="0">
                <a:latin typeface="+mn-lt"/>
                <a:ea typeface="Calibri" panose="020F0502020204030204" pitchFamily="34" charset="0"/>
                <a:cs typeface="Times New Roman" panose="02020603050405020304" pitchFamily="18" charset="0"/>
              </a:rPr>
              <a:t>Traditional chatbots tools that have more advanced capabilities are more complex and require specific deep developer skills.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kern="100" dirty="0">
              <a:latin typeface="+mn-lt"/>
              <a:ea typeface="Calibri" panose="020F0502020204030204" pitchFamily="34" charset="0"/>
              <a:cs typeface="Times New Roman" panose="02020603050405020304" pitchFamily="18"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kern="100" dirty="0">
                <a:latin typeface="+mn-lt"/>
                <a:ea typeface="Calibri" panose="020F0502020204030204" pitchFamily="34" charset="0"/>
                <a:cs typeface="Times New Roman" panose="02020603050405020304" pitchFamily="18" charset="0"/>
              </a:rPr>
              <a:t>A conversational AI solution like watsonx Assistant uses AI extensively in both the building process to simplify development, and in the user interface with advanced NLU capabilities, which enables higher quality and more human-like responses.</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kern="100" dirty="0">
              <a:latin typeface="+mn-lt"/>
              <a:ea typeface="Calibri" panose="020F0502020204030204" pitchFamily="34" charset="0"/>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With the pain points established, then introduce watsonx Assistant as a best-of-breed conversation AI solution. IBM watsonx Assistant provides an omni-channel experience (this includes chatting on a web page, voice interaction, or exchanging text messages) regardless of how the user chooses to communicate, and delivers a consistent, personalized, and convenient end-user experience without clients needing to migrate their technology stack. The days of waiting on hold, dialing menu options, confusing agent transfers with customers repeating credential challenges and re-detailing issues are now over. IBM watsonx Assistant seamlessly integrates with existing telephony and interactive voice response (IVR) systems, eliminating call wait times, and enabling 90% first-call resolution rates.</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kern="100" dirty="0">
              <a:latin typeface="+mn-lt"/>
              <a:ea typeface="Calibri" panose="020F0502020204030204" pitchFamily="34" charset="0"/>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The overall value of watsonx Assistant can be broken down to these points:</a:t>
            </a:r>
            <a:br>
              <a:rPr lang="en-US" kern="100" dirty="0">
                <a:latin typeface="+mn-lt"/>
                <a:ea typeface="Calibri" panose="020F0502020204030204" pitchFamily="34" charset="0"/>
                <a:cs typeface="Times New Roman" panose="02020603050405020304" pitchFamily="18" charset="0"/>
              </a:rPr>
            </a:b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Fast return on investment: </a:t>
            </a:r>
            <a:r>
              <a:rPr lang="en-US" kern="100" dirty="0">
                <a:latin typeface="+mn-lt"/>
                <a:ea typeface="Calibri" panose="020F0502020204030204" pitchFamily="34" charset="0"/>
                <a:cs typeface="Times New Roman" panose="02020603050405020304" pitchFamily="18" charset="0"/>
              </a:rPr>
              <a:t>Watsonx Assistant solutions take less than 6 months for payback on investment and delivers 370% in return on investment (ROI).</a:t>
            </a:r>
            <a:r>
              <a:rPr lang="en-US" kern="100" baseline="30000" dirty="0">
                <a:latin typeface="+mn-lt"/>
                <a:ea typeface="Calibri" panose="020F0502020204030204" pitchFamily="34" charset="0"/>
                <a:cs typeface="Times New Roman" panose="02020603050405020304" pitchFamily="18" charset="0"/>
              </a:rPr>
              <a:t>1</a:t>
            </a:r>
            <a:br>
              <a:rPr lang="en-US" kern="100" dirty="0">
                <a:latin typeface="+mn-lt"/>
                <a:ea typeface="Calibri" panose="020F0502020204030204" pitchFamily="34" charset="0"/>
                <a:cs typeface="Times New Roman" panose="02020603050405020304" pitchFamily="18" charset="0"/>
              </a:rPr>
            </a:b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Highly accurate: </a:t>
            </a:r>
            <a:r>
              <a:rPr lang="en-US" kern="100" dirty="0">
                <a:latin typeface="+mn-lt"/>
                <a:ea typeface="Calibri" panose="020F0502020204030204" pitchFamily="34" charset="0"/>
                <a:cs typeface="Times New Roman" panose="02020603050405020304" pitchFamily="18" charset="0"/>
              </a:rPr>
              <a:t>Proven up to 14.7% more accurate than competitive solutions in a recent published study on event detection accuracy.</a:t>
            </a:r>
            <a:r>
              <a:rPr lang="en-US" kern="100" baseline="30000" dirty="0">
                <a:latin typeface="+mn-lt"/>
                <a:ea typeface="Calibri" panose="020F0502020204030204" pitchFamily="34" charset="0"/>
                <a:cs typeface="Times New Roman" panose="02020603050405020304" pitchFamily="18" charset="0"/>
              </a:rPr>
              <a:t>2</a:t>
            </a:r>
            <a:br>
              <a:rPr lang="en-US" kern="100" dirty="0">
                <a:latin typeface="+mn-lt"/>
                <a:ea typeface="Calibri" panose="020F0502020204030204" pitchFamily="34" charset="0"/>
                <a:cs typeface="Times New Roman" panose="02020603050405020304" pitchFamily="18" charset="0"/>
              </a:rPr>
            </a:b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Trusted: </a:t>
            </a:r>
            <a:r>
              <a:rPr lang="en-US" kern="100" dirty="0">
                <a:latin typeface="+mn-lt"/>
                <a:ea typeface="Calibri" panose="020F0502020204030204" pitchFamily="34" charset="0"/>
                <a:cs typeface="Times New Roman" panose="02020603050405020304" pitchFamily="18" charset="0"/>
              </a:rPr>
              <a:t>Proven, trusted, and reliable partner with over 1,000 client deployments across every industry.</a:t>
            </a:r>
          </a:p>
          <a:p>
            <a:pPr lvl="0"/>
            <a:endParaRPr lang="en-US" kern="100" dirty="0">
              <a:latin typeface="+mn-lt"/>
              <a:ea typeface="Calibri" panose="020F0502020204030204" pitchFamily="34" charset="0"/>
              <a:cs typeface="Times New Roman" panose="02020603050405020304" pitchFamily="18" charset="0"/>
            </a:endParaRPr>
          </a:p>
          <a:p>
            <a:pPr lvl="0"/>
            <a:r>
              <a:rPr lang="en-US" b="1" kern="100" dirty="0">
                <a:latin typeface="+mn-lt"/>
                <a:ea typeface="Calibri" panose="020F0502020204030204" pitchFamily="34" charset="0"/>
                <a:cs typeface="Times New Roman" panose="02020603050405020304" pitchFamily="18" charset="0"/>
              </a:rPr>
              <a:t>References:</a:t>
            </a:r>
          </a:p>
          <a:p>
            <a:pPr lvl="0"/>
            <a:r>
              <a:rPr lang="en-US" kern="100" baseline="30000" dirty="0">
                <a:latin typeface="+mn-lt"/>
                <a:ea typeface="Calibri" panose="020F0502020204030204" pitchFamily="34" charset="0"/>
                <a:cs typeface="Times New Roman" panose="02020603050405020304" pitchFamily="18" charset="0"/>
              </a:rPr>
              <a:t>1</a:t>
            </a:r>
            <a:r>
              <a:rPr lang="en-US" kern="100" dirty="0">
                <a:latin typeface="+mn-lt"/>
                <a:ea typeface="Calibri" panose="020F0502020204030204" pitchFamily="34" charset="0"/>
                <a:cs typeface="Times New Roman" panose="02020603050405020304" pitchFamily="18" charset="0"/>
              </a:rPr>
              <a:t>The Total Economic Impact™ Of IBM Watson Assistant (renamed watsonx Assistant), Forrester, April 2023 </a:t>
            </a:r>
            <a:r>
              <a:rPr lang="en-CA" dirty="0">
                <a:latin typeface="+mn-lt"/>
                <a:hlinkClick r:id="rId3"/>
              </a:rPr>
              <a:t>https://ibm.seismic.com/Link/Content/DCH9VPW26d8FMGhM6RqT3TTWD6RB</a:t>
            </a:r>
            <a:r>
              <a:rPr lang="en-CA" dirty="0">
                <a:latin typeface="+mn-lt"/>
              </a:rPr>
              <a:t>.</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r>
              <a:rPr lang="en-US" kern="100" baseline="30000" dirty="0">
                <a:latin typeface="+mn-lt"/>
                <a:ea typeface="Calibri" panose="020F0502020204030204" pitchFamily="34" charset="0"/>
                <a:cs typeface="Times New Roman" panose="02020603050405020304" pitchFamily="18" charset="0"/>
              </a:rPr>
              <a:t>2</a:t>
            </a:r>
            <a:r>
              <a:rPr lang="en-US" dirty="0">
                <a:latin typeface="+mn-lt"/>
              </a:rPr>
              <a:t>watsonx Assistant improves intent detection accuracy, leads against AI vendors cited in published study, </a:t>
            </a:r>
            <a:r>
              <a:rPr lang="en-US" kern="100" dirty="0">
                <a:latin typeface="+mn-lt"/>
                <a:ea typeface="Calibri" panose="020F0502020204030204" pitchFamily="34" charset="0"/>
                <a:cs typeface="Times New Roman" panose="02020603050405020304" pitchFamily="18" charset="0"/>
              </a:rPr>
              <a:t>IBM, December 2020: </a:t>
            </a:r>
            <a:r>
              <a:rPr lang="en-CA" dirty="0">
                <a:latin typeface="+mn-lt"/>
                <a:hlinkClick r:id="rId4"/>
              </a:rPr>
              <a:t>https://www.ibm.com/blogs/watson/2020/12/watson-assistant-improves-intent-detection-accuracy-leads-against-ai-vendors-cited-in-published-study/</a:t>
            </a:r>
            <a:r>
              <a:rPr lang="en-CA" dirty="0">
                <a:latin typeface="+mn-lt"/>
              </a:rPr>
              <a:t> </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35</a:t>
            </a:fld>
            <a:endParaRPr lang="en-US" dirty="0"/>
          </a:p>
        </p:txBody>
      </p:sp>
    </p:spTree>
    <p:extLst>
      <p:ext uri="{BB962C8B-B14F-4D97-AF65-F5344CB8AC3E}">
        <p14:creationId xmlns:p14="http://schemas.microsoft.com/office/powerpoint/2010/main" val="7239434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kern="100" dirty="0">
                <a:latin typeface="+mn-lt"/>
                <a:ea typeface="Calibri" panose="020F0502020204030204" pitchFamily="34" charset="0"/>
                <a:cs typeface="Times New Roman" panose="02020603050405020304" pitchFamily="18" charset="0"/>
              </a:rPr>
              <a:t>W</a:t>
            </a:r>
            <a:r>
              <a:rPr lang="en-US" kern="100" dirty="0">
                <a:effectLst/>
                <a:latin typeface="+mn-lt"/>
                <a:ea typeface="Calibri" panose="020F0502020204030204" pitchFamily="34" charset="0"/>
                <a:cs typeface="Times New Roman" panose="02020603050405020304" pitchFamily="18" charset="0"/>
              </a:rPr>
              <a:t>atsonx Assistant has multiple business value propositions that help organizations build and maintain conversational AI assistants. For quick reference, here is a summarized list of watsonx Assistant:</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Build and iterate quickly: </a:t>
            </a:r>
            <a:r>
              <a:rPr lang="en-US" kern="100" dirty="0">
                <a:latin typeface="+mn-lt"/>
                <a:ea typeface="Calibri" panose="020F0502020204030204" pitchFamily="34" charset="0"/>
                <a:cs typeface="Times New Roman" panose="02020603050405020304" pitchFamily="18" charset="0"/>
              </a:rPr>
              <a:t>W</a:t>
            </a:r>
            <a:r>
              <a:rPr lang="en-US" kern="100" dirty="0">
                <a:effectLst/>
                <a:latin typeface="+mn-lt"/>
                <a:ea typeface="Calibri" panose="020F0502020204030204" pitchFamily="34" charset="0"/>
                <a:cs typeface="Times New Roman" panose="02020603050405020304" pitchFamily="18" charset="0"/>
              </a:rPr>
              <a:t>atsonx Assistant has a build experience tailored to a company’s staff who directly interact with customers daily, without sacrificing any of its powerful conversational AI features. In addition, there are multiple integration capabilities, most notably pre-built channel integrations for common messaging platforms (for example: phone, webchat, Slack, Facebook Messenger, and many more), and webhooks (which</a:t>
            </a:r>
            <a:r>
              <a:rPr lang="en-US" kern="100" dirty="0">
                <a:latin typeface="+mn-lt"/>
                <a:ea typeface="Calibri" panose="020F0502020204030204" pitchFamily="34" charset="0"/>
                <a:cs typeface="Times New Roman" panose="02020603050405020304" pitchFamily="18" charset="0"/>
              </a:rPr>
              <a:t> all</a:t>
            </a:r>
            <a:r>
              <a:rPr lang="en-US" kern="100" dirty="0">
                <a:effectLst/>
                <a:latin typeface="+mn-lt"/>
                <a:ea typeface="Calibri" panose="020F0502020204030204" pitchFamily="34" charset="0"/>
                <a:cs typeface="Times New Roman" panose="02020603050405020304" pitchFamily="18" charset="0"/>
              </a:rPr>
              <a:t> allow integration with external services through API calls; for example, invoking actions in external services, like booking an appointment).</a:t>
            </a:r>
          </a:p>
          <a:p>
            <a:pPr marL="171450" marR="0" indent="-171450">
              <a:lnSpc>
                <a:spcPct val="107000"/>
              </a:lnSpc>
              <a:spcBef>
                <a:spcPts val="0"/>
              </a:spcBef>
              <a:spcAft>
                <a:spcPts val="0"/>
              </a:spcAft>
              <a:buFont typeface="Arial" panose="020B0604020202020204" pitchFamily="34" charset="0"/>
              <a:buChar char="•"/>
            </a:pPr>
            <a:endParaRPr lang="en-US" kern="100" dirty="0">
              <a:effectLst/>
              <a:latin typeface="+mn-lt"/>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Accessible and scalable AI:</a:t>
            </a:r>
            <a:r>
              <a:rPr lang="en-US" kern="100" dirty="0">
                <a:effectLst/>
                <a:latin typeface="+mn-lt"/>
                <a:ea typeface="Calibri" panose="020F0502020204030204" pitchFamily="34" charset="0"/>
                <a:cs typeface="Times New Roman" panose="02020603050405020304" pitchFamily="18" charset="0"/>
              </a:rPr>
              <a:t> Watsonx Assistant can navigate the complexities of human language, which often involves people changing the topic of conversation, giving ambiguous answers, and posing unexpected questions. Watsonx Assistant can handle changes to a conversation topic, while keeping the context of the original topic; what’s more, it can seamlessly return to the original conversation topic once the new conversation ends. Also, watsonx Assistant doesn’t jump to conclusions and will pose clarifying questions: no guesswork. For long-tail questions, watsonx Assistant features pre-built integration with watsonx Discovery, which can store large volumes of unstructured text and documents, which it can mine for interactive questioning.</a:t>
            </a:r>
          </a:p>
          <a:p>
            <a:pPr marL="171450" marR="0" indent="-171450">
              <a:lnSpc>
                <a:spcPct val="107000"/>
              </a:lnSpc>
              <a:spcBef>
                <a:spcPts val="0"/>
              </a:spcBef>
              <a:spcAft>
                <a:spcPts val="0"/>
              </a:spcAft>
              <a:buFont typeface="Arial" panose="020B0604020202020204" pitchFamily="34" charset="0"/>
              <a:buChar char="•"/>
            </a:pPr>
            <a:endParaRPr lang="en-US" b="1" kern="100" dirty="0">
              <a:effectLst/>
              <a:latin typeface="+mn-lt"/>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Consistent and personalized experiences:</a:t>
            </a:r>
            <a:r>
              <a:rPr lang="en-US" kern="100" dirty="0">
                <a:effectLst/>
                <a:latin typeface="+mn-lt"/>
                <a:ea typeface="Calibri" panose="020F0502020204030204" pitchFamily="34" charset="0"/>
                <a:cs typeface="Times New Roman" panose="02020603050405020304" pitchFamily="18" charset="0"/>
              </a:rPr>
              <a:t> An increasing number of clients are moving their contact center software to the cloud. This type of software is called contact center as a service (CCaaS). IBM watsonx Assistant offers built-in integration with several vendors. Key hallmarks of high-quality customer experiences are consistency and continuity. Given the range of issues customers need to express in the various omni-channel conversation interfaces, there will be many situations where a hybrid approach of both a virtual agent and a human agent will be needed. Watsonx Assistant has built-in integrations to hand conversations off to live agents in any of a number of messaging environments: Salesforce, Zendesk, Intercom, Facebook Messenger, Slack, telephony systems, and other custom applications. This is a no-code integration – no developers are needed.</a:t>
            </a:r>
          </a:p>
          <a:p>
            <a:pPr marL="171450" marR="0" indent="-171450">
              <a:lnSpc>
                <a:spcPct val="107000"/>
              </a:lnSpc>
              <a:spcBef>
                <a:spcPts val="0"/>
              </a:spcBef>
              <a:spcAft>
                <a:spcPts val="0"/>
              </a:spcAft>
              <a:buFont typeface="Arial" panose="020B0604020202020204" pitchFamily="34" charset="0"/>
              <a:buChar char="•"/>
            </a:pPr>
            <a:endParaRPr lang="en-US" b="1" kern="100" dirty="0">
              <a:effectLst/>
              <a:latin typeface="+mn-lt"/>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True customer outcomes:</a:t>
            </a:r>
            <a:r>
              <a:rPr lang="en-US" kern="100" dirty="0">
                <a:effectLst/>
                <a:latin typeface="+mn-lt"/>
                <a:ea typeface="Calibri" panose="020F0502020204030204" pitchFamily="34" charset="0"/>
                <a:cs typeface="Times New Roman" panose="02020603050405020304" pitchFamily="18" charset="0"/>
              </a:rPr>
              <a:t> As virtual assistants are pushed into production, IBM watsonx Assistant tracks many metrics relating to their performance. There are higher-level counting statistics, like total conversations, and the number of messages. There are also business value-oriented metrics, like containment (deflection) rate, which represents the percentage of conversations where the virtual assistant satisfied the customer’s requests without a human agent’s help. IBM watsonx Assistant includes easy-to-use analytics dashboards in its tooling, which allows clients to visualize trends in the user message data and take action to fix problems, iterate on improving conversation flows, and improve performance. As an AI-oriented solution, IBM watsonx Assistant uses machine learning (ML) techniques to make its virtual assistants even smarter</a:t>
            </a:r>
            <a:r>
              <a:rPr lang="en-US" dirty="0">
                <a:latin typeface="+mn-lt"/>
              </a:rPr>
              <a:t> — </a:t>
            </a:r>
            <a:r>
              <a:rPr lang="en-US" kern="100" dirty="0">
                <a:effectLst/>
                <a:latin typeface="+mn-lt"/>
                <a:ea typeface="Calibri" panose="020F0502020204030204" pitchFamily="34" charset="0"/>
                <a:cs typeface="Times New Roman" panose="02020603050405020304" pitchFamily="18" charset="0"/>
              </a:rPr>
              <a:t>clients can turn on a feature for their virtual assistants to enable autolearning. IBM watsonx Assistant then examines the metrics data as it looks for patterns in customer interactions, and then creates an improved experience based on what it has learned. </a:t>
            </a:r>
          </a:p>
          <a:p>
            <a:pPr marL="171450" marR="0" indent="-171450">
              <a:lnSpc>
                <a:spcPct val="107000"/>
              </a:lnSpc>
              <a:spcBef>
                <a:spcPts val="0"/>
              </a:spcBef>
              <a:spcAft>
                <a:spcPts val="0"/>
              </a:spcAft>
              <a:buFont typeface="Arial" panose="020B0604020202020204" pitchFamily="34" charset="0"/>
              <a:buChar char="•"/>
            </a:pPr>
            <a:endParaRPr lang="en-US" b="1" kern="100" dirty="0">
              <a:latin typeface="+mn-lt"/>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0"/>
              </a:spcAft>
              <a:buFont typeface="Arial" panose="020B0604020202020204" pitchFamily="34" charset="0"/>
              <a:buChar char="•"/>
            </a:pPr>
            <a:r>
              <a:rPr lang="en-US" b="1" kern="100" dirty="0">
                <a:effectLst/>
                <a:latin typeface="+mn-lt"/>
                <a:ea typeface="Calibri" panose="020F0502020204030204" pitchFamily="34" charset="0"/>
                <a:cs typeface="Times New Roman" panose="02020603050405020304" pitchFamily="18" charset="0"/>
              </a:rPr>
              <a:t>Built for the enterprise:</a:t>
            </a:r>
            <a:r>
              <a:rPr lang="en-US" kern="100" dirty="0">
                <a:effectLst/>
                <a:latin typeface="+mn-lt"/>
                <a:ea typeface="Calibri" panose="020F0502020204030204" pitchFamily="34" charset="0"/>
                <a:cs typeface="Times New Roman" panose="02020603050405020304" pitchFamily="18" charset="0"/>
              </a:rPr>
              <a:t> As an enterprise solution, watsonx Assistant includes full lifecycle management of all virtual assistant assets. In addition, user roles are defined to govern the development and maintenance of virtual assistants. Also, there is versioning for dialog skills, which enables enterprises to treat their virtual assistant assets with the same rigor as they treat application source code. Finally, watsonx Assistant also features flexible deployment options: multiple SaaS plans or on OpenShift in multiple settings (private cloud, dedicated public cloud on any hyperscaler platform).</a:t>
            </a:r>
          </a:p>
        </p:txBody>
      </p:sp>
      <p:sp>
        <p:nvSpPr>
          <p:cNvPr id="4" name="Slide Number Placeholder 3"/>
          <p:cNvSpPr>
            <a:spLocks noGrp="1"/>
          </p:cNvSpPr>
          <p:nvPr>
            <p:ph type="sldNum" sz="quarter" idx="5"/>
          </p:nvPr>
        </p:nvSpPr>
        <p:spPr/>
        <p:txBody>
          <a:bodyPr/>
          <a:lstStyle/>
          <a:p>
            <a:fld id="{6E2E38B8-B0B4-AD41-AC6E-B781F46A9FD3}" type="slidenum">
              <a:rPr lang="en-US" smtClean="0"/>
              <a:pPr/>
              <a:t>36</a:t>
            </a:fld>
            <a:endParaRPr lang="en-US" dirty="0"/>
          </a:p>
        </p:txBody>
      </p:sp>
    </p:spTree>
    <p:extLst>
      <p:ext uri="{BB962C8B-B14F-4D97-AF65-F5344CB8AC3E}">
        <p14:creationId xmlns:p14="http://schemas.microsoft.com/office/powerpoint/2010/main" val="638368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Watsonx Code Assistant is a solution that leverages generative AI to accelerate code generation and increase developer productivity. As of 4Q23 there are to editions of watsonx Code Assistant – one for Ansible Playbook and one for Cobol to Java.</a:t>
            </a:r>
          </a:p>
          <a:p>
            <a:endParaRPr lang="en-US" dirty="0"/>
          </a:p>
          <a:p>
            <a:pPr marL="0" marR="0" lvl="0" indent="0" algn="l" defTabSz="2438522" rtl="0" eaLnBrk="1" fontAlgn="auto" latinLnBrk="0" hangingPunct="1">
              <a:lnSpc>
                <a:spcPct val="110000"/>
              </a:lnSpc>
              <a:spcBef>
                <a:spcPts val="0"/>
              </a:spcBef>
              <a:spcAft>
                <a:spcPts val="0"/>
              </a:spcAft>
              <a:buClrTx/>
              <a:buSzTx/>
              <a:buFontTx/>
              <a:buNone/>
              <a:tabLst/>
              <a:defRPr/>
            </a:pPr>
            <a:r>
              <a:rPr lang="en-US" dirty="0"/>
              <a:t>There are three main value propositions to focus on when talking to clients about watsonx Code Assistant:</a:t>
            </a:r>
          </a:p>
          <a:p>
            <a:endParaRPr lang="en-US" dirty="0"/>
          </a:p>
          <a:p>
            <a:pPr marL="171450" indent="-171450">
              <a:buFont typeface="Arial" panose="020B0604020202020204" pitchFamily="34" charset="0"/>
              <a:buChar char="•"/>
            </a:pPr>
            <a:r>
              <a:rPr lang="en-US" b="1" dirty="0"/>
              <a:t>Speed: </a:t>
            </a:r>
            <a:r>
              <a:rPr lang="en-US" dirty="0"/>
              <a:t>Reduce time-to-productivity and narrow the IT automation skills gap with AI-generated code.</a:t>
            </a:r>
            <a:br>
              <a:rPr lang="en-US" dirty="0"/>
            </a:br>
            <a:endParaRPr lang="en-US" dirty="0"/>
          </a:p>
          <a:p>
            <a:pPr marL="171450" indent="-171450">
              <a:buFont typeface="Arial" panose="020B0604020202020204" pitchFamily="34" charset="0"/>
              <a:buChar char="•"/>
            </a:pPr>
            <a:r>
              <a:rPr lang="en-US" b="1" dirty="0"/>
              <a:t>Quality: </a:t>
            </a:r>
            <a:r>
              <a:rPr lang="en-US" dirty="0"/>
              <a:t>Maintain high levels of accuracy and transparency through attribution of generated content recommendations.</a:t>
            </a:r>
            <a:br>
              <a:rPr lang="en-US" dirty="0"/>
            </a:br>
            <a:endParaRPr lang="en-US" dirty="0"/>
          </a:p>
          <a:p>
            <a:pPr marL="171450" indent="-171450">
              <a:buFont typeface="Arial" panose="020B0604020202020204" pitchFamily="34" charset="0"/>
              <a:buChar char="•"/>
            </a:pPr>
            <a:r>
              <a:rPr lang="en-US" b="1" dirty="0"/>
              <a:t>Fit-for-purpose: </a:t>
            </a:r>
            <a:r>
              <a:rPr lang="en-US" dirty="0"/>
              <a:t>Tune the foundation model with your own data and customize with your own standards and best practices.</a:t>
            </a:r>
          </a:p>
          <a:p>
            <a:pPr marL="0" indent="0">
              <a:buFont typeface="Arial" panose="020B0604020202020204" pitchFamily="34" charset="0"/>
              <a:buNone/>
            </a:pPr>
            <a:endParaRPr lang="en-US" dirty="0"/>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dirty="0"/>
              <a:t>For further details on watsonx Code Assistant for Z, review the watsonx Code Assistant for Z Level 2 course at:</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dirty="0"/>
              <a:t>IBM link</a:t>
            </a:r>
            <a:r>
              <a:rPr lang="en-US" dirty="0">
                <a:effectLst/>
              </a:rPr>
              <a:t> </a:t>
            </a:r>
            <a:r>
              <a:rPr lang="en-US" dirty="0">
                <a:effectLst/>
                <a:hlinkClick r:id="rId3"/>
              </a:rPr>
              <a:t>https://yourlearning.ibm.com/activity/PLAN-3A95B9E1CBA3</a:t>
            </a:r>
            <a:endParaRPr lang="en-US" dirty="0">
              <a:effectLst/>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dirty="0"/>
              <a:t>Business partner link</a:t>
            </a:r>
            <a:r>
              <a:rPr lang="en-US" dirty="0">
                <a:effectLst/>
              </a:rPr>
              <a:t>: </a:t>
            </a:r>
            <a:r>
              <a:rPr lang="en-US" dirty="0">
                <a:effectLst/>
                <a:hlinkClick r:id="rId4"/>
              </a:rPr>
              <a:t>https://learn.ibm.com/course/view.php?id=15774</a:t>
            </a:r>
            <a:endParaRPr lang="en-US" dirty="0">
              <a:effectLs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CA" dirty="0">
              <a:effectLst/>
            </a:endParaRPr>
          </a:p>
          <a:p>
            <a:pPr>
              <a:defRPr/>
            </a:pPr>
            <a:r>
              <a:rPr lang="en-US" dirty="0"/>
              <a:t>For further details on watsonx Code Assistant for Ansible Lightspeed, review the watsonx Code Assistant for Red Hat Ansible Lightspeed Level 2 course at:</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dirty="0"/>
              <a:t>IBM link</a:t>
            </a:r>
            <a:r>
              <a:rPr lang="en-US" dirty="0">
                <a:effectLst/>
              </a:rPr>
              <a:t>: </a:t>
            </a:r>
            <a:r>
              <a:rPr lang="en-US" dirty="0">
                <a:effectLst/>
                <a:hlinkClick r:id="rId5"/>
              </a:rPr>
              <a:t>https://yourlearning.ibm.com/activity/PLAN-2AF4220DD901</a:t>
            </a:r>
            <a:endParaRPr lang="en-US" dirty="0">
              <a:effectLst/>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dirty="0"/>
              <a:t>Business partner link</a:t>
            </a:r>
            <a:r>
              <a:rPr lang="en-US" dirty="0">
                <a:effectLst/>
              </a:rPr>
              <a:t>: </a:t>
            </a:r>
            <a:r>
              <a:rPr lang="en-US" dirty="0">
                <a:effectLst/>
                <a:hlinkClick r:id="rId6"/>
              </a:rPr>
              <a:t>https://learn.ibm.com/course/view.php?id=15773</a:t>
            </a:r>
            <a:endParaRPr lang="en-US" dirty="0">
              <a:effectLst/>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37</a:t>
            </a:fld>
            <a:endParaRPr lang="en-US" dirty="0"/>
          </a:p>
        </p:txBody>
      </p:sp>
    </p:spTree>
    <p:extLst>
      <p:ext uri="{BB962C8B-B14F-4D97-AF65-F5344CB8AC3E}">
        <p14:creationId xmlns:p14="http://schemas.microsoft.com/office/powerpoint/2010/main" val="36039376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For watsonx Code Assistant, ideal target clients are in two categories: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kern="100" dirty="0">
                <a:latin typeface="+mn-lt"/>
                <a:ea typeface="Calibri" panose="020F0502020204030204" pitchFamily="34" charset="0"/>
                <a:cs typeface="Times New Roman" panose="02020603050405020304" pitchFamily="18" charset="0"/>
              </a:rPr>
              <a:t>Clients that are </a:t>
            </a:r>
            <a:r>
              <a:rPr lang="en-US" sz="1000" dirty="0">
                <a:solidFill>
                  <a:srgbClr val="000000"/>
                </a:solidFill>
                <a:latin typeface="+mn-lt"/>
              </a:rPr>
              <a:t>using Red Hat Ansible to automate tasks such as system configuration, software deployment, and workflow orchestration.</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Clients with COBOL-based modernization projects.</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As shown on this self-explanatory slide, the key stakeholders to target for watsonx. Code Assistant are: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Chief Technology Officers (CTO): Oversees the development, acquisition, and deployment of technologies that improve products and services for an organization’s existing and target customers.</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sz="1000" dirty="0">
              <a:solidFill>
                <a:srgbClr val="000000"/>
              </a:solidFill>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solidFill>
                  <a:srgbClr val="000000"/>
                </a:solidFill>
                <a:latin typeface="+mn-lt"/>
              </a:rPr>
              <a:t>The main user personas are: </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Developers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DevOps Engineers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Application SREs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IT Operations Admins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Z clients with COBOL-based modernization projects</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dirty="0">
                <a:solidFill>
                  <a:srgbClr val="000000"/>
                </a:solidFill>
                <a:latin typeface="+mn-lt"/>
              </a:rPr>
              <a:t>Mainframe application owners</a:t>
            </a:r>
          </a:p>
        </p:txBody>
      </p:sp>
      <p:sp>
        <p:nvSpPr>
          <p:cNvPr id="4" name="Slide Number Placeholder 3"/>
          <p:cNvSpPr>
            <a:spLocks noGrp="1"/>
          </p:cNvSpPr>
          <p:nvPr>
            <p:ph type="sldNum" sz="quarter" idx="5"/>
          </p:nvPr>
        </p:nvSpPr>
        <p:spPr/>
        <p:txBody>
          <a:bodyPr/>
          <a:lstStyle/>
          <a:p>
            <a:fld id="{6E2E38B8-B0B4-AD41-AC6E-B781F46A9FD3}" type="slidenum">
              <a:rPr lang="en-US" smtClean="0"/>
              <a:pPr/>
              <a:t>38</a:t>
            </a:fld>
            <a:endParaRPr lang="en-US" dirty="0"/>
          </a:p>
        </p:txBody>
      </p:sp>
    </p:spTree>
    <p:extLst>
      <p:ext uri="{BB962C8B-B14F-4D97-AF65-F5344CB8AC3E}">
        <p14:creationId xmlns:p14="http://schemas.microsoft.com/office/powerpoint/2010/main" val="22981581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When initially beginning conversations about watsonx Code Assistant and AI-generated code with a client, be sure to discuss these common pain points on this slide. The goal is to get a client to query the pain points that are most applicable to them. This helps determine which value propositions are most applicable for future discussions with the client.</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Here are common pain points for clients that need an AI-generated code solution:</a:t>
            </a:r>
          </a:p>
          <a:p>
            <a:pPr marL="0" lvl="0" indent="0">
              <a:buFont typeface="Arial" panose="020B0604020202020204" pitchFamily="34" charset="0"/>
              <a:buNone/>
            </a:pPr>
            <a:endParaRPr lang="en-US" sz="1000" dirty="0">
              <a:latin typeface="+mn-lt"/>
            </a:endParaRPr>
          </a:p>
          <a:p>
            <a:pPr marL="228600" lvl="0" indent="-228600">
              <a:buFont typeface="+mj-lt"/>
              <a:buAutoNum type="arabicPeriod"/>
            </a:pPr>
            <a:r>
              <a:rPr lang="en-US" kern="100" dirty="0">
                <a:latin typeface="+mn-lt"/>
                <a:ea typeface="Calibri" panose="020F0502020204030204" pitchFamily="34" charset="0"/>
                <a:cs typeface="Times New Roman" panose="02020603050405020304" pitchFamily="18" charset="0"/>
              </a:rPr>
              <a:t>80% of operational tasks will require skills that less than half the workforce are trained in today.</a:t>
            </a:r>
            <a:br>
              <a:rPr lang="en-US" kern="100" dirty="0">
                <a:latin typeface="+mn-lt"/>
                <a:ea typeface="Calibri" panose="020F0502020204030204" pitchFamily="34" charset="0"/>
                <a:cs typeface="Times New Roman" panose="02020603050405020304" pitchFamily="18" charset="0"/>
              </a:rPr>
            </a:br>
            <a:endParaRPr lang="en-US" kern="100" dirty="0">
              <a:latin typeface="+mn-lt"/>
              <a:ea typeface="Calibri" panose="020F0502020204030204" pitchFamily="34" charset="0"/>
              <a:cs typeface="Times New Roman" panose="02020603050405020304" pitchFamily="18" charset="0"/>
            </a:endParaRPr>
          </a:p>
          <a:p>
            <a:pPr marL="228600" lvl="0" indent="-228600">
              <a:buFont typeface="+mj-lt"/>
              <a:buAutoNum type="arabicPeriod"/>
            </a:pPr>
            <a:r>
              <a:rPr lang="en-US" kern="100" dirty="0">
                <a:latin typeface="+mn-lt"/>
                <a:ea typeface="Calibri" panose="020F0502020204030204" pitchFamily="34" charset="0"/>
                <a:cs typeface="Times New Roman" panose="02020603050405020304" pitchFamily="18" charset="0"/>
              </a:rPr>
              <a:t>50% of all employees need to upskill or reskill by 2025 for responsibilities arising from automation and new technologies.</a:t>
            </a:r>
            <a:br>
              <a:rPr lang="en-US" kern="100" dirty="0">
                <a:latin typeface="+mn-lt"/>
                <a:ea typeface="Calibri" panose="020F0502020204030204" pitchFamily="34" charset="0"/>
                <a:cs typeface="Times New Roman" panose="02020603050405020304" pitchFamily="18" charset="0"/>
              </a:rPr>
            </a:br>
            <a:endParaRPr lang="en-US" kern="100" dirty="0">
              <a:latin typeface="+mn-lt"/>
              <a:ea typeface="Calibri" panose="020F0502020204030204" pitchFamily="34" charset="0"/>
              <a:cs typeface="Times New Roman" panose="02020603050405020304" pitchFamily="18" charset="0"/>
            </a:endParaRPr>
          </a:p>
          <a:p>
            <a:pPr marL="228600" lvl="0" indent="-228600">
              <a:buFont typeface="+mj-lt"/>
              <a:buAutoNum type="arabicPeriod"/>
            </a:pPr>
            <a:r>
              <a:rPr lang="en-US" kern="100" dirty="0">
                <a:latin typeface="+mn-lt"/>
                <a:ea typeface="Calibri" panose="020F0502020204030204" pitchFamily="34" charset="0"/>
                <a:cs typeface="Times New Roman" panose="02020603050405020304" pitchFamily="18" charset="0"/>
              </a:rPr>
              <a:t>20% of enterprises that did not effectively address the talent and digital skill gaps in their organization will constrain revenue growth opportunities by 20%.</a:t>
            </a:r>
          </a:p>
        </p:txBody>
      </p:sp>
      <p:sp>
        <p:nvSpPr>
          <p:cNvPr id="4" name="Slide Number Placeholder 3"/>
          <p:cNvSpPr>
            <a:spLocks noGrp="1"/>
          </p:cNvSpPr>
          <p:nvPr>
            <p:ph type="sldNum" sz="quarter" idx="5"/>
          </p:nvPr>
        </p:nvSpPr>
        <p:spPr/>
        <p:txBody>
          <a:bodyPr/>
          <a:lstStyle/>
          <a:p>
            <a:fld id="{6E2E38B8-B0B4-AD41-AC6E-B781F46A9FD3}" type="slidenum">
              <a:rPr lang="en-US" smtClean="0"/>
              <a:pPr/>
              <a:t>39</a:t>
            </a:fld>
            <a:endParaRPr lang="en-US" dirty="0"/>
          </a:p>
        </p:txBody>
      </p:sp>
    </p:spTree>
    <p:extLst>
      <p:ext uri="{BB962C8B-B14F-4D97-AF65-F5344CB8AC3E}">
        <p14:creationId xmlns:p14="http://schemas.microsoft.com/office/powerpoint/2010/main" val="9856030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kern="100" dirty="0">
                <a:latin typeface="+mn-lt"/>
                <a:cs typeface="Times New Roman" panose="02020603050405020304" pitchFamily="18" charset="0"/>
              </a:rPr>
              <a:t>The core of IBM’s AI message is that knowledge is today’s biggest differentiator as businesses seek to out-compete one-another. Following on this notion, AI presents organizations with tools and opportunity (if done right) to turn the massive volumes of data around them into knowledge. It’s then up to a business to operationalize this knowledge into new business processes to take advantage of this differentiated knowledge.</a:t>
            </a:r>
          </a:p>
          <a:p>
            <a:endParaRPr lang="en-US" kern="100" dirty="0">
              <a:latin typeface="+mn-lt"/>
              <a:cs typeface="Times New Roman" panose="02020603050405020304" pitchFamily="18" charset="0"/>
            </a:endParaRPr>
          </a:p>
          <a:p>
            <a:r>
              <a:rPr lang="en-US" kern="100" dirty="0">
                <a:latin typeface="+mn-lt"/>
                <a:cs typeface="Times New Roman" panose="02020603050405020304" pitchFamily="18" charset="0"/>
              </a:rPr>
              <a:t>The last paragraph can be distilled into the following points:</a:t>
            </a:r>
          </a:p>
          <a:p>
            <a:endParaRPr lang="en-US" kern="100" dirty="0">
              <a:latin typeface="+mn-lt"/>
              <a:cs typeface="Times New Roman" panose="02020603050405020304" pitchFamily="18" charset="0"/>
            </a:endParaRPr>
          </a:p>
          <a:p>
            <a:pPr marL="171450" indent="-171450">
              <a:buFont typeface="Arial" panose="020B0604020202020204" pitchFamily="34" charset="0"/>
              <a:buChar char="•"/>
            </a:pPr>
            <a:r>
              <a:rPr lang="en-US" kern="100" dirty="0">
                <a:latin typeface="+mn-lt"/>
                <a:cs typeface="Times New Roman" panose="02020603050405020304" pitchFamily="18" charset="0"/>
              </a:rPr>
              <a:t>Organizations need to enable their line of business (LOB) users to ask new questions and give them responsible access to AI tools as well as responsible use education to avoid any pitfalls.</a:t>
            </a:r>
          </a:p>
          <a:p>
            <a:pPr marL="171450" indent="-171450">
              <a:buFont typeface="Arial" panose="020B0604020202020204" pitchFamily="34" charset="0"/>
              <a:buChar char="•"/>
            </a:pPr>
            <a:endParaRPr lang="en-US" kern="100" dirty="0">
              <a:latin typeface="+mn-lt"/>
              <a:cs typeface="Times New Roman" panose="02020603050405020304" pitchFamily="18" charset="0"/>
            </a:endParaRPr>
          </a:p>
          <a:p>
            <a:pPr marL="171450" indent="-171450">
              <a:buFont typeface="Arial" panose="020B0604020202020204" pitchFamily="34" charset="0"/>
              <a:buChar char="•"/>
            </a:pPr>
            <a:r>
              <a:rPr lang="en-US" kern="100" dirty="0">
                <a:latin typeface="+mn-lt"/>
                <a:cs typeface="Times New Roman" panose="02020603050405020304" pitchFamily="18" charset="0"/>
              </a:rPr>
              <a:t>Organizations need to see the search for differentiated knowledge as being core to their mission. Given the disruptive potential of AI, every enterprise needs to take AI seriously to the point where they see their future depending on how they infuse AI into their business processes.</a:t>
            </a:r>
          </a:p>
          <a:p>
            <a:pPr marL="171450" indent="-171450">
              <a:buFont typeface="Arial" panose="020B0604020202020204" pitchFamily="34" charset="0"/>
              <a:buChar char="•"/>
            </a:pPr>
            <a:endParaRPr lang="en-US" kern="100" dirty="0">
              <a:latin typeface="+mn-lt"/>
              <a:cs typeface="Times New Roman" panose="02020603050405020304" pitchFamily="18" charset="0"/>
            </a:endParaRPr>
          </a:p>
          <a:p>
            <a:pPr marL="0" indent="0">
              <a:buFont typeface="Arial" panose="020B0604020202020204" pitchFamily="34" charset="0"/>
              <a:buNone/>
            </a:pPr>
            <a:r>
              <a:rPr lang="en-US" kern="100" dirty="0">
                <a:latin typeface="+mn-lt"/>
                <a:cs typeface="Times New Roman" panose="02020603050405020304" pitchFamily="18" charset="0"/>
              </a:rPr>
              <a:t>An even shorter summary is this: </a:t>
            </a:r>
            <a:r>
              <a:rPr lang="en-US" b="1" kern="100" dirty="0">
                <a:latin typeface="+mn-lt"/>
                <a:cs typeface="Times New Roman" panose="02020603050405020304" pitchFamily="18" charset="0"/>
              </a:rPr>
              <a:t>Enterprises need to become AI value creators, not just AI value users.</a:t>
            </a:r>
          </a:p>
          <a:p>
            <a:pPr marL="0" indent="0">
              <a:buFont typeface="Arial" panose="020B0604020202020204" pitchFamily="34" charset="0"/>
              <a:buNone/>
            </a:pPr>
            <a:endParaRPr lang="en-US" kern="100" dirty="0">
              <a:latin typeface="+mn-lt"/>
              <a:cs typeface="Times New Roman" panose="02020603050405020304" pitchFamily="18" charset="0"/>
            </a:endParaRPr>
          </a:p>
          <a:p>
            <a:pPr marL="0" indent="0">
              <a:buFont typeface="Arial" panose="020B0604020202020204" pitchFamily="34" charset="0"/>
              <a:buNone/>
            </a:pPr>
            <a:r>
              <a:rPr lang="en-US" kern="100" dirty="0">
                <a:latin typeface="+mn-lt"/>
                <a:cs typeface="Times New Roman" panose="02020603050405020304" pitchFamily="18" charset="0"/>
              </a:rPr>
              <a:t>Superficial adoption of AI technologies can be by itself, good </a:t>
            </a:r>
            <a:r>
              <a:rPr lang="en-US" dirty="0">
                <a:latin typeface="+mn-lt"/>
              </a:rPr>
              <a:t>—</a:t>
            </a:r>
            <a:r>
              <a:rPr lang="en-US" kern="100" dirty="0">
                <a:latin typeface="+mn-lt"/>
                <a:cs typeface="Times New Roman" panose="02020603050405020304" pitchFamily="18" charset="0"/>
              </a:rPr>
              <a:t> but adding AI to existing approaches (a +AI strategy) will not provide differentiated value. What’s needed for an organization to become an AI value creator (an AI+ strategy), where business models and existing processes are redefined entirely based on new knowledge and automation that’s yielded from new AI patterns.</a:t>
            </a:r>
          </a:p>
        </p:txBody>
      </p:sp>
      <p:sp>
        <p:nvSpPr>
          <p:cNvPr id="4" name="Slide Number Placeholder 3"/>
          <p:cNvSpPr>
            <a:spLocks noGrp="1"/>
          </p:cNvSpPr>
          <p:nvPr>
            <p:ph type="sldNum" sz="quarter" idx="5"/>
          </p:nvPr>
        </p:nvSpPr>
        <p:spPr/>
        <p:txBody>
          <a:bodyPr/>
          <a:lstStyle/>
          <a:p>
            <a:pPr defTabSz="1862674">
              <a:defRPr/>
            </a:pPr>
            <a:fld id="{6E2E38B8-B0B4-AD41-AC6E-B781F46A9FD3}" type="slidenum">
              <a:rPr lang="en-US">
                <a:solidFill>
                  <a:srgbClr val="000000"/>
                </a:solidFill>
                <a:ea typeface="+mn-ea"/>
                <a:cs typeface="+mn-cs"/>
              </a:rPr>
              <a:pPr defTabSz="1862674">
                <a:defRPr/>
              </a:pPr>
              <a:t>4</a:t>
            </a:fld>
            <a:endParaRPr lang="en-US" dirty="0">
              <a:solidFill>
                <a:srgbClr val="000000"/>
              </a:solidFill>
              <a:ea typeface="+mn-ea"/>
              <a:cs typeface="+mn-cs"/>
            </a:endParaRPr>
          </a:p>
        </p:txBody>
      </p:sp>
    </p:spTree>
    <p:extLst>
      <p:ext uri="{BB962C8B-B14F-4D97-AF65-F5344CB8AC3E}">
        <p14:creationId xmlns:p14="http://schemas.microsoft.com/office/powerpoint/2010/main" val="11951769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When delivering an “elevator” pitch for watsonx Code Assistant, begin by recalling the pain points around the skills challenges involved with maintaining legacy code-bases and ever-expanding infrastructure stacks.</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kern="100" dirty="0">
              <a:latin typeface="+mn-lt"/>
              <a:ea typeface="Calibri" panose="020F0502020204030204" pitchFamily="34" charset="0"/>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With the pain points established, introduce watsonx Code Assistant as a highly-tuned AI code generation solution. Powered by watsonx.ai foundation models, watsonx Code Assistant automatically suggests code based on natural language. This is the developer experience:</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kern="100" dirty="0">
              <a:latin typeface="+mn-lt"/>
              <a:ea typeface="Calibri" panose="020F0502020204030204" pitchFamily="34" charset="0"/>
              <a:cs typeface="Times New Roman" panose="02020603050405020304" pitchFamily="18"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kern="100" dirty="0">
                <a:latin typeface="+mn-lt"/>
                <a:ea typeface="Calibri" panose="020F0502020204030204" pitchFamily="34" charset="0"/>
                <a:cs typeface="Times New Roman" panose="02020603050405020304" pitchFamily="18" charset="0"/>
              </a:rPr>
              <a:t>The user inputs a command, and the model parses the sentence and builds the requested automation workflow which can be accepted as-is. or customized by the user.</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kern="100" dirty="0">
              <a:latin typeface="+mn-lt"/>
              <a:ea typeface="Calibri" panose="020F0502020204030204" pitchFamily="34" charset="0"/>
              <a:cs typeface="Times New Roman" panose="02020603050405020304" pitchFamily="18"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kern="100" dirty="0">
                <a:latin typeface="+mn-lt"/>
                <a:ea typeface="Calibri" panose="020F0502020204030204" pitchFamily="34" charset="0"/>
                <a:cs typeface="Times New Roman" panose="02020603050405020304" pitchFamily="18" charset="0"/>
              </a:rPr>
              <a:t>User engagement with recommended code provides additional context for AI to continue to tune its code generation response in real-time.</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kern="100" dirty="0">
              <a:latin typeface="+mn-lt"/>
              <a:ea typeface="Calibri" panose="020F0502020204030204" pitchFamily="34" charset="0"/>
              <a:cs typeface="Times New Roman" panose="02020603050405020304" pitchFamily="18"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kern="100" dirty="0">
                <a:latin typeface="+mn-lt"/>
                <a:ea typeface="Calibri" panose="020F0502020204030204" pitchFamily="34" charset="0"/>
                <a:cs typeface="Times New Roman" panose="02020603050405020304" pitchFamily="18" charset="0"/>
              </a:rPr>
              <a:t>The current watsonx Code Assistant foundation model has two modalities: IT Automation, where it’s designed to enable organizations to further customize and enhance code recommendations by applying their own data sets and best practices to the model; modernization of COBOL business services to Java code.</a:t>
            </a: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endParaRPr lang="en-US" kern="100" dirty="0">
              <a:latin typeface="+mn-lt"/>
              <a:ea typeface="Calibri" panose="020F0502020204030204" pitchFamily="34" charset="0"/>
              <a:cs typeface="Times New Roman" panose="02020603050405020304" pitchFamily="18" charset="0"/>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kern="100" dirty="0">
                <a:latin typeface="+mn-lt"/>
                <a:ea typeface="Calibri" panose="020F0502020204030204" pitchFamily="34" charset="0"/>
                <a:cs typeface="Times New Roman" panose="02020603050405020304" pitchFamily="18" charset="0"/>
              </a:rPr>
              <a:t>The overall value of watsonx Code Assistant can be broken down to these capabilities:</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Content generation: </a:t>
            </a:r>
            <a:r>
              <a:rPr lang="en-US" kern="100" dirty="0">
                <a:latin typeface="+mn-lt"/>
                <a:ea typeface="Calibri" panose="020F0502020204030204" pitchFamily="34" charset="0"/>
                <a:cs typeface="Times New Roman" panose="02020603050405020304" pitchFamily="18" charset="0"/>
              </a:rPr>
              <a:t>Generate net new code with applicable syntax from natural language requests.</a:t>
            </a:r>
            <a:br>
              <a:rPr lang="en-US" kern="100" dirty="0">
                <a:latin typeface="+mn-lt"/>
                <a:ea typeface="Calibri" panose="020F0502020204030204" pitchFamily="34" charset="0"/>
                <a:cs typeface="Times New Roman" panose="02020603050405020304" pitchFamily="18" charset="0"/>
              </a:rPr>
            </a:b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Model customization: </a:t>
            </a:r>
            <a:r>
              <a:rPr lang="en-US" kern="100" dirty="0">
                <a:latin typeface="+mn-lt"/>
                <a:ea typeface="Calibri" panose="020F0502020204030204" pitchFamily="34" charset="0"/>
                <a:cs typeface="Times New Roman" panose="02020603050405020304" pitchFamily="18" charset="0"/>
              </a:rPr>
              <a:t>Customize models with your own data, standards, and best practices to achieve tailored results.</a:t>
            </a:r>
            <a:br>
              <a:rPr lang="en-US" kern="100" dirty="0">
                <a:latin typeface="+mn-lt"/>
                <a:ea typeface="Calibri" panose="020F0502020204030204" pitchFamily="34" charset="0"/>
                <a:cs typeface="Times New Roman" panose="02020603050405020304" pitchFamily="18" charset="0"/>
              </a:rPr>
            </a:br>
            <a:r>
              <a:rPr lang="en-US" kern="100" dirty="0">
                <a:latin typeface="+mn-lt"/>
                <a:ea typeface="Calibri" panose="020F0502020204030204" pitchFamily="34" charset="0"/>
                <a:cs typeface="Times New Roman" panose="02020603050405020304" pitchFamily="18" charset="0"/>
              </a:rPr>
              <a:t> </a:t>
            </a: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Code matching: </a:t>
            </a:r>
            <a:r>
              <a:rPr lang="en-US" kern="100" dirty="0">
                <a:latin typeface="+mn-lt"/>
                <a:ea typeface="Calibri" panose="020F0502020204030204" pitchFamily="34" charset="0"/>
                <a:cs typeface="Times New Roman" panose="02020603050405020304" pitchFamily="18" charset="0"/>
              </a:rPr>
              <a:t>Gain enhanced transparency through visibility into the potential origin of generated code. For example, watsonx Code Assistant for Ansible Lightspeed gives URL links to source files in Ansible Playbook completions.</a:t>
            </a:r>
            <a:br>
              <a:rPr lang="en-US" kern="100" dirty="0">
                <a:latin typeface="+mn-lt"/>
                <a:ea typeface="Calibri" panose="020F0502020204030204" pitchFamily="34" charset="0"/>
                <a:cs typeface="Times New Roman" panose="02020603050405020304" pitchFamily="18" charset="0"/>
              </a:rPr>
            </a:br>
            <a:endParaRPr lang="en-US" b="1"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Code conversion: </a:t>
            </a:r>
            <a:r>
              <a:rPr lang="en-US" kern="100" dirty="0">
                <a:latin typeface="+mn-lt"/>
                <a:ea typeface="Calibri" panose="020F0502020204030204" pitchFamily="34" charset="0"/>
                <a:cs typeface="Times New Roman" panose="02020603050405020304" pitchFamily="18" charset="0"/>
              </a:rPr>
              <a:t>Translate code from one language to another or modernize legacy code.</a:t>
            </a:r>
          </a:p>
        </p:txBody>
      </p:sp>
      <p:sp>
        <p:nvSpPr>
          <p:cNvPr id="4" name="Slide Number Placeholder 3"/>
          <p:cNvSpPr>
            <a:spLocks noGrp="1"/>
          </p:cNvSpPr>
          <p:nvPr>
            <p:ph type="sldNum" sz="quarter" idx="5"/>
          </p:nvPr>
        </p:nvSpPr>
        <p:spPr/>
        <p:txBody>
          <a:bodyPr/>
          <a:lstStyle/>
          <a:p>
            <a:fld id="{6E2E38B8-B0B4-AD41-AC6E-B781F46A9FD3}" type="slidenum">
              <a:rPr lang="en-US" smtClean="0"/>
              <a:pPr/>
              <a:t>40</a:t>
            </a:fld>
            <a:endParaRPr lang="en-US" dirty="0"/>
          </a:p>
        </p:txBody>
      </p:sp>
    </p:spTree>
    <p:extLst>
      <p:ext uri="{BB962C8B-B14F-4D97-AF65-F5344CB8AC3E}">
        <p14:creationId xmlns:p14="http://schemas.microsoft.com/office/powerpoint/2010/main" val="151369522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kern="100" dirty="0">
                <a:latin typeface="+mn-lt"/>
                <a:ea typeface="Calibri" panose="020F0502020204030204" pitchFamily="34" charset="0"/>
                <a:cs typeface="Times New Roman" panose="02020603050405020304" pitchFamily="18" charset="0"/>
              </a:rPr>
              <a:t>Watsonx Code Assistant has multiple business value propositions, which are relevant to many enterprise’s development practices. For quick reference, here is a summarized list of watsonx Code Assistant:</a:t>
            </a:r>
          </a:p>
          <a:p>
            <a:pPr marL="0" lvl="0" indent="0">
              <a:buFont typeface="Arial" panose="020B0604020202020204" pitchFamily="34" charset="0"/>
              <a:buNone/>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Narrow the IT automation skills gap: </a:t>
            </a:r>
            <a:r>
              <a:rPr lang="en-US" kern="100" dirty="0">
                <a:latin typeface="+mn-lt"/>
                <a:ea typeface="Calibri" panose="020F0502020204030204" pitchFamily="34" charset="0"/>
                <a:cs typeface="Times New Roman" panose="02020603050405020304" pitchFamily="18" charset="0"/>
              </a:rPr>
              <a:t>Help developers with AI-recommended code based on natural language inputs or existing source code.</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Accelerate developer onboarding and productivity: </a:t>
            </a:r>
            <a:r>
              <a:rPr lang="en-US" kern="100" dirty="0">
                <a:latin typeface="+mn-lt"/>
                <a:ea typeface="Calibri" panose="020F0502020204030204" pitchFamily="34" charset="0"/>
                <a:cs typeface="Times New Roman" panose="02020603050405020304" pitchFamily="18" charset="0"/>
              </a:rPr>
              <a:t>Enable developers write net new or convert quality code, with greater efficiency by reducing cognitive switching.</a:t>
            </a: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Enhance code development with greater efficiency: </a:t>
            </a:r>
            <a:r>
              <a:rPr lang="en-CA" dirty="0">
                <a:latin typeface="+mn-lt"/>
              </a:rPr>
              <a:t>Purpose-built and created with deployment efficiency in mind, IBM foundation models bring AI to your developers where they work.</a:t>
            </a: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Streamline coding best practices: </a:t>
            </a:r>
            <a:r>
              <a:rPr lang="en-CA" dirty="0">
                <a:latin typeface="+mn-lt"/>
              </a:rPr>
              <a:t>Customize the foundation models with enterprise standards and industry best practices.</a:t>
            </a: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Build code with confidence: </a:t>
            </a:r>
            <a:r>
              <a:rPr lang="en-CA" dirty="0">
                <a:latin typeface="+mn-lt"/>
              </a:rPr>
              <a:t>Accept AI-generated recommendation with confidence through data-source matching – knowing exactly where your code came from.</a:t>
            </a:r>
          </a:p>
          <a:p>
            <a:pPr marL="171450" lvl="0" indent="-171450">
              <a:buFont typeface="Arial" panose="020B0604020202020204" pitchFamily="34" charset="0"/>
              <a:buChar char="•"/>
            </a:pPr>
            <a:endParaRPr lang="en-CA" kern="100" dirty="0">
              <a:latin typeface="+mn-lt"/>
              <a:ea typeface="Calibri" panose="020F0502020204030204" pitchFamily="34" charset="0"/>
              <a:cs typeface="Times New Roman" panose="02020603050405020304" pitchFamily="18" charset="0"/>
            </a:endParaRPr>
          </a:p>
          <a:p>
            <a:pPr marL="171450" lvl="0" indent="-171450">
              <a:buFont typeface="Arial" panose="020B0604020202020204" pitchFamily="34" charset="0"/>
              <a:buChar char="•"/>
            </a:pPr>
            <a:r>
              <a:rPr lang="en-CA" b="1" kern="100" dirty="0">
                <a:latin typeface="+mn-lt"/>
                <a:ea typeface="Calibri" panose="020F0502020204030204" pitchFamily="34" charset="0"/>
                <a:cs typeface="Times New Roman" panose="02020603050405020304" pitchFamily="18" charset="0"/>
              </a:rPr>
              <a:t>Unlock limitless development potential: </a:t>
            </a:r>
            <a:r>
              <a:rPr lang="en-CA" dirty="0">
                <a:latin typeface="+mn-lt"/>
              </a:rPr>
              <a:t>Allow developer teams to access unlimited skills and diverse range of expertise to enhance efficiency.</a:t>
            </a:r>
            <a:endParaRPr lang="en-US" kern="100" dirty="0">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41</a:t>
            </a:fld>
            <a:endParaRPr lang="en-US" dirty="0"/>
          </a:p>
        </p:txBody>
      </p:sp>
    </p:spTree>
    <p:extLst>
      <p:ext uri="{BB962C8B-B14F-4D97-AF65-F5344CB8AC3E}">
        <p14:creationId xmlns:p14="http://schemas.microsoft.com/office/powerpoint/2010/main" val="81229856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considering a competitive landscape for AI, a common reaction is to immediately think about vendors like OpenAI or Anthropic, who have gained many headlines and mindshare with their popular generative AI model-powered chat services (ChatGPT and Claude, respectively). But from an enterprise perspective, it’s important to consider an entire technology stack as there are many dimensions involved for an organization to become an AI value-creator. For example, OpenAI and Anthropic feature offerings only in the “Models” category, which does get significant attention in the generative AI space, but by themselves are insufficient for a wholistic AI strategy.</a:t>
            </a:r>
          </a:p>
          <a:p>
            <a:endParaRPr lang="en-US" dirty="0"/>
          </a:p>
          <a:p>
            <a:pPr marL="171450" indent="-171450">
              <a:buFont typeface="Arial" panose="020B0604020202020204" pitchFamily="34" charset="0"/>
              <a:buChar char="•"/>
            </a:pPr>
            <a:r>
              <a:rPr lang="en-US" b="1" dirty="0"/>
              <a:t>Applications: </a:t>
            </a:r>
            <a:r>
              <a:rPr lang="en-US" dirty="0"/>
              <a:t>These are end-user productivity tools powered by generative AI models. There are a growing set of applications that are powered by AI; outside of IBM a great example is Adobe Photoshop, which now features generative AI tools to support image editing. This presentation will not feature a competitive analysis for this category as it is incredibly broad, but for major software vendors that are active in the generative AI space, it’s interesting to see the degree to which they incorporate their own generative AI models into other software offerings.</a:t>
            </a:r>
            <a:br>
              <a:rPr lang="en-US" dirty="0"/>
            </a:br>
            <a:endParaRPr lang="en-US" dirty="0"/>
          </a:p>
          <a:p>
            <a:pPr marL="171450" indent="-171450">
              <a:buFont typeface="Arial" panose="020B0604020202020204" pitchFamily="34" charset="0"/>
              <a:buChar char="•"/>
            </a:pPr>
            <a:r>
              <a:rPr lang="en-US" b="1" dirty="0"/>
              <a:t>Development tools: </a:t>
            </a:r>
            <a:r>
              <a:rPr lang="en-US" dirty="0"/>
              <a:t>These are tools </a:t>
            </a:r>
            <a:r>
              <a:rPr lang="en-US" sz="1000" dirty="0"/>
              <a:t>for the development of machine learning models and tuning of generative AI models.</a:t>
            </a:r>
            <a:br>
              <a:rPr lang="en-US" sz="1000" dirty="0"/>
            </a:br>
            <a:endParaRPr lang="en-US" sz="1000"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t>Data services: </a:t>
            </a:r>
            <a:r>
              <a:rPr lang="en-US" sz="1000" dirty="0"/>
              <a:t>Data layer to support the training and fine-tuning of AI models.</a:t>
            </a:r>
            <a:br>
              <a:rPr lang="en-US" sz="1000" dirty="0"/>
            </a:br>
            <a:endParaRPr lang="en-US" sz="1000"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t>Models: </a:t>
            </a:r>
            <a:r>
              <a:rPr lang="en-US" sz="1000" dirty="0"/>
              <a:t>Large scale pre-trained models (general purpose and domain-specific).</a:t>
            </a:r>
            <a:br>
              <a:rPr lang="en-US" sz="1000" dirty="0"/>
            </a:br>
            <a:endParaRPr lang="en-US" sz="1000"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t>Infrastructure: </a:t>
            </a:r>
            <a:r>
              <a:rPr lang="en-US" sz="1000" dirty="0"/>
              <a:t>Components used to support the development and deployment of AI models.</a:t>
            </a:r>
            <a:br>
              <a:rPr lang="en-US" sz="1000" dirty="0"/>
            </a:br>
            <a:endParaRPr lang="en-US" sz="1000"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t>Consulting: </a:t>
            </a:r>
            <a:r>
              <a:rPr lang="en-US" sz="1000" dirty="0"/>
              <a:t>AI practices for-hire.</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dirty="0"/>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t>One of IBM’s major differentiators is that it’s the only vendor with major offerings in every category shown on this slide. There are many vendors in most of these categories, but only the hyperscaler vendors (Microsoft, Amazon, and Google) feature offerings in most of these categories. This competitive analysis will focus on them.</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42</a:t>
            </a:fld>
            <a:endParaRPr lang="en-US" dirty="0"/>
          </a:p>
        </p:txBody>
      </p:sp>
    </p:spTree>
    <p:extLst>
      <p:ext uri="{BB962C8B-B14F-4D97-AF65-F5344CB8AC3E}">
        <p14:creationId xmlns:p14="http://schemas.microsoft.com/office/powerpoint/2010/main" val="377170359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IBM features strong offerings for every layer of the AI technology stack.</a:t>
            </a:r>
            <a:br>
              <a:rPr lang="en-US" dirty="0"/>
            </a:br>
            <a:endParaRPr lang="en-US" dirty="0"/>
          </a:p>
          <a:p>
            <a:pPr marL="171450" indent="-171450">
              <a:buFont typeface="Arial" panose="020B0604020202020204" pitchFamily="34" charset="0"/>
              <a:buChar char="•"/>
            </a:pPr>
            <a:r>
              <a:rPr lang="en-US" b="1" dirty="0"/>
              <a:t>Applications: </a:t>
            </a:r>
            <a:r>
              <a:rPr lang="en-US" dirty="0"/>
              <a:t>As a software vendor, IBM is leveraging its own research and development around and generative AI by embedding IBM foundation models into many of its end-user software offerings to infuse intelligence into their workflows. As of fourth quarter, 2023, there are already three offerings that feature embedded IBM generative AI models. This number will continue to grow as additional foundation models are developed.</a:t>
            </a:r>
            <a:br>
              <a:rPr lang="en-US" dirty="0"/>
            </a:br>
            <a:endParaRPr lang="en-US" dirty="0"/>
          </a:p>
          <a:p>
            <a:pPr marL="171450" indent="-171450">
              <a:buFont typeface="Arial" panose="020B0604020202020204" pitchFamily="34" charset="0"/>
              <a:buChar char="•"/>
            </a:pPr>
            <a:r>
              <a:rPr lang="en-US" b="1" dirty="0"/>
              <a:t>Development tools: </a:t>
            </a:r>
            <a:r>
              <a:rPr lang="en-US" dirty="0"/>
              <a:t>With watsonx.ai and watsonx.orchestrate, there is a rich AI and data platform that provides data scientists, data engineers, and general practitioners with a common set of tools to build, maintain, and deploy both traditional machine learning models, and also tune and prompt against generative AI models.</a:t>
            </a:r>
            <a:br>
              <a:rPr lang="en-US" sz="1000" dirty="0"/>
            </a:br>
            <a:endParaRPr lang="en-US" sz="1000"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t>Data services: </a:t>
            </a:r>
            <a:r>
              <a:rPr lang="en-US" sz="1000" dirty="0"/>
              <a:t>IBM has a new data lakehouse service (watsonx.data) and multiple industry-leading data services, like IBM Knowledge Catalog, and Data Virtualization. Together, these services can integrate to form a governed data fabric that can support a mature AI practice.</a:t>
            </a:r>
            <a:br>
              <a:rPr lang="en-US" sz="1000" dirty="0"/>
            </a:br>
            <a:endParaRPr lang="en-US" sz="1000"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t>Models: </a:t>
            </a:r>
            <a:r>
              <a:rPr lang="en-US" sz="1000" dirty="0"/>
              <a:t>IBM features a growing set of general purpose and domain-specific models that have been trained on large volumes of carefully curated and governed data. IBM offers legal indemnification for the use of its granite models against copyright lawsuits. Unlike many other vendors in the generative AI model space, </a:t>
            </a:r>
            <a:r>
              <a:rPr lang="en-CA" dirty="0"/>
              <a:t>IBM does not require its customers to indemnify IBM for a customer’s use of IBM developed models</a:t>
            </a:r>
            <a:r>
              <a:rPr lang="en-US" sz="1000" dirty="0"/>
              <a:t>.</a:t>
            </a:r>
            <a:br>
              <a:rPr lang="en-US" sz="1000" dirty="0"/>
            </a:br>
            <a:endParaRPr lang="en-US" sz="1000"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t>Infrastructure: </a:t>
            </a:r>
            <a:r>
              <a:rPr lang="en-US" sz="1000" dirty="0"/>
              <a:t>IBM features enterprise hardware, like storage and processing offerings, which are together important building blocks for a generative AI practice.</a:t>
            </a:r>
            <a:br>
              <a:rPr lang="en-US" sz="1000" dirty="0"/>
            </a:br>
            <a:endParaRPr lang="en-US" sz="1000" dirty="0"/>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t>Consulting: </a:t>
            </a:r>
            <a:r>
              <a:rPr lang="en-US" sz="1000" dirty="0"/>
              <a:t>IBM Consulting has established a Center of Excellence (CoE) for Generative AI. It stands alongside IBM Consulting’s existing global AI and Automation practice, which includes 21,000 data and AI consultants who have conducted over 40,000 enterprise client engagements.</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43</a:t>
            </a:fld>
            <a:endParaRPr lang="en-US" dirty="0"/>
          </a:p>
        </p:txBody>
      </p:sp>
    </p:spTree>
    <p:extLst>
      <p:ext uri="{BB962C8B-B14F-4D97-AF65-F5344CB8AC3E}">
        <p14:creationId xmlns:p14="http://schemas.microsoft.com/office/powerpoint/2010/main" val="37398458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Tx/>
              <a:buNone/>
              <a:tabLst/>
              <a:defRPr/>
            </a:pPr>
            <a:r>
              <a:rPr lang="en-US" dirty="0">
                <a:latin typeface="+mn-lt"/>
              </a:rPr>
              <a:t>This self-explanatory slide is a view of Microsoft’s offerings for every layer of the AI technology stack.</a:t>
            </a:r>
            <a:br>
              <a:rPr lang="en-US" dirty="0">
                <a:latin typeface="+mn-lt"/>
              </a:rPr>
            </a:br>
            <a:endParaRPr lang="en-US" dirty="0">
              <a:latin typeface="+mn-lt"/>
            </a:endParaRP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dirty="0">
              <a:latin typeface="+mn-lt"/>
            </a:endParaRP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44</a:t>
            </a:fld>
            <a:endParaRPr lang="en-US" dirty="0"/>
          </a:p>
        </p:txBody>
      </p:sp>
    </p:spTree>
    <p:extLst>
      <p:ext uri="{BB962C8B-B14F-4D97-AF65-F5344CB8AC3E}">
        <p14:creationId xmlns:p14="http://schemas.microsoft.com/office/powerpoint/2010/main" val="10293586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Tx/>
              <a:buNone/>
              <a:tabLst/>
              <a:defRPr/>
            </a:pPr>
            <a:r>
              <a:rPr lang="en-US" dirty="0">
                <a:latin typeface="+mn-lt"/>
              </a:rPr>
              <a:t>This self-explanatory slide is a view of Amazon Web Services (AWS)’s offerings for every layer of the AI technology stack.</a:t>
            </a:r>
          </a:p>
        </p:txBody>
      </p:sp>
      <p:sp>
        <p:nvSpPr>
          <p:cNvPr id="4" name="Slide Number Placeholder 3"/>
          <p:cNvSpPr>
            <a:spLocks noGrp="1"/>
          </p:cNvSpPr>
          <p:nvPr>
            <p:ph type="sldNum" sz="quarter" idx="5"/>
          </p:nvPr>
        </p:nvSpPr>
        <p:spPr/>
        <p:txBody>
          <a:bodyPr/>
          <a:lstStyle/>
          <a:p>
            <a:fld id="{6E2E38B8-B0B4-AD41-AC6E-B781F46A9FD3}" type="slidenum">
              <a:rPr lang="en-US" smtClean="0"/>
              <a:pPr/>
              <a:t>45</a:t>
            </a:fld>
            <a:endParaRPr lang="en-US" dirty="0"/>
          </a:p>
        </p:txBody>
      </p:sp>
    </p:spTree>
    <p:extLst>
      <p:ext uri="{BB962C8B-B14F-4D97-AF65-F5344CB8AC3E}">
        <p14:creationId xmlns:p14="http://schemas.microsoft.com/office/powerpoint/2010/main" val="153081495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Tx/>
              <a:buNone/>
              <a:tabLst/>
              <a:defRPr/>
            </a:pPr>
            <a:r>
              <a:rPr lang="en-US" dirty="0">
                <a:latin typeface="+mn-lt"/>
              </a:rPr>
              <a:t>This self-explanatory slide is a view of Google’s offerings for every layer of the AI technology stack.</a:t>
            </a:r>
          </a:p>
        </p:txBody>
      </p:sp>
      <p:sp>
        <p:nvSpPr>
          <p:cNvPr id="4" name="Slide Number Placeholder 3"/>
          <p:cNvSpPr>
            <a:spLocks noGrp="1"/>
          </p:cNvSpPr>
          <p:nvPr>
            <p:ph type="sldNum" sz="quarter" idx="5"/>
          </p:nvPr>
        </p:nvSpPr>
        <p:spPr/>
        <p:txBody>
          <a:bodyPr/>
          <a:lstStyle/>
          <a:p>
            <a:fld id="{6E2E38B8-B0B4-AD41-AC6E-B781F46A9FD3}" type="slidenum">
              <a:rPr lang="en-US" smtClean="0"/>
              <a:pPr/>
              <a:t>46</a:t>
            </a:fld>
            <a:endParaRPr lang="en-US" dirty="0"/>
          </a:p>
        </p:txBody>
      </p:sp>
    </p:spTree>
    <p:extLst>
      <p:ext uri="{BB962C8B-B14F-4D97-AF65-F5344CB8AC3E}">
        <p14:creationId xmlns:p14="http://schemas.microsoft.com/office/powerpoint/2010/main" val="13977668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182563"/>
            <a:ext cx="6419850" cy="3611562"/>
          </a:xfrm>
        </p:spPr>
      </p:sp>
      <p:sp>
        <p:nvSpPr>
          <p:cNvPr id="3" name="Notes Placeholder 2"/>
          <p:cNvSpPr>
            <a:spLocks noGrp="1"/>
          </p:cNvSpPr>
          <p:nvPr>
            <p:ph type="body" idx="1"/>
          </p:nvPr>
        </p:nvSpPr>
        <p:spPr>
          <a:xfrm>
            <a:off x="219456" y="4002424"/>
            <a:ext cx="6419088" cy="4320309"/>
          </a:xfrm>
        </p:spPr>
        <p:txBody>
          <a:bodyPr/>
          <a:lstStyle/>
          <a:p>
            <a:r>
              <a:rPr lang="de-CH" dirty="0">
                <a:latin typeface="+mn-lt"/>
              </a:rPr>
              <a:t>This self-explanatory slide provides a summary of how The Masters Tournament (The Masters), </a:t>
            </a:r>
            <a:r>
              <a:rPr lang="en-US" dirty="0">
                <a:latin typeface="+mn-lt"/>
              </a:rPr>
              <a:t>one of the four men's major golf championships in professional golf works</a:t>
            </a:r>
            <a:r>
              <a:rPr lang="de-CH" dirty="0">
                <a:latin typeface="+mn-lt"/>
              </a:rPr>
              <a:t> with IBM to capture data during the tournamenet. </a:t>
            </a:r>
          </a:p>
          <a:p>
            <a:endParaRPr lang="de-CH" dirty="0">
              <a:latin typeface="+mn-lt"/>
            </a:endParaRPr>
          </a:p>
          <a:p>
            <a:r>
              <a:rPr lang="en-US" dirty="0">
                <a:latin typeface="+mn-lt"/>
              </a:rPr>
              <a:t>The Masters manages a huge volume and variety of data – more than 30 different data points in a single swing of the club – using a data fabric architecture built with IBM Cloud Pak for Data. Tournament data is captured, routed, analyzed and transformed into real-time insights found on the Masters app.</a:t>
            </a:r>
          </a:p>
          <a:p>
            <a:endParaRPr lang="en-US" b="0" dirty="0">
              <a:latin typeface="+mn-lt"/>
            </a:endParaRPr>
          </a:p>
          <a:p>
            <a:pPr marL="0" marR="0" lvl="0" indent="0" algn="l" defTabSz="2438522" rtl="0" eaLnBrk="1" fontAlgn="auto" latinLnBrk="0" hangingPunct="1">
              <a:lnSpc>
                <a:spcPct val="110000"/>
              </a:lnSpc>
              <a:spcBef>
                <a:spcPts val="0"/>
              </a:spcBef>
              <a:spcAft>
                <a:spcPts val="0"/>
              </a:spcAft>
              <a:buClrTx/>
              <a:buSzTx/>
              <a:buFontTx/>
              <a:buNone/>
              <a:tabLst/>
              <a:defRPr/>
            </a:pPr>
            <a:r>
              <a:rPr lang="en-US" b="0" dirty="0">
                <a:latin typeface="+mn-lt"/>
              </a:rPr>
              <a:t>Read more about this use case at What if the Masters could turn data into insight?, IBM, March 2023: </a:t>
            </a:r>
            <a:r>
              <a:rPr lang="en-US" dirty="0">
                <a:latin typeface="+mn-lt"/>
                <a:hlinkClick r:id="rId3"/>
              </a:rPr>
              <a:t>https://www.ibm.com/sports/masters</a:t>
            </a:r>
            <a:r>
              <a:rPr lang="en-US" dirty="0">
                <a:latin typeface="+mn-lt"/>
              </a:rPr>
              <a:t>.</a:t>
            </a:r>
          </a:p>
          <a:p>
            <a:endParaRPr lang="en-US" dirty="0">
              <a:latin typeface="+mn-lt"/>
            </a:endParaRPr>
          </a:p>
          <a:p>
            <a:r>
              <a:rPr lang="en-US" dirty="0">
                <a:latin typeface="+mn-lt"/>
              </a:rPr>
              <a:t>Read additional information on how IBM is working with The Masters tournament at IBM Brings Generative AI Commentary and Hole-by-Hole Player Predictions to the Masters Digital Experience, IBM, March 2023: </a:t>
            </a:r>
            <a:r>
              <a:rPr lang="en-US" dirty="0">
                <a:latin typeface="+mn-lt"/>
                <a:hlinkClick r:id="rId4"/>
              </a:rPr>
              <a:t>https://newsroom.ibm.com/2023-03-28-IBM-Brings-Generative-AI-Commentary-and-Hole-by-Hole-Player-Predictions-to-the-Masters-Digital-Experience</a:t>
            </a:r>
            <a:r>
              <a:rPr lang="en-US" dirty="0">
                <a:latin typeface="+mn-lt"/>
              </a:rPr>
              <a:t>.</a:t>
            </a:r>
          </a:p>
          <a:p>
            <a:endParaRPr lang="en-US" dirty="0">
              <a:latin typeface="+mn-lt"/>
            </a:endParaRPr>
          </a:p>
          <a:p>
            <a:pPr marL="0" marR="0" lvl="0" indent="0" algn="l" defTabSz="2438522" rtl="0" eaLnBrk="1" fontAlgn="auto" latinLnBrk="0" hangingPunct="1">
              <a:lnSpc>
                <a:spcPct val="110000"/>
              </a:lnSpc>
              <a:spcBef>
                <a:spcPts val="0"/>
              </a:spcBef>
              <a:spcAft>
                <a:spcPts val="0"/>
              </a:spcAft>
              <a:buClrTx/>
              <a:buSzTx/>
              <a:buFontTx/>
              <a:buNone/>
              <a:tabLst/>
              <a:defRPr/>
            </a:pPr>
            <a:r>
              <a:rPr lang="en-CA" sz="1000" b="1" dirty="0">
                <a:latin typeface="+mn-lt"/>
              </a:rPr>
              <a:t>Note: </a:t>
            </a:r>
            <a:r>
              <a:rPr lang="en-CA" sz="1000" kern="100" dirty="0">
                <a:effectLst/>
                <a:latin typeface="+mn-lt"/>
                <a:ea typeface="Calibri" panose="020F0502020204030204" pitchFamily="34" charset="0"/>
                <a:cs typeface="Times New Roman" panose="02020603050405020304" pitchFamily="18" charset="0"/>
              </a:rPr>
              <a:t>This is IBM Client Privileged Material. For IBM client presentation use only - not for external distribution including public industry forums or media.</a:t>
            </a:r>
          </a:p>
        </p:txBody>
      </p:sp>
      <p:sp>
        <p:nvSpPr>
          <p:cNvPr id="4" name="Slide Number Placeholder 3">
            <a:extLst>
              <a:ext uri="{FF2B5EF4-FFF2-40B4-BE49-F238E27FC236}">
                <a16:creationId xmlns:a16="http://schemas.microsoft.com/office/drawing/2014/main" id="{CDDBB9BF-4774-FFEC-9E31-5970A48096B7}"/>
              </a:ext>
            </a:extLst>
          </p:cNvPr>
          <p:cNvSpPr>
            <a:spLocks noGrp="1"/>
          </p:cNvSpPr>
          <p:nvPr>
            <p:ph type="sldNum" sz="quarter" idx="5"/>
          </p:nvPr>
        </p:nvSpPr>
        <p:spPr>
          <a:xfrm>
            <a:off x="6434387" y="8844128"/>
            <a:ext cx="345533" cy="232251"/>
          </a:xfrm>
        </p:spPr>
        <p:txBody>
          <a:bodyPr/>
          <a:lstStyle/>
          <a:p>
            <a:fld id="{6E2E38B8-B0B4-AD41-AC6E-B781F46A9FD3}" type="slidenum">
              <a:rPr lang="en-US" smtClean="0"/>
              <a:pPr/>
              <a:t>47</a:t>
            </a:fld>
            <a:endParaRPr lang="en-US" dirty="0"/>
          </a:p>
        </p:txBody>
      </p:sp>
    </p:spTree>
    <p:extLst>
      <p:ext uri="{BB962C8B-B14F-4D97-AF65-F5344CB8AC3E}">
        <p14:creationId xmlns:p14="http://schemas.microsoft.com/office/powerpoint/2010/main" val="262192261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136525"/>
            <a:ext cx="6419850" cy="3611563"/>
          </a:xfrm>
        </p:spPr>
      </p:sp>
      <p:sp>
        <p:nvSpPr>
          <p:cNvPr id="3" name="Notes Placeholder 2"/>
          <p:cNvSpPr>
            <a:spLocks noGrp="1"/>
          </p:cNvSpPr>
          <p:nvPr>
            <p:ph type="body" idx="1"/>
          </p:nvPr>
        </p:nvSpPr>
        <p:spPr>
          <a:xfrm>
            <a:off x="260685" y="3972790"/>
            <a:ext cx="6419088" cy="4320309"/>
          </a:xfrm>
        </p:spPr>
        <p:txBody>
          <a:bodyPr/>
          <a:lstStyle/>
          <a:p>
            <a:r>
              <a:rPr lang="de-CH" dirty="0">
                <a:latin typeface="+mn-lt"/>
              </a:rPr>
              <a:t>This self-explanatory slide provides a summary of how </a:t>
            </a:r>
            <a:r>
              <a:rPr lang="en-CA" kern="100" dirty="0">
                <a:effectLst/>
                <a:latin typeface="+mn-lt"/>
                <a:ea typeface="Calibri" panose="020F0502020204030204" pitchFamily="34" charset="0"/>
                <a:cs typeface="Times New Roman" panose="02020603050405020304" pitchFamily="18" charset="0"/>
              </a:rPr>
              <a:t>Wind Tre, </a:t>
            </a:r>
            <a:r>
              <a:rPr lang="en-US" dirty="0">
                <a:latin typeface="+mn-lt"/>
              </a:rPr>
              <a:t>a leader in the telecommunications (telco) sector in Italy, </a:t>
            </a:r>
            <a:r>
              <a:rPr lang="en-CA" kern="100" dirty="0">
                <a:effectLst/>
                <a:latin typeface="+mn-lt"/>
                <a:ea typeface="Calibri" panose="020F0502020204030204" pitchFamily="34" charset="0"/>
                <a:cs typeface="Times New Roman" panose="02020603050405020304" pitchFamily="18" charset="0"/>
              </a:rPr>
              <a:t>worked with IBM Consulting to design, develop, and manage a solution based on watsonx Assistant, Watson Knowledge Studio (WKS), and Natural Language Understanding (NLU). </a:t>
            </a:r>
          </a:p>
          <a:p>
            <a:endParaRPr lang="en-CA" kern="100" dirty="0">
              <a:latin typeface="+mn-lt"/>
              <a:ea typeface="Calibri" panose="020F0502020204030204" pitchFamily="34" charset="0"/>
              <a:cs typeface="Times New Roman" panose="02020603050405020304" pitchFamily="18" charset="0"/>
            </a:endParaRPr>
          </a:p>
          <a:p>
            <a:r>
              <a:rPr lang="en-CA" kern="100" dirty="0">
                <a:effectLst/>
                <a:latin typeface="+mn-lt"/>
                <a:ea typeface="Calibri" panose="020F0502020204030204" pitchFamily="34" charset="0"/>
                <a:cs typeface="Times New Roman" panose="02020603050405020304" pitchFamily="18" charset="0"/>
              </a:rPr>
              <a:t>Watsonx Assistant ranks reports, WKS creates machine learning (ML) and rules-based annotators to “train” watsonx on Wind Tre domain-specific themes, while NLU extracts relevant information from the text. These solutions make use of ML features for understanding human language, reason, and can extrapolate information, propose interpretation hypotheses and learn, streamlining and facilitating ticket management.</a:t>
            </a:r>
          </a:p>
          <a:p>
            <a:r>
              <a:rPr lang="en-CA" kern="100" dirty="0">
                <a:effectLst/>
                <a:latin typeface="+mn-lt"/>
                <a:ea typeface="Calibri" panose="020F0502020204030204" pitchFamily="34" charset="0"/>
                <a:cs typeface="Times New Roman" panose="02020603050405020304" pitchFamily="18" charset="0"/>
              </a:rPr>
              <a:t> </a:t>
            </a:r>
          </a:p>
          <a:p>
            <a:pPr marL="0" marR="0" lvl="0" indent="0" algn="l" defTabSz="2438522" rtl="0" eaLnBrk="1" fontAlgn="auto" latinLnBrk="0" hangingPunct="1">
              <a:lnSpc>
                <a:spcPct val="110000"/>
              </a:lnSpc>
              <a:spcBef>
                <a:spcPts val="0"/>
              </a:spcBef>
              <a:spcAft>
                <a:spcPts val="0"/>
              </a:spcAft>
              <a:buClrTx/>
              <a:buSzTx/>
              <a:buFontTx/>
              <a:buNone/>
              <a:tabLst/>
              <a:defRPr/>
            </a:pPr>
            <a:r>
              <a:rPr lang="en-US" dirty="0">
                <a:latin typeface="+mn-lt"/>
              </a:rPr>
              <a:t>Read more about this use case at: </a:t>
            </a:r>
            <a:r>
              <a:rPr lang="en-US" b="0" dirty="0">
                <a:latin typeface="+mn-lt"/>
              </a:rPr>
              <a:t>Optimization of open reporting management process: Wind Tre relies on IBM AI, IBM, September 2023: </a:t>
            </a:r>
            <a:r>
              <a:rPr lang="en-US" sz="1000" b="0" kern="0" dirty="0">
                <a:solidFill>
                  <a:srgbClr val="002060"/>
                </a:solidFill>
                <a:latin typeface="+mn-lt"/>
                <a:sym typeface="IBM Plex Sans Light"/>
                <a:hlinkClick r:id="rId3"/>
              </a:rPr>
              <a:t>https://it.newsroom.ibm.com/windtreai</a:t>
            </a:r>
            <a:r>
              <a:rPr lang="en-US" sz="1000" b="0" kern="0" dirty="0">
                <a:solidFill>
                  <a:srgbClr val="002060"/>
                </a:solidFill>
                <a:latin typeface="+mn-lt"/>
                <a:sym typeface="IBM Plex Sans Light"/>
              </a:rPr>
              <a:t>.</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kern="0" dirty="0">
              <a:solidFill>
                <a:srgbClr val="002060"/>
              </a:solidFill>
              <a:latin typeface="+mn-lt"/>
              <a:sym typeface="IBM Plex Sans Light"/>
            </a:endParaRPr>
          </a:p>
          <a:p>
            <a:pPr marL="0" marR="0" lvl="0" indent="0" algn="l" defTabSz="2438522" rtl="0" eaLnBrk="1" fontAlgn="auto" latinLnBrk="0" hangingPunct="1">
              <a:lnSpc>
                <a:spcPct val="110000"/>
              </a:lnSpc>
              <a:spcBef>
                <a:spcPts val="0"/>
              </a:spcBef>
              <a:spcAft>
                <a:spcPts val="0"/>
              </a:spcAft>
              <a:buClrTx/>
              <a:buSzTx/>
              <a:buFontTx/>
              <a:buNone/>
              <a:tabLst/>
              <a:defRPr/>
            </a:pPr>
            <a:r>
              <a:rPr lang="en-US" kern="0" dirty="0">
                <a:solidFill>
                  <a:srgbClr val="002060"/>
                </a:solidFill>
                <a:latin typeface="+mn-lt"/>
                <a:sym typeface="IBM Plex Sans Light"/>
              </a:rPr>
              <a:t>Read the </a:t>
            </a:r>
            <a:r>
              <a:rPr lang="en-US" sz="1000" b="0" kern="0" dirty="0">
                <a:latin typeface="+mn-lt"/>
                <a:sym typeface="IBM Plex Sans Light"/>
              </a:rPr>
              <a:t>WINDTRE case study, IBM, December 2023 at </a:t>
            </a:r>
            <a:r>
              <a:rPr lang="en-US" sz="1000" b="0" kern="0" dirty="0">
                <a:latin typeface="+mn-lt"/>
                <a:sym typeface="IBM Plex Sans Light"/>
                <a:hlinkClick r:id="rId4"/>
              </a:rPr>
              <a:t>https://www.ibm.com/case-studies/windtre</a:t>
            </a:r>
            <a:r>
              <a:rPr lang="en-US" sz="1000" b="0" kern="0" dirty="0">
                <a:latin typeface="+mn-lt"/>
                <a:sym typeface="IBM Plex Sans Light"/>
              </a:rPr>
              <a:t>.</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sz="1000" b="0" kern="0" dirty="0">
              <a:latin typeface="+mn-lt"/>
              <a:sym typeface="IBM Plex Sans Light"/>
            </a:endParaRPr>
          </a:p>
        </p:txBody>
      </p:sp>
      <p:sp>
        <p:nvSpPr>
          <p:cNvPr id="4" name="Slide Number Placeholder 3">
            <a:extLst>
              <a:ext uri="{FF2B5EF4-FFF2-40B4-BE49-F238E27FC236}">
                <a16:creationId xmlns:a16="http://schemas.microsoft.com/office/drawing/2014/main" id="{1192B513-DB47-FC1F-0103-F8979ABF03E3}"/>
              </a:ext>
            </a:extLst>
          </p:cNvPr>
          <p:cNvSpPr>
            <a:spLocks noGrp="1"/>
          </p:cNvSpPr>
          <p:nvPr>
            <p:ph type="sldNum" sz="quarter" idx="5"/>
          </p:nvPr>
        </p:nvSpPr>
        <p:spPr>
          <a:xfrm>
            <a:off x="6434387" y="8844128"/>
            <a:ext cx="345533" cy="232251"/>
          </a:xfrm>
        </p:spPr>
        <p:txBody>
          <a:bodyPr/>
          <a:lstStyle/>
          <a:p>
            <a:fld id="{6E2E38B8-B0B4-AD41-AC6E-B781F46A9FD3}" type="slidenum">
              <a:rPr lang="en-US" smtClean="0"/>
              <a:pPr/>
              <a:t>48</a:t>
            </a:fld>
            <a:endParaRPr lang="en-US" dirty="0"/>
          </a:p>
        </p:txBody>
      </p:sp>
    </p:spTree>
    <p:extLst>
      <p:ext uri="{BB962C8B-B14F-4D97-AF65-F5344CB8AC3E}">
        <p14:creationId xmlns:p14="http://schemas.microsoft.com/office/powerpoint/2010/main" val="224781763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0663"/>
            <a:ext cx="6475413" cy="3641725"/>
          </a:xfrm>
        </p:spPr>
      </p:sp>
      <p:sp>
        <p:nvSpPr>
          <p:cNvPr id="3" name="Notes Placeholder 2"/>
          <p:cNvSpPr>
            <a:spLocks noGrp="1"/>
          </p:cNvSpPr>
          <p:nvPr>
            <p:ph type="body" idx="1"/>
          </p:nvPr>
        </p:nvSpPr>
        <p:spPr/>
        <p:txBody>
          <a:bodyPr/>
          <a:lstStyle/>
          <a:p>
            <a:r>
              <a:rPr lang="en-US" dirty="0">
                <a:latin typeface="+mn-lt"/>
              </a:rPr>
              <a:t>This self-explanatory slide</a:t>
            </a:r>
            <a:r>
              <a:rPr lang="de-CH" dirty="0">
                <a:latin typeface="+mn-lt"/>
              </a:rPr>
              <a:t> provides a summary of how Wimbledon,</a:t>
            </a:r>
            <a:r>
              <a:rPr lang="en-US" dirty="0">
                <a:latin typeface="+mn-lt"/>
              </a:rPr>
              <a:t> the oldest tennis tournament in the world and regarded by many as the most prestigious, worked with IBM Consulting to bring generative artificial intelligence (AI) Commentary and AI Draw Analysis to the fan digital experience.</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CA" sz="1000" kern="0" dirty="0">
              <a:latin typeface="+mn-lt"/>
              <a:sym typeface="IBM Plex Sans Light"/>
            </a:endParaRPr>
          </a:p>
          <a:p>
            <a:pPr fontAlgn="base" hangingPunct="0">
              <a:defRPr/>
            </a:pPr>
            <a:r>
              <a:rPr lang="en-CA" sz="1000" kern="0" dirty="0">
                <a:latin typeface="+mn-lt"/>
                <a:sym typeface="IBM Plex Sans Light"/>
              </a:rPr>
              <a:t>Since the first Championships in 1877, Wimbledon has brought together fans spanning all walks of life — to revel in the best tennis the world has to offer. IBM Consulting works with the Wimbledon digital team year-round, using the IBM Garage and IBM Design Thinking methods to develop innovative and engaging features for the Wimbledon app. During the tournament, the teams sit side-by-side, monitoring the entire digital operation from start to finish.</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CA" kern="0" dirty="0">
              <a:latin typeface="+mn-lt"/>
              <a:sym typeface="IBM Plex Sans Light"/>
            </a:endParaRPr>
          </a:p>
          <a:p>
            <a:pPr marL="0" marR="0" lvl="0" indent="0" algn="l" defTabSz="2438522" rtl="0" eaLnBrk="1" fontAlgn="auto" latinLnBrk="0" hangingPunct="1">
              <a:lnSpc>
                <a:spcPct val="110000"/>
              </a:lnSpc>
              <a:spcBef>
                <a:spcPts val="0"/>
              </a:spcBef>
              <a:spcAft>
                <a:spcPts val="0"/>
              </a:spcAft>
              <a:buClrTx/>
              <a:buSzTx/>
              <a:buFontTx/>
              <a:buNone/>
              <a:tabLst/>
              <a:defRPr/>
            </a:pPr>
            <a:r>
              <a:rPr lang="en-US" dirty="0">
                <a:latin typeface="+mn-lt"/>
              </a:rPr>
              <a:t>Read more about this use case at: IBM Brings Generative AI Commentary and AI Draw Analysis to the Wimbledon Digital Experience, July 2023:</a:t>
            </a:r>
            <a:r>
              <a:rPr lang="en-US" kern="100" dirty="0">
                <a:effectLst/>
                <a:latin typeface="+mn-lt"/>
                <a:ea typeface="Calibri" panose="020F0502020204030204" pitchFamily="34" charset="0"/>
                <a:cs typeface="Times New Roman" panose="02020603050405020304" pitchFamily="18" charset="0"/>
              </a:rPr>
              <a:t> </a:t>
            </a:r>
            <a:r>
              <a:rPr lang="en-US" kern="100" dirty="0">
                <a:latin typeface="+mn-lt"/>
                <a:ea typeface="Calibri" panose="020F0502020204030204" pitchFamily="34" charset="0"/>
                <a:cs typeface="Times New Roman" panose="02020603050405020304" pitchFamily="18" charset="0"/>
                <a:hlinkClick r:id="rId3"/>
              </a:rPr>
              <a:t>https://newsroom.ibm.com/2023-06-21-IBM-Brings-Generative-AI-Commentary-and-AI-Draw-Analysis-to-the-Wimbledon-Digital-Experience</a:t>
            </a:r>
            <a:r>
              <a:rPr lang="en-US" kern="100" dirty="0">
                <a:latin typeface="+mn-lt"/>
                <a:ea typeface="Calibri" panose="020F0502020204030204" pitchFamily="34" charset="0"/>
                <a:cs typeface="Times New Roman" panose="02020603050405020304" pitchFamily="18" charset="0"/>
              </a:rPr>
              <a:t>.</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kern="0" dirty="0">
              <a:latin typeface="+mn-lt"/>
              <a:sym typeface="IBM Plex Sans Light"/>
            </a:endParaRPr>
          </a:p>
          <a:p>
            <a:pPr marL="0" marR="0" lvl="0" indent="0" algn="l" defTabSz="2438522" rtl="0" eaLnBrk="1" fontAlgn="auto" latinLnBrk="0" hangingPunct="1">
              <a:lnSpc>
                <a:spcPct val="110000"/>
              </a:lnSpc>
              <a:spcBef>
                <a:spcPts val="0"/>
              </a:spcBef>
              <a:spcAft>
                <a:spcPts val="0"/>
              </a:spcAft>
              <a:buClrTx/>
              <a:buSzTx/>
              <a:buFontTx/>
              <a:buNone/>
              <a:tabLst/>
              <a:defRPr/>
            </a:pPr>
            <a:r>
              <a:rPr lang="en-US" b="1" kern="0" dirty="0">
                <a:latin typeface="+mn-lt"/>
                <a:sym typeface="IBM Plex Sans Light"/>
              </a:rPr>
              <a:t>Notes: </a:t>
            </a:r>
            <a:r>
              <a:rPr lang="en-US" kern="0" dirty="0">
                <a:latin typeface="+mn-lt"/>
                <a:sym typeface="IBM Plex Sans Light"/>
              </a:rPr>
              <a:t>The </a:t>
            </a:r>
            <a:r>
              <a:rPr lang="en-CA" sz="1000" kern="0" dirty="0">
                <a:latin typeface="+mn-lt"/>
                <a:sym typeface="IBM Plex Sans Light"/>
              </a:rPr>
              <a:t>IBM Power Index is a measurement of players’ form and momentum.</a:t>
            </a:r>
            <a:r>
              <a:rPr lang="en-CA" kern="0" dirty="0">
                <a:latin typeface="+mn-lt"/>
                <a:sym typeface="IBM Plex Sans Light"/>
              </a:rPr>
              <a:t> </a:t>
            </a:r>
            <a:r>
              <a:rPr lang="en-CA" sz="1000" kern="100" dirty="0">
                <a:effectLst/>
                <a:latin typeface="+mn-lt"/>
                <a:ea typeface="Calibri" panose="020F0502020204030204" pitchFamily="34" charset="0"/>
                <a:cs typeface="Times New Roman" panose="02020603050405020304" pitchFamily="18" charset="0"/>
              </a:rPr>
              <a:t>This is IBM Client Privileged Material. For IBM client presentation use only - not for external distribution including public industry forums or media.</a:t>
            </a:r>
          </a:p>
        </p:txBody>
      </p:sp>
      <p:sp>
        <p:nvSpPr>
          <p:cNvPr id="4" name="Slide Number Placeholder 3">
            <a:extLst>
              <a:ext uri="{FF2B5EF4-FFF2-40B4-BE49-F238E27FC236}">
                <a16:creationId xmlns:a16="http://schemas.microsoft.com/office/drawing/2014/main" id="{FF9C7194-0F60-2C45-0642-6721C9B122E5}"/>
              </a:ext>
            </a:extLst>
          </p:cNvPr>
          <p:cNvSpPr>
            <a:spLocks noGrp="1"/>
          </p:cNvSpPr>
          <p:nvPr>
            <p:ph type="sldNum" sz="quarter" idx="5"/>
          </p:nvPr>
        </p:nvSpPr>
        <p:spPr>
          <a:xfrm>
            <a:off x="6434387" y="8844128"/>
            <a:ext cx="345533" cy="232251"/>
          </a:xfrm>
        </p:spPr>
        <p:txBody>
          <a:bodyPr/>
          <a:lstStyle/>
          <a:p>
            <a:fld id="{6E2E38B8-B0B4-AD41-AC6E-B781F46A9FD3}" type="slidenum">
              <a:rPr lang="en-US" smtClean="0"/>
              <a:pPr/>
              <a:t>49</a:t>
            </a:fld>
            <a:endParaRPr lang="en-US" dirty="0"/>
          </a:p>
        </p:txBody>
      </p:sp>
    </p:spTree>
    <p:extLst>
      <p:ext uri="{BB962C8B-B14F-4D97-AF65-F5344CB8AC3E}">
        <p14:creationId xmlns:p14="http://schemas.microsoft.com/office/powerpoint/2010/main" val="24644961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Organizations are increasingly turning to generative AI solutions to gain a competitive edge and unlock new opportunities. As AI adoption accelerates across enterprises, it becomes increasingly crucial to navigate the landscape carefully and responsibly.  </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Implementing AI is a complex process that requires careful planning and consideration. Businesses must ensure they integrate with existing systems, select the right AI models, consider ethical implications, define the problems they want to solve and scale, and ensure that their data is of high quality. </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This self-explanatory slide lists what we’re learning as enterprises look to put AI to work in the most effective and responsible way possible.</a:t>
            </a: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b="1" kern="100" dirty="0">
                <a:effectLst/>
                <a:latin typeface="+mn-lt"/>
                <a:ea typeface="Calibri" panose="020F0502020204030204" pitchFamily="34" charset="0"/>
                <a:cs typeface="Times New Roman" panose="02020603050405020304" pitchFamily="18" charset="0"/>
              </a:rPr>
              <a:t>Terminology:</a:t>
            </a:r>
            <a:endParaRPr lang="en-US" kern="100" dirty="0">
              <a:effectLst/>
              <a:latin typeface="+mn-lt"/>
              <a:ea typeface="Calibri" panose="020F0502020204030204" pitchFamily="34" charset="0"/>
              <a:cs typeface="Times New Roman" panose="02020603050405020304" pitchFamily="18" charset="0"/>
            </a:endParaRPr>
          </a:p>
          <a:p>
            <a:pPr marL="174570" indent="-17457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ROI: </a:t>
            </a:r>
            <a:r>
              <a:rPr lang="en-US" kern="100" dirty="0">
                <a:latin typeface="+mn-lt"/>
                <a:ea typeface="Calibri" panose="020F0502020204030204" pitchFamily="34" charset="0"/>
                <a:cs typeface="Times New Roman" panose="02020603050405020304" pitchFamily="18" charset="0"/>
              </a:rPr>
              <a:t>return on investment</a:t>
            </a:r>
            <a:endParaRPr lang="en-US" dirty="0">
              <a:latin typeface="+mn-lt"/>
            </a:endParaRPr>
          </a:p>
          <a:p>
            <a:pPr marL="0" marR="0">
              <a:lnSpc>
                <a:spcPct val="107000"/>
              </a:lnSpc>
              <a:spcBef>
                <a:spcPts val="0"/>
              </a:spcBef>
              <a:spcAft>
                <a:spcPts val="0"/>
              </a:spcAft>
            </a:pPr>
            <a:endParaRPr lang="en-US" kern="100" dirty="0">
              <a:effectLst/>
              <a:latin typeface="+mn-lt"/>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b="1" kern="100" dirty="0">
                <a:effectLst/>
                <a:latin typeface="+mn-lt"/>
                <a:ea typeface="Calibri" panose="020F0502020204030204" pitchFamily="34" charset="0"/>
                <a:cs typeface="Times New Roman" panose="02020603050405020304" pitchFamily="18" charset="0"/>
              </a:rPr>
              <a:t>References:</a:t>
            </a:r>
            <a:endParaRPr lang="en-US" kern="100" dirty="0">
              <a:effectLst/>
              <a:latin typeface="+mn-lt"/>
              <a:ea typeface="Calibri" panose="020F0502020204030204" pitchFamily="34" charset="0"/>
              <a:cs typeface="Times New Roman" panose="02020603050405020304" pitchFamily="18" charset="0"/>
            </a:endParaRPr>
          </a:p>
          <a:p>
            <a:pPr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Multi-model: Internal data from IBM conducting interviews to understand enterprises’ foundation model strategy decisions.</a:t>
            </a:r>
          </a:p>
          <a:p>
            <a:pPr marL="171450" marR="0" indent="-171450">
              <a:lnSpc>
                <a:spcPct val="107000"/>
              </a:lnSpc>
              <a:spcBef>
                <a:spcPts val="0"/>
              </a:spcBef>
              <a:spcAft>
                <a:spcPts val="0"/>
              </a:spcAft>
              <a:buFont typeface="Arial" panose="020B0604020202020204" pitchFamily="34" charset="0"/>
              <a:buChar char="•"/>
            </a:pPr>
            <a:endParaRPr lang="en-US" kern="100" dirty="0">
              <a:effectLst/>
              <a:latin typeface="+mn-lt"/>
              <a:ea typeface="Calibri" panose="020F0502020204030204" pitchFamily="34" charset="0"/>
              <a:cs typeface="Times New Roman" panose="02020603050405020304" pitchFamily="18" charset="0"/>
            </a:endParaRPr>
          </a:p>
          <a:p>
            <a:pPr marR="0" lvl="0" algn="l" defTabSz="2438522" rtl="0" eaLnBrk="1" fontAlgn="auto" latinLnBrk="0" hangingPunct="1">
              <a:lnSpc>
                <a:spcPct val="107000"/>
              </a:lnSpc>
              <a:spcBef>
                <a:spcPts val="0"/>
              </a:spcBef>
              <a:spcAft>
                <a:spcPts val="0"/>
              </a:spcAft>
              <a:buClrTx/>
              <a:buSzTx/>
              <a:tabLst/>
              <a:defRPr/>
            </a:pPr>
            <a:r>
              <a:rPr lang="en-US" kern="100" dirty="0">
                <a:effectLst/>
                <a:latin typeface="+mn-lt"/>
                <a:ea typeface="Calibri" panose="020F0502020204030204" pitchFamily="34" charset="0"/>
                <a:cs typeface="Times New Roman" panose="02020603050405020304" pitchFamily="18" charset="0"/>
              </a:rPr>
              <a:t>Multi | hybrid cloud: “</a:t>
            </a:r>
            <a:r>
              <a:rPr lang="en-US" dirty="0">
                <a:latin typeface="+mn-lt"/>
              </a:rPr>
              <a:t>How a Hybrid Platform Can Help Enable Trusted Generative AI,” Harvard Business Review, August 2023: </a:t>
            </a:r>
            <a:r>
              <a:rPr lang="en-US" kern="100" dirty="0">
                <a:effectLst/>
                <a:latin typeface="+mn-lt"/>
                <a:ea typeface="Calibri" panose="020F0502020204030204" pitchFamily="34" charset="0"/>
                <a:cs typeface="Times New Roman" panose="02020603050405020304" pitchFamily="18" charset="0"/>
                <a:hlinkClick r:id="rId3"/>
              </a:rPr>
              <a:t>https://hbr.org/sponsored/2023/08/how-a-hybrid-platform-can-help-enable-trusted-generative-ai</a:t>
            </a:r>
            <a:endParaRPr lang="en-US" kern="100" dirty="0">
              <a:effectLst/>
              <a:latin typeface="+mn-lt"/>
              <a:ea typeface="Calibri" panose="020F0502020204030204" pitchFamily="34" charset="0"/>
              <a:cs typeface="Times New Roman" panose="02020603050405020304" pitchFamily="18" charset="0"/>
            </a:endParaRPr>
          </a:p>
          <a:p>
            <a:pPr marL="171450" marR="0" lvl="0" indent="-171450" algn="l" defTabSz="2438522" rtl="0" eaLnBrk="1" fontAlgn="auto" latinLnBrk="0" hangingPunct="1">
              <a:lnSpc>
                <a:spcPct val="107000"/>
              </a:lnSpc>
              <a:spcBef>
                <a:spcPts val="0"/>
              </a:spcBef>
              <a:spcAft>
                <a:spcPts val="0"/>
              </a:spcAft>
              <a:buClrTx/>
              <a:buSzTx/>
              <a:buFont typeface="Arial" panose="020B0604020202020204" pitchFamily="34" charset="0"/>
              <a:buChar char="•"/>
              <a:tabLst/>
              <a:defRPr/>
            </a:pPr>
            <a:endParaRPr lang="en-US" kern="100" dirty="0">
              <a:effectLst/>
              <a:latin typeface="+mn-lt"/>
              <a:ea typeface="Calibri" panose="020F0502020204030204" pitchFamily="34" charset="0"/>
              <a:cs typeface="Times New Roman" panose="02020603050405020304" pitchFamily="18" charset="0"/>
            </a:endParaRPr>
          </a:p>
          <a:p>
            <a:pPr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Governance: The CEO’s guide to generative AI, IBM Institute for Business Value (IBV): </a:t>
            </a:r>
            <a:r>
              <a:rPr lang="en-US" kern="100" dirty="0">
                <a:effectLst/>
                <a:latin typeface="+mn-lt"/>
                <a:ea typeface="Calibri" panose="020F0502020204030204" pitchFamily="34" charset="0"/>
                <a:cs typeface="Times New Roman" panose="02020603050405020304" pitchFamily="18" charset="0"/>
                <a:hlinkClick r:id="rId4"/>
              </a:rPr>
              <a:t>https://www.ibm.com/thought-leadership/institute-business-value/en-us/report/ceo-generative-ai</a:t>
            </a:r>
            <a:endParaRPr lang="en-US" kern="100" dirty="0">
              <a:effectLst/>
              <a:latin typeface="+mn-lt"/>
              <a:ea typeface="Calibri" panose="020F0502020204030204" pitchFamily="34" charset="0"/>
              <a:cs typeface="Times New Roman" panose="02020603050405020304" pitchFamily="18" charset="0"/>
            </a:endParaRPr>
          </a:p>
          <a:p>
            <a:pPr marL="171450" marR="0" indent="-171450">
              <a:lnSpc>
                <a:spcPct val="107000"/>
              </a:lnSpc>
              <a:spcBef>
                <a:spcPts val="0"/>
              </a:spcBef>
              <a:spcAft>
                <a:spcPts val="0"/>
              </a:spcAft>
              <a:buFont typeface="Arial" panose="020B0604020202020204" pitchFamily="34" charset="0"/>
              <a:buChar char="•"/>
            </a:pPr>
            <a:endParaRPr lang="en-US" kern="100" dirty="0">
              <a:effectLst/>
              <a:latin typeface="+mn-lt"/>
              <a:ea typeface="Calibri" panose="020F0502020204030204" pitchFamily="34" charset="0"/>
              <a:cs typeface="Times New Roman" panose="02020603050405020304" pitchFamily="18" charset="0"/>
            </a:endParaRPr>
          </a:p>
          <a:p>
            <a:pPr marR="0">
              <a:lnSpc>
                <a:spcPct val="107000"/>
              </a:lnSpc>
              <a:spcBef>
                <a:spcPts val="0"/>
              </a:spcBef>
              <a:spcAft>
                <a:spcPts val="0"/>
              </a:spcAft>
            </a:pPr>
            <a:r>
              <a:rPr lang="en-US" kern="100" dirty="0">
                <a:effectLst/>
                <a:latin typeface="+mn-lt"/>
                <a:ea typeface="Calibri" panose="020F0502020204030204" pitchFamily="34" charset="0"/>
                <a:cs typeface="Times New Roman" panose="02020603050405020304" pitchFamily="18" charset="0"/>
              </a:rPr>
              <a:t>Scale for value: “Decoding the True Cost of Generative AI for Your Enterprise,” LinkedIn, Maryam Ashoori, PhD: </a:t>
            </a:r>
            <a:r>
              <a:rPr lang="en-US" kern="100" dirty="0">
                <a:effectLst/>
                <a:latin typeface="+mn-lt"/>
                <a:ea typeface="Calibri" panose="020F0502020204030204" pitchFamily="34" charset="0"/>
                <a:cs typeface="Times New Roman" panose="02020603050405020304" pitchFamily="18" charset="0"/>
                <a:hlinkClick r:id="rId5"/>
              </a:rPr>
              <a:t>https://www.linkedin.com/pulse/decoding-true-cost-generative-ai-your-enterprise-maryam-ashoori-phd</a:t>
            </a:r>
            <a:endParaRPr lang="en-US" kern="100" dirty="0">
              <a:effectLst/>
              <a:latin typeface="+mn-lt"/>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5</a:t>
            </a:fld>
            <a:endParaRPr lang="en-US" dirty="0"/>
          </a:p>
        </p:txBody>
      </p:sp>
    </p:spTree>
    <p:extLst>
      <p:ext uri="{BB962C8B-B14F-4D97-AF65-F5344CB8AC3E}">
        <p14:creationId xmlns:p14="http://schemas.microsoft.com/office/powerpoint/2010/main" val="53734047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7325" y="220663"/>
            <a:ext cx="6472238" cy="3640137"/>
          </a:xfrm>
        </p:spPr>
      </p:sp>
      <p:sp>
        <p:nvSpPr>
          <p:cNvPr id="3" name="Notes Placeholder 2"/>
          <p:cNvSpPr>
            <a:spLocks noGrp="1"/>
          </p:cNvSpPr>
          <p:nvPr>
            <p:ph type="body" idx="1"/>
          </p:nvPr>
        </p:nvSpPr>
        <p:spPr/>
        <p:txBody>
          <a:bodyPr/>
          <a:lstStyle/>
          <a:p>
            <a:pPr defTabSz="1829380"/>
            <a:r>
              <a:rPr lang="de-CH" dirty="0">
                <a:latin typeface="+mn-lt"/>
              </a:rPr>
              <a:t>This self-explanatory slide provides a summary of how </a:t>
            </a:r>
            <a:r>
              <a:rPr lang="en-US" dirty="0">
                <a:latin typeface="+mn-lt"/>
              </a:rPr>
              <a:t>Wintershall Dea, one of the leading independent natural gas and oil companies in Europe (now evolving into a leading gas and carbon management company) has been working with IBM Consulting to establish an AI Center of Competence (CoC) while progressing multiple value-generating AI use cases that support an efficient energy production.</a:t>
            </a:r>
          </a:p>
          <a:p>
            <a:pPr defTabSz="1829380"/>
            <a:endParaRPr lang="en-US" dirty="0">
              <a:latin typeface="+mn-lt"/>
            </a:endParaRPr>
          </a:p>
          <a:p>
            <a:pPr defTabSz="1828800" fontAlgn="base"/>
            <a:r>
              <a:rPr lang="en-US" dirty="0">
                <a:latin typeface="+mn-lt"/>
              </a:rPr>
              <a:t>Wintershall Dea understands that AI can not only </a:t>
            </a:r>
            <a:r>
              <a:rPr lang="en-CA" sz="1000" dirty="0">
                <a:solidFill>
                  <a:srgbClr val="161616"/>
                </a:solidFill>
                <a:latin typeface="+mn-lt"/>
              </a:rPr>
              <a:t>provide greater efficiency and cost savings, but also it could bolster Wintershall Dea’s position as an industry leader in innovation — an important factor in attracting collaborators inside and outside of the organization. In one example, Wintershall Dea engineers previously monitored data from well sensors on an ongoing basis. But even with day-to-day analysis, some issues were simply undetectable by human inspection.</a:t>
            </a:r>
          </a:p>
          <a:p>
            <a:pPr defTabSz="1828800" fontAlgn="base"/>
            <a:endParaRPr lang="en-CA" sz="1000" dirty="0">
              <a:solidFill>
                <a:srgbClr val="161616"/>
              </a:solidFill>
              <a:latin typeface="+mn-lt"/>
            </a:endParaRPr>
          </a:p>
          <a:p>
            <a:pPr marL="0" marR="0" lvl="0" indent="0" algn="l" defTabSz="1828800" rtl="0" eaLnBrk="1" fontAlgn="base" latinLnBrk="0" hangingPunct="1">
              <a:lnSpc>
                <a:spcPct val="110000"/>
              </a:lnSpc>
              <a:spcBef>
                <a:spcPts val="0"/>
              </a:spcBef>
              <a:spcAft>
                <a:spcPts val="0"/>
              </a:spcAft>
              <a:buClrTx/>
              <a:buSzTx/>
              <a:buFontTx/>
              <a:buNone/>
              <a:tabLst/>
              <a:defRPr/>
            </a:pPr>
            <a:r>
              <a:rPr lang="en-US" sz="1000" kern="100" dirty="0">
                <a:effectLst/>
                <a:latin typeface="+mn-lt"/>
                <a:ea typeface="Calibri" panose="020F0502020204030204" pitchFamily="34" charset="0"/>
                <a:cs typeface="Times New Roman" panose="02020603050405020304" pitchFamily="18" charset="0"/>
              </a:rPr>
              <a:t>Implementing AI at the heart of its company allows Wintershall Dea to coordinate AI usage across their business as small, easy-to-implement “fireflies,” but also as traditional, large-scale projects. Wintershall Dea is now able to exchange more standardized data internally and externally than ever before. </a:t>
            </a:r>
          </a:p>
          <a:p>
            <a:pPr defTabSz="1828800" fontAlgn="base"/>
            <a:endParaRPr lang="en-CA" sz="1000" dirty="0">
              <a:solidFill>
                <a:srgbClr val="161616"/>
              </a:solidFill>
              <a:latin typeface="+mn-lt"/>
            </a:endParaRPr>
          </a:p>
          <a:p>
            <a:pPr defTabSz="1829380"/>
            <a:r>
              <a:rPr lang="en-US" dirty="0">
                <a:latin typeface="+mn-lt"/>
              </a:rPr>
              <a:t>Read more about this use case at: </a:t>
            </a:r>
            <a:r>
              <a:rPr lang="en-US" b="0" dirty="0">
                <a:latin typeface="+mn-lt"/>
              </a:rPr>
              <a:t>Drilling down into data to transform the oil and gas industry, IBM, March 2023:</a:t>
            </a:r>
            <a:r>
              <a:rPr lang="en-US" b="0" i="0" dirty="0">
                <a:solidFill>
                  <a:srgbClr val="002060"/>
                </a:solidFill>
                <a:latin typeface="+mn-lt"/>
              </a:rPr>
              <a:t> </a:t>
            </a:r>
            <a:r>
              <a:rPr lang="en-US" b="0" i="0" dirty="0">
                <a:solidFill>
                  <a:srgbClr val="002060"/>
                </a:solidFill>
                <a:latin typeface="+mn-lt"/>
                <a:hlinkClick r:id="rId3"/>
              </a:rPr>
              <a:t>https://www.ibm.com/case-studies/wintershall-dea</a:t>
            </a:r>
            <a:r>
              <a:rPr lang="en-US" b="0" i="0" dirty="0">
                <a:solidFill>
                  <a:srgbClr val="002060"/>
                </a:solidFill>
                <a:latin typeface="+mn-lt"/>
              </a:rPr>
              <a:t>.</a:t>
            </a:r>
          </a:p>
          <a:p>
            <a:pPr defTabSz="1829380"/>
            <a:endParaRPr lang="en-US" b="0" i="0" dirty="0">
              <a:solidFill>
                <a:srgbClr val="002060"/>
              </a:solidFill>
              <a:latin typeface="+mn-lt"/>
            </a:endParaRPr>
          </a:p>
          <a:p>
            <a:pPr defTabSz="1829380"/>
            <a:r>
              <a:rPr lang="en-US" b="0" i="0" dirty="0">
                <a:solidFill>
                  <a:srgbClr val="002060"/>
                </a:solidFill>
                <a:latin typeface="+mn-lt"/>
              </a:rPr>
              <a:t>Get even more detail by reading:</a:t>
            </a:r>
            <a:r>
              <a:rPr lang="en-US" b="0" dirty="0">
                <a:latin typeface="+mn-lt"/>
              </a:rPr>
              <a:t> Wintershall Dea Works with IBM to Ramp Up AI Initiatives Across its Organization, IBM, August 2023 at: </a:t>
            </a:r>
            <a:r>
              <a:rPr lang="en-US" i="0" u="sng" dirty="0">
                <a:solidFill>
                  <a:srgbClr val="002060"/>
                </a:solidFill>
                <a:latin typeface="+mn-lt"/>
                <a:hlinkClick r:id="rId4"/>
              </a:rPr>
              <a:t>https://newsroom.ibm.com/2023-08-01-Wintershall-Dea-works-with-IBM-to-ramp-up-AI-Initiatives-across-its-organization</a:t>
            </a:r>
            <a:r>
              <a:rPr lang="en-US" dirty="0">
                <a:latin typeface="+mn-lt"/>
              </a:rPr>
              <a:t>.</a:t>
            </a:r>
          </a:p>
        </p:txBody>
      </p:sp>
      <p:sp>
        <p:nvSpPr>
          <p:cNvPr id="4" name="Slide Number Placeholder 3">
            <a:extLst>
              <a:ext uri="{FF2B5EF4-FFF2-40B4-BE49-F238E27FC236}">
                <a16:creationId xmlns:a16="http://schemas.microsoft.com/office/drawing/2014/main" id="{7460A37F-6843-CCC8-703A-1BD49371D026}"/>
              </a:ext>
            </a:extLst>
          </p:cNvPr>
          <p:cNvSpPr>
            <a:spLocks noGrp="1"/>
          </p:cNvSpPr>
          <p:nvPr>
            <p:ph type="sldNum" sz="quarter" idx="5"/>
          </p:nvPr>
        </p:nvSpPr>
        <p:spPr>
          <a:xfrm>
            <a:off x="6434387" y="8844128"/>
            <a:ext cx="345533" cy="232251"/>
          </a:xfrm>
        </p:spPr>
        <p:txBody>
          <a:bodyPr/>
          <a:lstStyle/>
          <a:p>
            <a:fld id="{6E2E38B8-B0B4-AD41-AC6E-B781F46A9FD3}" type="slidenum">
              <a:rPr lang="en-US" smtClean="0"/>
              <a:pPr/>
              <a:t>50</a:t>
            </a:fld>
            <a:endParaRPr lang="en-US" dirty="0"/>
          </a:p>
        </p:txBody>
      </p:sp>
    </p:spTree>
    <p:extLst>
      <p:ext uri="{BB962C8B-B14F-4D97-AF65-F5344CB8AC3E}">
        <p14:creationId xmlns:p14="http://schemas.microsoft.com/office/powerpoint/2010/main" val="283882788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2250" y="254000"/>
            <a:ext cx="6435725" cy="3619500"/>
          </a:xfrm>
        </p:spPr>
      </p:sp>
      <p:sp>
        <p:nvSpPr>
          <p:cNvPr id="3" name="Notes Placeholder 2"/>
          <p:cNvSpPr>
            <a:spLocks noGrp="1"/>
          </p:cNvSpPr>
          <p:nvPr>
            <p:ph type="body" idx="1"/>
          </p:nvPr>
        </p:nvSpPr>
        <p:spPr>
          <a:xfrm>
            <a:off x="222250" y="4087090"/>
            <a:ext cx="6403548" cy="4320309"/>
          </a:xfrm>
        </p:spPr>
        <p:txBody>
          <a:bodyPr/>
          <a:lstStyle/>
          <a:p>
            <a:pPr marL="0" marR="0" lvl="0" indent="0" algn="l" defTabSz="2438522" rtl="0" eaLnBrk="1" fontAlgn="auto" latinLnBrk="0" hangingPunct="1">
              <a:lnSpc>
                <a:spcPct val="100000"/>
              </a:lnSpc>
              <a:spcBef>
                <a:spcPts val="1600"/>
              </a:spcBef>
              <a:spcAft>
                <a:spcPts val="0"/>
              </a:spcAft>
              <a:buClrTx/>
              <a:buSzTx/>
              <a:buFontTx/>
              <a:buNone/>
              <a:tabLst/>
              <a:defRPr/>
            </a:pPr>
            <a:r>
              <a:rPr lang="de-CH" dirty="0">
                <a:latin typeface="+mn-lt"/>
              </a:rPr>
              <a:t>This self-explanatory slide provides a summary of how the United States Tennis Association (USTA) partnered with IBM to transform the fan experience with IBM watsonx. </a:t>
            </a:r>
          </a:p>
          <a:p>
            <a:endParaRPr lang="en-US" dirty="0">
              <a:latin typeface="+mn-lt"/>
            </a:endParaRPr>
          </a:p>
          <a:p>
            <a:r>
              <a:rPr lang="en-US" dirty="0">
                <a:latin typeface="+mn-lt"/>
              </a:rPr>
              <a:t>The US Open Tennis Championships is one of the most highly attended sporting events in the world. And more than 15 million global tennis fans follow the tournament through the US Open app and website. To keep fans coming back for more, the USTA, working with IBM Consulting (for more than three decades now), developed generative AI models that transform tennis data into insights and original content on the US Open app and website.</a:t>
            </a:r>
          </a:p>
          <a:p>
            <a:endParaRPr lang="en-US" dirty="0">
              <a:latin typeface="+mn-lt"/>
            </a:endParaRPr>
          </a:p>
          <a:p>
            <a:r>
              <a:rPr lang="en-US" dirty="0">
                <a:latin typeface="+mn-lt"/>
              </a:rPr>
              <a:t>Read more about this use case at: Acing the US Open digital experience, IBM, October 2023: </a:t>
            </a:r>
            <a:r>
              <a:rPr lang="en-US" dirty="0">
                <a:latin typeface="+mn-lt"/>
                <a:hlinkClick r:id="rId3"/>
              </a:rPr>
              <a:t>https://www.ibm.com/case-studies/us-open</a:t>
            </a:r>
            <a:r>
              <a:rPr lang="en-US" dirty="0">
                <a:latin typeface="+mn-lt"/>
              </a:rPr>
              <a:t>.</a:t>
            </a:r>
          </a:p>
          <a:p>
            <a:endParaRPr kumimoji="0" lang="en-US" b="0" i="0" u="none" strike="noStrike" cap="none" spc="0" normalizeH="0" baseline="0" dirty="0">
              <a:ln>
                <a:noFill/>
              </a:ln>
              <a:effectLst/>
              <a:uFillTx/>
              <a:latin typeface="+mn-lt"/>
              <a:ea typeface="+mn-ea"/>
              <a:cs typeface="+mn-cs"/>
              <a:sym typeface="IBM Plex Sans Light"/>
            </a:endParaRPr>
          </a:p>
          <a:p>
            <a:pPr marL="0" marR="0" lvl="0" indent="0" algn="l" defTabSz="2438522" rtl="0" eaLnBrk="1" fontAlgn="auto" latinLnBrk="0" hangingPunct="1">
              <a:lnSpc>
                <a:spcPct val="110000"/>
              </a:lnSpc>
              <a:spcBef>
                <a:spcPts val="0"/>
              </a:spcBef>
              <a:spcAft>
                <a:spcPts val="0"/>
              </a:spcAft>
              <a:buClrTx/>
              <a:buSzTx/>
              <a:buFontTx/>
              <a:buNone/>
              <a:tabLst/>
              <a:defRPr/>
            </a:pPr>
            <a:r>
              <a:rPr lang="en-CA" sz="1000" b="1" dirty="0">
                <a:latin typeface="+mn-lt"/>
              </a:rPr>
              <a:t>Notes: </a:t>
            </a:r>
            <a:r>
              <a:rPr lang="en-CA" sz="1000" kern="100" dirty="0">
                <a:effectLst/>
                <a:latin typeface="+mn-lt"/>
                <a:ea typeface="Calibri" panose="020F0502020204030204" pitchFamily="34" charset="0"/>
                <a:cs typeface="Times New Roman" panose="02020603050405020304" pitchFamily="18" charset="0"/>
              </a:rPr>
              <a:t>This is IBM Client Privileged Material. For IBM client presentation use only - not for external distribution including public industry forums or media. </a:t>
            </a:r>
            <a:r>
              <a:rPr lang="en-US" sz="1000" kern="100" dirty="0">
                <a:effectLst/>
                <a:latin typeface="+mn-lt"/>
                <a:ea typeface="Calibri" panose="020F0502020204030204" pitchFamily="34" charset="0"/>
                <a:cs typeface="Times New Roman" panose="02020603050405020304" pitchFamily="18" charset="0"/>
              </a:rPr>
              <a:t>For additional questions regarding the USTA, contact Kristi Kolski (</a:t>
            </a:r>
            <a:r>
              <a:rPr lang="en-US" sz="1000" u="sng" kern="100" dirty="0">
                <a:solidFill>
                  <a:srgbClr val="0563C1"/>
                </a:solidFill>
                <a:effectLst/>
                <a:latin typeface="+mn-lt"/>
                <a:ea typeface="Calibri" panose="020F0502020204030204" pitchFamily="34" charset="0"/>
                <a:cs typeface="Times New Roman" panose="02020603050405020304" pitchFamily="18" charset="0"/>
                <a:hlinkClick r:id="rId4"/>
              </a:rPr>
              <a:t>kristik@us.ibm.com</a:t>
            </a:r>
            <a:r>
              <a:rPr lang="en-US" sz="1000" kern="100" dirty="0">
                <a:effectLst/>
                <a:latin typeface="+mn-lt"/>
                <a:ea typeface="Calibri" panose="020F0502020204030204" pitchFamily="34" charset="0"/>
                <a:cs typeface="Times New Roman" panose="02020603050405020304" pitchFamily="18" charset="0"/>
              </a:rPr>
              <a:t>) with the IBM Sports and Entertainment Partnerships team. </a:t>
            </a:r>
          </a:p>
        </p:txBody>
      </p:sp>
      <p:sp>
        <p:nvSpPr>
          <p:cNvPr id="4" name="Slide Number Placeholder 3">
            <a:extLst>
              <a:ext uri="{FF2B5EF4-FFF2-40B4-BE49-F238E27FC236}">
                <a16:creationId xmlns:a16="http://schemas.microsoft.com/office/drawing/2014/main" id="{6A019C6E-964B-FF51-A032-FA18AA805B0B}"/>
              </a:ext>
            </a:extLst>
          </p:cNvPr>
          <p:cNvSpPr>
            <a:spLocks noGrp="1"/>
          </p:cNvSpPr>
          <p:nvPr>
            <p:ph type="sldNum" sz="quarter" idx="5"/>
          </p:nvPr>
        </p:nvSpPr>
        <p:spPr>
          <a:xfrm>
            <a:off x="6434387" y="8844128"/>
            <a:ext cx="345533" cy="232251"/>
          </a:xfrm>
        </p:spPr>
        <p:txBody>
          <a:bodyPr/>
          <a:lstStyle/>
          <a:p>
            <a:fld id="{6E2E38B8-B0B4-AD41-AC6E-B781F46A9FD3}" type="slidenum">
              <a:rPr lang="en-US" smtClean="0"/>
              <a:pPr/>
              <a:t>51</a:t>
            </a:fld>
            <a:endParaRPr lang="en-US" dirty="0"/>
          </a:p>
        </p:txBody>
      </p:sp>
    </p:spTree>
    <p:extLst>
      <p:ext uri="{BB962C8B-B14F-4D97-AF65-F5344CB8AC3E}">
        <p14:creationId xmlns:p14="http://schemas.microsoft.com/office/powerpoint/2010/main" val="246449618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Tx/>
              <a:buNone/>
              <a:tabLst/>
              <a:defRPr/>
            </a:pPr>
            <a:r>
              <a:rPr lang="de-CH" dirty="0">
                <a:latin typeface="+mn-lt"/>
              </a:rPr>
              <a:t>This self-explanatory slide provides a summary how IBM Human Resources (HR) used IBM watsonx Orchestrate to reduce the manual effort required in HR processes.</a:t>
            </a:r>
          </a:p>
          <a:p>
            <a:endParaRPr lang="de-CH" dirty="0">
              <a:latin typeface="+mn-lt"/>
            </a:endParaRPr>
          </a:p>
          <a:p>
            <a:r>
              <a:rPr lang="en-US" b="1" dirty="0">
                <a:latin typeface="+mn-lt"/>
              </a:rPr>
              <a:t>Terminology:</a:t>
            </a:r>
          </a:p>
          <a:p>
            <a:pPr marL="171450" indent="-171450">
              <a:buFont typeface="Arial" panose="020B0604020202020204" pitchFamily="34" charset="0"/>
              <a:buChar char="•"/>
            </a:pPr>
            <a:r>
              <a:rPr lang="en-US" b="1" dirty="0">
                <a:latin typeface="+mn-lt"/>
              </a:rPr>
              <a:t>MVP: </a:t>
            </a:r>
            <a:r>
              <a:rPr lang="en-US" dirty="0">
                <a:latin typeface="+mn-lt"/>
              </a:rPr>
              <a:t>Minimum Viable Product</a:t>
            </a:r>
          </a:p>
          <a:p>
            <a:endParaRPr lang="de-CH" dirty="0">
              <a:latin typeface="+mn-lt"/>
            </a:endParaRPr>
          </a:p>
          <a:p>
            <a:r>
              <a:rPr lang="de-CH" b="1" dirty="0">
                <a:latin typeface="+mn-lt"/>
              </a:rPr>
              <a:t>Reference:</a:t>
            </a:r>
          </a:p>
          <a:p>
            <a:pPr marL="171450" indent="-171450">
              <a:buFont typeface="Arial" panose="020B0604020202020204" pitchFamily="34" charset="0"/>
              <a:buChar char="•"/>
            </a:pPr>
            <a:r>
              <a:rPr lang="de-CH" dirty="0">
                <a:latin typeface="+mn-lt"/>
              </a:rPr>
              <a:t>IBM internal data</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rPr>
              <a:pPr marL="0" marR="0" lvl="0" indent="0" algn="r" defTabSz="1829379" rtl="0" eaLnBrk="1" fontAlgn="auto" latinLnBrk="0" hangingPunct="1">
                <a:lnSpc>
                  <a:spcPct val="100000"/>
                </a:lnSpc>
                <a:spcBef>
                  <a:spcPts val="0"/>
                </a:spcBef>
                <a:spcAft>
                  <a:spcPts val="0"/>
                </a:spcAft>
                <a:buClrTx/>
                <a:buSzTx/>
                <a:buFontTx/>
                <a:buNone/>
                <a:tabLst/>
                <a:defRPr/>
              </a:pPr>
              <a:t>52</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ndParaRPr>
          </a:p>
        </p:txBody>
      </p:sp>
    </p:spTree>
    <p:extLst>
      <p:ext uri="{BB962C8B-B14F-4D97-AF65-F5344CB8AC3E}">
        <p14:creationId xmlns:p14="http://schemas.microsoft.com/office/powerpoint/2010/main" val="354334927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6375" y="228600"/>
            <a:ext cx="6419850" cy="3611563"/>
          </a:xfrm>
        </p:spPr>
      </p:sp>
      <p:sp>
        <p:nvSpPr>
          <p:cNvPr id="3" name="Notes Placeholder 2"/>
          <p:cNvSpPr>
            <a:spLocks noGrp="1"/>
          </p:cNvSpPr>
          <p:nvPr>
            <p:ph type="body" idx="1"/>
          </p:nvPr>
        </p:nvSpPr>
        <p:spPr/>
        <p:txBody>
          <a:bodyPr/>
          <a:lstStyle/>
          <a:p>
            <a:r>
              <a:rPr lang="de-CH" dirty="0">
                <a:latin typeface="+mn-lt"/>
              </a:rPr>
              <a:t>This self-explanatory slide provides a summary of how an IBM client, that is a leading supplier of water in Australia, used generative AI to streamline their SAP landscape.</a:t>
            </a:r>
          </a:p>
          <a:p>
            <a:endParaRPr lang="de-CH" dirty="0">
              <a:latin typeface="+mn-lt"/>
            </a:endParaRPr>
          </a:p>
          <a:p>
            <a:pPr marL="0" marR="0" lvl="0" indent="0" algn="l" defTabSz="2438522" rtl="0" eaLnBrk="1" fontAlgn="auto" latinLnBrk="0" hangingPunct="1">
              <a:lnSpc>
                <a:spcPct val="110000"/>
              </a:lnSpc>
              <a:spcBef>
                <a:spcPts val="0"/>
              </a:spcBef>
              <a:spcAft>
                <a:spcPts val="0"/>
              </a:spcAft>
              <a:buClrTx/>
              <a:buSzTx/>
              <a:buFontTx/>
              <a:buNone/>
              <a:tabLst/>
              <a:defRPr/>
            </a:pPr>
            <a:r>
              <a:rPr lang="en-US" sz="1000" dirty="0">
                <a:latin typeface="+mn-lt"/>
                <a:cs typeface="Arial" panose="020B0604020202020204" pitchFamily="34" charset="0"/>
              </a:rPr>
              <a:t>This client leveraged IBM watsonx Code Assistant to simplify the development of Red Hat Ansible playbook, enabling a collaborative "pair programming" experience with an AI-powered co-pilot in the "navigator" seat. </a:t>
            </a:r>
          </a:p>
          <a:p>
            <a:endParaRPr lang="de-CH" dirty="0"/>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53</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312661226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defTabSz="2482903">
              <a:defRPr/>
            </a:pPr>
            <a:r>
              <a:rPr lang="en-US" sz="1000" dirty="0">
                <a:latin typeface="+mn-lt"/>
              </a:rPr>
              <a:t>This slide outlines the watsonx pilot program and the various steps and timing associated at each phase of an IBM assistant project. Clients can get started, deploy AI solutions, and scale an AI strategy in just 12-18 months. Specifically:</a:t>
            </a:r>
          </a:p>
          <a:p>
            <a:pPr defTabSz="2482903">
              <a:defRPr/>
            </a:pPr>
            <a:endParaRPr lang="en-US" sz="1000" b="1" dirty="0">
              <a:solidFill>
                <a:srgbClr val="000000"/>
              </a:solidFill>
              <a:latin typeface="+mn-lt"/>
              <a:cs typeface="Arial" pitchFamily="34" charset="0"/>
            </a:endParaRPr>
          </a:p>
          <a:p>
            <a:pPr marL="171450" indent="-171450" defTabSz="2482903">
              <a:buFont typeface="Arial" panose="020B0604020202020204" pitchFamily="34" charset="0"/>
              <a:buChar char="•"/>
              <a:defRPr/>
            </a:pPr>
            <a:r>
              <a:rPr lang="en-US" sz="1000" b="0" dirty="0">
                <a:solidFill>
                  <a:srgbClr val="000000"/>
                </a:solidFill>
                <a:latin typeface="+mn-lt"/>
                <a:cs typeface="Arial" pitchFamily="34" charset="0"/>
              </a:rPr>
              <a:t>In 1-month, clients can set an exploratory strategy, prioritize initial use case(s), formulate tech and data strategy, scope pilots.</a:t>
            </a:r>
          </a:p>
          <a:p>
            <a:pPr marL="171450" indent="-171450" defTabSz="2482903">
              <a:buFont typeface="Arial" panose="020B0604020202020204" pitchFamily="34" charset="0"/>
              <a:buChar char="•"/>
              <a:defRPr/>
            </a:pPr>
            <a:endParaRPr lang="en-US" sz="1000" b="0" dirty="0">
              <a:solidFill>
                <a:srgbClr val="000000"/>
              </a:solidFill>
              <a:latin typeface="+mn-lt"/>
              <a:cs typeface="Arial" pitchFamily="34" charset="0"/>
            </a:endParaRPr>
          </a:p>
          <a:p>
            <a:pPr marL="171450" indent="-171450" defTabSz="2482903">
              <a:buFont typeface="Arial" panose="020B0604020202020204" pitchFamily="34" charset="0"/>
              <a:buChar char="•"/>
              <a:defRPr/>
            </a:pPr>
            <a:r>
              <a:rPr lang="en-US" sz="1000" b="0" dirty="0">
                <a:solidFill>
                  <a:srgbClr val="000000"/>
                </a:solidFill>
                <a:latin typeface="+mn-lt"/>
                <a:cs typeface="Arial" pitchFamily="34" charset="0"/>
              </a:rPr>
              <a:t>In 1-2 months, clients will be ready to launch and complete pilots, that establish value proofs.</a:t>
            </a:r>
          </a:p>
          <a:p>
            <a:pPr marL="171450" indent="-171450" defTabSz="2482903">
              <a:buFont typeface="Arial" panose="020B0604020202020204" pitchFamily="34" charset="0"/>
              <a:buChar char="•"/>
              <a:defRPr/>
            </a:pPr>
            <a:endParaRPr lang="en-US" sz="1000" b="0" dirty="0">
              <a:latin typeface="+mn-lt"/>
            </a:endParaRPr>
          </a:p>
          <a:p>
            <a:pPr marL="171450" indent="-171450" defTabSz="2482903">
              <a:buFont typeface="Arial" panose="020B0604020202020204" pitchFamily="34" charset="0"/>
              <a:buChar char="•"/>
              <a:defRPr/>
            </a:pPr>
            <a:r>
              <a:rPr lang="en-US" sz="1000" b="0" dirty="0">
                <a:latin typeface="+mn-lt"/>
              </a:rPr>
              <a:t>In 2-3 months, organizations can then t</a:t>
            </a:r>
            <a:r>
              <a:rPr lang="en-US" sz="1000" b="0" dirty="0">
                <a:solidFill>
                  <a:srgbClr val="000000"/>
                </a:solidFill>
                <a:latin typeface="+mn-lt"/>
                <a:cs typeface="Arial" pitchFamily="34" charset="0"/>
              </a:rPr>
              <a:t>ransition top pilots to production implementation, in alignment with a well-defined generative AI strategy.</a:t>
            </a: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b="0" dirty="0">
              <a:solidFill>
                <a:srgbClr val="000000"/>
              </a:solidFill>
              <a:latin typeface="+mn-lt"/>
              <a:cs typeface="Arial" pitchFamily="34"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0" dirty="0">
                <a:solidFill>
                  <a:srgbClr val="000000"/>
                </a:solidFill>
                <a:latin typeface="+mn-lt"/>
                <a:cs typeface="Arial" pitchFamily="34" charset="0"/>
              </a:rPr>
              <a:t>In 6–12-months, clients will have built foundational capabilities required to successfully leverage a generative AI at-scale.</a:t>
            </a:r>
            <a:endParaRPr lang="en-US" sz="1000" b="0" dirty="0">
              <a:solidFill>
                <a:srgbClr val="000000"/>
              </a:solidFill>
              <a:latin typeface="+mn-lt"/>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endParaRPr lang="en-US" sz="1000" b="0" dirty="0">
              <a:solidFill>
                <a:srgbClr val="000000"/>
              </a:solidFill>
              <a:latin typeface="+mn-lt"/>
              <a:cs typeface="Arial" pitchFamily="34" charset="0"/>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0" dirty="0">
                <a:solidFill>
                  <a:srgbClr val="000000"/>
                </a:solidFill>
                <a:latin typeface="+mn-lt"/>
                <a:cs typeface="Arial" pitchFamily="34" charset="0"/>
              </a:rPr>
              <a:t>By 12-18 months, a business will be ready to scale value capture by transforming multiple production workflows and experiences across their enterprise.</a:t>
            </a:r>
          </a:p>
        </p:txBody>
      </p:sp>
      <p:sp>
        <p:nvSpPr>
          <p:cNvPr id="4" name="Slide Number Placeholder 3"/>
          <p:cNvSpPr>
            <a:spLocks noGrp="1"/>
          </p:cNvSpPr>
          <p:nvPr>
            <p:ph type="sldNum" sz="quarter" idx="5"/>
          </p:nvPr>
        </p:nvSpPr>
        <p:spPr/>
        <p:txBody>
          <a:bodyPr/>
          <a:lstStyle/>
          <a:p>
            <a:fld id="{6E2E38B8-B0B4-AD41-AC6E-B781F46A9FD3}" type="slidenum">
              <a:rPr lang="en-US" smtClean="0"/>
              <a:pPr/>
              <a:t>54</a:t>
            </a:fld>
            <a:endParaRPr lang="en-US" dirty="0"/>
          </a:p>
        </p:txBody>
      </p:sp>
    </p:spTree>
    <p:extLst>
      <p:ext uri="{BB962C8B-B14F-4D97-AF65-F5344CB8AC3E}">
        <p14:creationId xmlns:p14="http://schemas.microsoft.com/office/powerpoint/2010/main" val="261948115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mn-lt"/>
              </a:rPr>
              <a:t>IBM Client Engineering has a dedicated team for watsonx pilot engagements. This team has over 1000 AI engineers who serve over fifty countries and have expertise in every industry and hundreds of sub-domains. This pilot team is supported by IBM’s product development and research teams as they have access to early trial versions of new product capabilities, and they have a direct line for technical support in case there are product issues.</a:t>
            </a:r>
          </a:p>
          <a:p>
            <a:endParaRPr lang="en-US" dirty="0">
              <a:latin typeface="+mn-lt"/>
            </a:endParaRPr>
          </a:p>
          <a:p>
            <a:r>
              <a:rPr lang="en-US" dirty="0">
                <a:latin typeface="+mn-lt"/>
              </a:rPr>
              <a:t>This pilot program is designed with the goal of getting clients from an ideation and planning phase into actual solution-building. With emerging technologies like generative AI, it is all too easy to remain in an ideation phase, where there is ample conversation, but little actual action. By offering free AI engineering resources to co-create minimum viable products with clients, it offers an incentive to not only take action, but start a journey where the client has an actual generative AI solution where the art of the possible is realized. If there is a successful connection between the pilot and real business value, this can be a springboard for further opportunities with the client.</a:t>
            </a:r>
          </a:p>
          <a:p>
            <a:endParaRPr lang="en-US" dirty="0">
              <a:latin typeface="+mn-lt"/>
            </a:endParaRPr>
          </a:p>
          <a:p>
            <a:r>
              <a:rPr lang="en-US" dirty="0">
                <a:latin typeface="+mn-lt"/>
              </a:rPr>
              <a:t>The pilot program does need client buy-in. They will need to commit resources that can provide the pilot team business and technology context, subject matter experts, and data. In addition, there needs to be a sponsor on the client side who has an interest in a successful pilot.</a:t>
            </a:r>
          </a:p>
          <a:p>
            <a:endParaRPr lang="en-US" dirty="0">
              <a:latin typeface="+mn-lt"/>
            </a:endParaRPr>
          </a:p>
          <a:p>
            <a:r>
              <a:rPr lang="en-US" b="1" dirty="0">
                <a:latin typeface="+mn-lt"/>
              </a:rPr>
              <a:t>Note to IBMers: </a:t>
            </a:r>
            <a:r>
              <a:rPr lang="en-US" dirty="0">
                <a:latin typeface="+mn-lt"/>
              </a:rPr>
              <a:t>Further details of the watsonx pilot program can be found on Seismic at: </a:t>
            </a:r>
            <a:r>
              <a:rPr lang="en-US" dirty="0">
                <a:latin typeface="+mn-lt"/>
                <a:hlinkClick r:id="rId3"/>
              </a:rPr>
              <a:t>https://ibm.biz/watsonxPilotProgram</a:t>
            </a:r>
            <a:r>
              <a:rPr lang="en-US" dirty="0">
                <a:latin typeface="+mn-lt"/>
              </a:rPr>
              <a:t>.</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55</a:t>
            </a:fld>
            <a:endParaRPr lang="en-US" dirty="0"/>
          </a:p>
        </p:txBody>
      </p:sp>
    </p:spTree>
    <p:extLst>
      <p:ext uri="{BB962C8B-B14F-4D97-AF65-F5344CB8AC3E}">
        <p14:creationId xmlns:p14="http://schemas.microsoft.com/office/powerpoint/2010/main" val="22948986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pPr defTabSz="2482903">
              <a:defRPr/>
            </a:pPr>
            <a:r>
              <a:rPr lang="en-US" dirty="0">
                <a:latin typeface="+mn-lt"/>
              </a:rPr>
              <a:t>This slide is self-explanatory and does not require speaker notes.</a:t>
            </a:r>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56</a:t>
            </a:fld>
            <a:endParaRPr lang="en-US" dirty="0"/>
          </a:p>
        </p:txBody>
      </p:sp>
    </p:spTree>
    <p:extLst>
      <p:ext uri="{BB962C8B-B14F-4D97-AF65-F5344CB8AC3E}">
        <p14:creationId xmlns:p14="http://schemas.microsoft.com/office/powerpoint/2010/main" val="13967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sz="1000" dirty="0">
                <a:latin typeface="+mn-lt"/>
              </a:rPr>
              <a:t>This diagram provides the big-picture context for how watsonx fits into IBM, but it also provides a high-level architectural view of how generative AI technologies fit into enterprises’ IT strategies and practices.</a:t>
            </a:r>
          </a:p>
          <a:p>
            <a:endParaRPr lang="en-US" sz="1000" dirty="0">
              <a:latin typeface="+mn-lt"/>
            </a:endParaRPr>
          </a:p>
          <a:p>
            <a:r>
              <a:rPr lang="en-US" sz="1000" dirty="0">
                <a:latin typeface="+mn-lt"/>
              </a:rPr>
              <a:t>IBM’s generative AI tech stack includes all the components that enable businesses to operationalize AI. Specifically let’s look at the stack from the bottom up:</a:t>
            </a:r>
          </a:p>
          <a:p>
            <a:endParaRPr lang="en-US" sz="1000" dirty="0">
              <a:latin typeface="+mn-lt"/>
            </a:endParaRPr>
          </a:p>
          <a:p>
            <a:pPr marL="171450" indent="-171450">
              <a:buFont typeface="Arial" panose="020B0604020202020204" pitchFamily="34" charset="0"/>
              <a:buChar char="•"/>
            </a:pPr>
            <a:r>
              <a:rPr lang="en-US" sz="1000" b="1" dirty="0">
                <a:latin typeface="+mn-lt"/>
              </a:rPr>
              <a:t>Hybrid cloud AI tools – </a:t>
            </a:r>
            <a:r>
              <a:rPr lang="en-US" sz="1000" dirty="0">
                <a:latin typeface="+mn-lt"/>
              </a:rPr>
              <a:t>IBM provides a scalable foundation to support the entire AI and data lifecycle. Watsonx.ai is powered by Red Hat OpenShift AI which provides a unified platform for businesses to scale workload demands of foundation models (FM). Hybrid managed run systems, on-premises or on the cloud… any cloud. Red Hat Open AI provides clients: </a:t>
            </a:r>
            <a:endParaRPr lang="en-US" sz="1000" b="1" dirty="0">
              <a:latin typeface="+mn-lt"/>
            </a:endParaRPr>
          </a:p>
          <a:p>
            <a:pPr marL="236997" indent="-236997">
              <a:buFont typeface="Arial" panose="020B0604020202020204" pitchFamily="34" charset="0"/>
              <a:buChar char="•"/>
            </a:pPr>
            <a:endParaRPr lang="en-US" sz="1000" b="1" dirty="0">
              <a:latin typeface="+mn-lt"/>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Certified and integrated open-source </a:t>
            </a:r>
            <a:r>
              <a:rPr lang="en-US" sz="1000" kern="100" dirty="0">
                <a:effectLst/>
                <a:latin typeface="+mn-lt"/>
                <a:ea typeface="Calibri" panose="020F0502020204030204" pitchFamily="34" charset="0"/>
                <a:cs typeface="Times New Roman" panose="02020603050405020304" pitchFamily="18" charset="0"/>
              </a:rPr>
              <a:t>with technology building blocks (for example, PyTorch, Ray, TGIS, Caikit) for AI model inferencing and customization</a:t>
            </a:r>
          </a:p>
          <a:p>
            <a:pPr marL="637140" marR="0" lvl="1" indent="-171450">
              <a:lnSpc>
                <a:spcPct val="107000"/>
              </a:lnSpc>
              <a:spcBef>
                <a:spcPts val="0"/>
              </a:spcBef>
              <a:spcAft>
                <a:spcPts val="0"/>
              </a:spcAft>
              <a:buFont typeface="Arial" panose="020B0604020202020204" pitchFamily="34" charset="0"/>
              <a:buChar char="•"/>
            </a:pPr>
            <a:endParaRPr lang="en-US" sz="1000" kern="100" dirty="0">
              <a:effectLst/>
              <a:latin typeface="+mn-lt"/>
              <a:ea typeface="Calibri" panose="020F0502020204030204" pitchFamily="34" charset="0"/>
              <a:cs typeface="Times New Roman" panose="02020603050405020304" pitchFamily="18" charset="0"/>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Simplifies AI lifecycle management </a:t>
            </a:r>
            <a:r>
              <a:rPr lang="en-US" sz="1000" b="0" kern="100" dirty="0">
                <a:effectLst/>
                <a:latin typeface="+mn-lt"/>
                <a:ea typeface="Calibri" panose="020F0502020204030204" pitchFamily="34" charset="0"/>
                <a:cs typeface="Times New Roman" panose="02020603050405020304" pitchFamily="18" charset="0"/>
              </a:rPr>
              <a:t>- </a:t>
            </a:r>
            <a:r>
              <a:rPr lang="en-US" sz="1000" kern="100" dirty="0">
                <a:effectLst/>
                <a:latin typeface="+mn-lt"/>
                <a:ea typeface="Calibri" panose="020F0502020204030204" pitchFamily="34" charset="0"/>
                <a:cs typeface="Times New Roman" panose="02020603050405020304" pitchFamily="18" charset="0"/>
              </a:rPr>
              <a:t>extends OpenShift to provide a unified, extensible, and embeddable platform for data scientists and application developers, and IT Ops across the entire AI (ML/large language model (LLM)) lifecycle</a:t>
            </a:r>
          </a:p>
          <a:p>
            <a:pPr marL="637140" marR="0" lvl="1" indent="-171450">
              <a:lnSpc>
                <a:spcPct val="107000"/>
              </a:lnSpc>
              <a:spcBef>
                <a:spcPts val="0"/>
              </a:spcBef>
              <a:spcAft>
                <a:spcPts val="0"/>
              </a:spcAft>
              <a:buFont typeface="Arial" panose="020B0604020202020204" pitchFamily="34" charset="0"/>
              <a:buChar char="•"/>
            </a:pPr>
            <a:endParaRPr lang="en-US" sz="1000" kern="100" dirty="0">
              <a:effectLst/>
              <a:latin typeface="+mn-lt"/>
              <a:ea typeface="Calibri" panose="020F0502020204030204" pitchFamily="34" charset="0"/>
              <a:cs typeface="Times New Roman" panose="02020603050405020304" pitchFamily="18" charset="0"/>
            </a:endParaRPr>
          </a:p>
          <a:p>
            <a:pPr marL="637140" marR="0" lvl="1" indent="-171450">
              <a:lnSpc>
                <a:spcPct val="107000"/>
              </a:lnSpc>
              <a:spcBef>
                <a:spcPts val="0"/>
              </a:spcBef>
              <a:spcAft>
                <a:spcPts val="0"/>
              </a:spcAft>
              <a:buFont typeface="Arial" panose="020B0604020202020204" pitchFamily="34" charset="0"/>
              <a:buChar char="•"/>
            </a:pPr>
            <a:r>
              <a:rPr lang="en-US" sz="1000" b="1" kern="100" dirty="0">
                <a:effectLst/>
                <a:latin typeface="+mn-lt"/>
                <a:ea typeface="Calibri" panose="020F0502020204030204" pitchFamily="34" charset="0"/>
                <a:cs typeface="Times New Roman" panose="02020603050405020304" pitchFamily="18" charset="0"/>
              </a:rPr>
              <a:t>Reduces complexity of incorporating AI at scale </a:t>
            </a:r>
            <a:r>
              <a:rPr lang="en-US" sz="1000" b="0" kern="100" dirty="0">
                <a:effectLst/>
                <a:latin typeface="+mn-lt"/>
                <a:ea typeface="Calibri" panose="020F0502020204030204" pitchFamily="34" charset="0"/>
                <a:cs typeface="Times New Roman" panose="02020603050405020304" pitchFamily="18" charset="0"/>
              </a:rPr>
              <a:t>-</a:t>
            </a:r>
            <a:r>
              <a:rPr lang="en-US" sz="1000" kern="100" dirty="0">
                <a:effectLst/>
                <a:latin typeface="+mn-lt"/>
                <a:ea typeface="Calibri" panose="020F0502020204030204" pitchFamily="34" charset="0"/>
                <a:cs typeface="Times New Roman" panose="02020603050405020304" pitchFamily="18" charset="0"/>
              </a:rPr>
              <a:t> to meet workload demands of foundation models and deliver consistency at any scale from cloud-to-edge deployments</a:t>
            </a:r>
          </a:p>
          <a:p>
            <a:pPr marL="0" indent="0">
              <a:buFont typeface="Arial" panose="020B0604020202020204" pitchFamily="34" charset="0"/>
              <a:buNone/>
            </a:pPr>
            <a:endParaRPr lang="en-US" sz="1000" b="1" dirty="0">
              <a:latin typeface="+mn-lt"/>
            </a:endParaRPr>
          </a:p>
          <a:p>
            <a:pPr marL="171450" marR="0" lvl="0" indent="-171450" algn="l" defTabSz="2438522" rtl="0" eaLnBrk="1" fontAlgn="auto" latinLnBrk="0" hangingPunct="1">
              <a:lnSpc>
                <a:spcPct val="110000"/>
              </a:lnSpc>
              <a:spcBef>
                <a:spcPts val="0"/>
              </a:spcBef>
              <a:spcAft>
                <a:spcPts val="0"/>
              </a:spcAft>
              <a:buClrTx/>
              <a:buSzTx/>
              <a:buFont typeface="Arial" panose="020B0604020202020204" pitchFamily="34" charset="0"/>
              <a:buChar char="•"/>
              <a:tabLst/>
              <a:defRPr/>
            </a:pPr>
            <a:r>
              <a:rPr lang="en-US" sz="1000" b="1" dirty="0">
                <a:latin typeface="+mn-lt"/>
              </a:rPr>
              <a:t>Data services – </a:t>
            </a:r>
            <a:r>
              <a:rPr lang="en-US" sz="1000" dirty="0">
                <a:latin typeface="+mn-lt"/>
              </a:rPr>
              <a:t>An IBM data fabric helps clients build the right data infrastructure for AI. </a:t>
            </a:r>
            <a:r>
              <a:rPr lang="en-US" sz="1000" b="0" i="0" u="none" strike="noStrike" dirty="0">
                <a:solidFill>
                  <a:srgbClr val="000000"/>
                </a:solidFill>
                <a:effectLst/>
                <a:latin typeface="+mn-lt"/>
              </a:rPr>
              <a:t>With this architecture, clients automate the discovery, management,</a:t>
            </a:r>
            <a:r>
              <a:rPr lang="en-US" sz="1000" dirty="0">
                <a:solidFill>
                  <a:srgbClr val="000000"/>
                </a:solidFill>
                <a:latin typeface="+mn-lt"/>
              </a:rPr>
              <a:t> and </a:t>
            </a:r>
            <a:r>
              <a:rPr lang="en-US" sz="1000" b="0" i="0" u="none" strike="noStrike" dirty="0">
                <a:solidFill>
                  <a:srgbClr val="000000"/>
                </a:solidFill>
                <a:effectLst/>
                <a:latin typeface="+mn-lt"/>
              </a:rPr>
              <a:t>enrichment of data </a:t>
            </a:r>
            <a:r>
              <a:rPr lang="en-US" sz="1000" dirty="0">
                <a:solidFill>
                  <a:srgbClr val="000000"/>
                </a:solidFill>
                <a:latin typeface="+mn-lt"/>
              </a:rPr>
              <a:t>leveraging</a:t>
            </a:r>
            <a:r>
              <a:rPr lang="en-US" sz="1000" b="0" i="0" u="none" strike="noStrike" dirty="0">
                <a:solidFill>
                  <a:srgbClr val="000000"/>
                </a:solidFill>
                <a:effectLst/>
                <a:latin typeface="+mn-lt"/>
              </a:rPr>
              <a:t> </a:t>
            </a:r>
            <a:r>
              <a:rPr lang="en-US" sz="1000" dirty="0">
                <a:solidFill>
                  <a:srgbClr val="000000"/>
                </a:solidFill>
                <a:latin typeface="+mn-lt"/>
              </a:rPr>
              <a:t>IBM</a:t>
            </a:r>
            <a:r>
              <a:rPr lang="en-US" sz="1000" b="0" i="0" u="none" strike="noStrike" dirty="0">
                <a:solidFill>
                  <a:srgbClr val="000000"/>
                </a:solidFill>
                <a:effectLst/>
                <a:latin typeface="+mn-lt"/>
              </a:rPr>
              <a:t> data governance capabilities to deliver reliable data for AI workflows. IBM Cloud Pak for Data platform helps improve productivity and reduce complexity. </a:t>
            </a:r>
            <a:endParaRPr lang="en-US" sz="1000" b="0" dirty="0">
              <a:latin typeface="+mn-lt"/>
            </a:endParaRPr>
          </a:p>
          <a:p>
            <a:pPr marL="236997" indent="-236997">
              <a:buFont typeface="Arial" panose="020B0604020202020204" pitchFamily="34" charset="0"/>
              <a:buChar char="•"/>
            </a:pPr>
            <a:endParaRPr lang="en-US" sz="1000" b="1" dirty="0">
              <a:latin typeface="+mn-lt"/>
            </a:endParaRPr>
          </a:p>
          <a:p>
            <a:pPr marL="171450" indent="-171450">
              <a:buFont typeface="Arial" panose="020B0604020202020204" pitchFamily="34" charset="0"/>
              <a:buChar char="•"/>
            </a:pPr>
            <a:r>
              <a:rPr lang="en-US" sz="1000" b="1" dirty="0">
                <a:latin typeface="+mn-lt"/>
              </a:rPr>
              <a:t>AI and data platforms</a:t>
            </a:r>
            <a:r>
              <a:rPr lang="en-US" sz="1000" dirty="0">
                <a:latin typeface="+mn-lt"/>
              </a:rPr>
              <a:t> </a:t>
            </a:r>
            <a:r>
              <a:rPr lang="en-US" sz="1000" b="1" dirty="0">
                <a:latin typeface="+mn-lt"/>
              </a:rPr>
              <a:t>– </a:t>
            </a:r>
            <a:r>
              <a:rPr lang="en-US" sz="1000" dirty="0">
                <a:latin typeface="+mn-lt"/>
              </a:rPr>
              <a:t>Watsonx</a:t>
            </a:r>
            <a:r>
              <a:rPr lang="en-US" sz="1000" dirty="0">
                <a:latin typeface="+mn-lt"/>
                <a:sym typeface="IBM Plex Sans"/>
              </a:rPr>
              <a:t> is an AI and data platform designed to scale and accelerate the impact of AI by infusing intelligence into business operations. The watsonx platform is designed with the three most important components of an effective AI strategy</a:t>
            </a:r>
            <a:r>
              <a:rPr lang="en-US" sz="1000" dirty="0">
                <a:latin typeface="+mn-lt"/>
                <a:ea typeface="IBM Plex Sans Light" panose="020B0403050203000203" pitchFamily="34" charset="0"/>
                <a:cs typeface="IBM Plex Sans Light" panose="020B0403050203000203" pitchFamily="34" charset="0"/>
              </a:rPr>
              <a:t>: an AI studio, data, and governance. </a:t>
            </a:r>
            <a:r>
              <a:rPr lang="en-US" sz="1000" dirty="0">
                <a:latin typeface="+mn-lt"/>
                <a:sym typeface="IBM Plex Sans"/>
              </a:rPr>
              <a:t>W</a:t>
            </a:r>
            <a:r>
              <a:rPr lang="en-US" sz="1000" dirty="0">
                <a:latin typeface="+mn-lt"/>
                <a:sym typeface="Arial"/>
              </a:rPr>
              <a:t>atson</a:t>
            </a:r>
            <a:r>
              <a:rPr lang="en-US" sz="1000" dirty="0">
                <a:latin typeface="+mn-lt"/>
                <a:sym typeface="IBM Plex Sans"/>
              </a:rPr>
              <a:t>.ai is a next </a:t>
            </a:r>
            <a:r>
              <a:rPr lang="en-US" sz="1000" dirty="0">
                <a:latin typeface="+mn-lt"/>
              </a:rPr>
              <a:t>generation enterprise studio for AI builders to train, validate, tune, and deploy AI models.</a:t>
            </a:r>
            <a:r>
              <a:rPr lang="en-US" sz="1000" dirty="0">
                <a:latin typeface="+mn-lt"/>
                <a:sym typeface="IBM Plex Sans"/>
              </a:rPr>
              <a:t> Watsonx.data is an open, hybrid, and governed data lakehouse optimized for all data and AI workloads. And watsonx.governance </a:t>
            </a:r>
            <a:r>
              <a:rPr lang="en-US" sz="1000" dirty="0">
                <a:latin typeface="+mn-lt"/>
              </a:rPr>
              <a:t>allows clients to direct, manage, and monitor their organization’s AI activities, and employs software automation to strengthen a client’s ability to mitigate risk, manage regulatory requirements, and address ethical concerns.</a:t>
            </a:r>
            <a:endParaRPr lang="en-US" sz="1000" dirty="0">
              <a:latin typeface="+mn-lt"/>
              <a:sym typeface="IBM Plex Sans"/>
            </a:endParaRPr>
          </a:p>
          <a:p>
            <a:pPr marL="236997" indent="-236997">
              <a:buFont typeface="Arial" panose="020B0604020202020204" pitchFamily="34" charset="0"/>
              <a:buChar char="•"/>
            </a:pPr>
            <a:endParaRPr lang="en-US" sz="1000" dirty="0">
              <a:latin typeface="+mn-lt"/>
              <a:sym typeface="IBM Plex Sans"/>
            </a:endParaRPr>
          </a:p>
          <a:p>
            <a:pPr marL="171450" indent="-171450">
              <a:buFont typeface="Arial" panose="020B0604020202020204" pitchFamily="34" charset="0"/>
              <a:buChar char="•"/>
            </a:pPr>
            <a:r>
              <a:rPr lang="en-US" sz="1000" b="1" dirty="0">
                <a:latin typeface="+mn-lt"/>
              </a:rPr>
              <a:t>Software development kits (SDKs) and application programming interfaces (APIs) </a:t>
            </a:r>
            <a:r>
              <a:rPr lang="en-US" sz="1000" dirty="0">
                <a:latin typeface="+mn-lt"/>
              </a:rPr>
              <a:t>– Programmatic interfaces that embed watsonx capabilities in watsonx AI assistants and applications.</a:t>
            </a:r>
          </a:p>
          <a:p>
            <a:endParaRPr lang="en-US" sz="1000" b="1" dirty="0">
              <a:latin typeface="+mn-lt"/>
            </a:endParaRPr>
          </a:p>
          <a:p>
            <a:pPr marL="171450" indent="-171450">
              <a:buFont typeface="Arial" panose="020B0604020202020204" pitchFamily="34" charset="0"/>
              <a:buChar char="•"/>
            </a:pPr>
            <a:r>
              <a:rPr lang="en-US" sz="1000" b="1" dirty="0">
                <a:latin typeface="+mn-lt"/>
              </a:rPr>
              <a:t>AI assistants </a:t>
            </a:r>
            <a:r>
              <a:rPr lang="en-US" sz="1000" b="0" dirty="0">
                <a:latin typeface="+mn-lt"/>
              </a:rPr>
              <a:t>– P</a:t>
            </a:r>
            <a:r>
              <a:rPr lang="en-US" sz="1000" dirty="0">
                <a:latin typeface="+mn-lt"/>
              </a:rPr>
              <a:t>re-built applications powered by watsonx. Clients can deploy watsonx AI assistants to do work without expert knowledge across a variety of business processes and applications, including automating customer service, generating code, and automating key workflows in departments such as human resources (HR).</a:t>
            </a:r>
          </a:p>
        </p:txBody>
      </p:sp>
      <p:sp>
        <p:nvSpPr>
          <p:cNvPr id="4" name="Slide Number Placeholder 3"/>
          <p:cNvSpPr>
            <a:spLocks noGrp="1"/>
          </p:cNvSpPr>
          <p:nvPr>
            <p:ph type="sldNum" sz="quarter" idx="5"/>
          </p:nvPr>
        </p:nvSpPr>
        <p:spPr/>
        <p:txBody>
          <a:bodyPr/>
          <a:lstStyle/>
          <a:p>
            <a:pPr marL="0" marR="0" lvl="0" indent="0" algn="r" defTabSz="1829379" rtl="0" eaLnBrk="1" fontAlgn="auto" latinLnBrk="0" hangingPunct="1">
              <a:lnSpc>
                <a:spcPct val="100000"/>
              </a:lnSpc>
              <a:spcBef>
                <a:spcPts val="0"/>
              </a:spcBef>
              <a:spcAft>
                <a:spcPts val="0"/>
              </a:spcAft>
              <a:buClrTx/>
              <a:buSzTx/>
              <a:buFontTx/>
              <a:buNone/>
              <a:tabLst/>
              <a:defRPr/>
            </a:pPr>
            <a:fld id="{6E2E38B8-B0B4-AD41-AC6E-B781F46A9FD3}" type="slidenum">
              <a:rPr kumimoji="0" lang="en-US" sz="600" b="0" i="0" u="none" strike="noStrike" kern="1200" cap="none" spc="0" normalizeH="0" baseline="0" noProof="0" smtClean="0">
                <a:ln>
                  <a:noFill/>
                </a:ln>
                <a:solidFill>
                  <a:srgbClr val="000000"/>
                </a:solidFill>
                <a:effectLst/>
                <a:uLnTx/>
                <a:uFillTx/>
                <a:latin typeface="IBM Plex Sans Light" panose="020B0503050203000203" pitchFamily="34" charset="0"/>
                <a:ea typeface="+mn-ea"/>
                <a:cs typeface="+mn-cs"/>
              </a:rPr>
              <a:pPr marL="0" marR="0" lvl="0" indent="0" algn="r" defTabSz="1829379" rtl="0" eaLnBrk="1" fontAlgn="auto" latinLnBrk="0" hangingPunct="1">
                <a:lnSpc>
                  <a:spcPct val="100000"/>
                </a:lnSpc>
                <a:spcBef>
                  <a:spcPts val="0"/>
                </a:spcBef>
                <a:spcAft>
                  <a:spcPts val="0"/>
                </a:spcAft>
                <a:buClrTx/>
                <a:buSzTx/>
                <a:buFontTx/>
                <a:buNone/>
                <a:tabLst/>
                <a:defRPr/>
              </a:pPr>
              <a:t>6</a:t>
            </a:fld>
            <a:endParaRPr kumimoji="0" lang="en-US" sz="600" b="0" i="0" u="none" strike="noStrike" kern="1200" cap="none" spc="0" normalizeH="0" baseline="0" noProof="0" dirty="0">
              <a:ln>
                <a:noFill/>
              </a:ln>
              <a:solidFill>
                <a:srgbClr val="000000"/>
              </a:solidFill>
              <a:effectLst/>
              <a:uLnTx/>
              <a:uFillTx/>
              <a:latin typeface="IBM Plex Sans Light" panose="020B0503050203000203" pitchFamily="34" charset="0"/>
              <a:ea typeface="+mn-ea"/>
              <a:cs typeface="+mn-cs"/>
            </a:endParaRPr>
          </a:p>
        </p:txBody>
      </p:sp>
    </p:spTree>
    <p:extLst>
      <p:ext uri="{BB962C8B-B14F-4D97-AF65-F5344CB8AC3E}">
        <p14:creationId xmlns:p14="http://schemas.microsoft.com/office/powerpoint/2010/main" val="25745694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013" y="231775"/>
            <a:ext cx="6524625" cy="3670300"/>
          </a:xfrm>
        </p:spPr>
      </p:sp>
      <p:sp>
        <p:nvSpPr>
          <p:cNvPr id="3" name="Notes Placeholder 2"/>
          <p:cNvSpPr>
            <a:spLocks noGrp="1"/>
          </p:cNvSpPr>
          <p:nvPr>
            <p:ph type="body" idx="1"/>
          </p:nvPr>
        </p:nvSpPr>
        <p:spPr/>
        <p:txBody>
          <a:bodyPr/>
          <a:lstStyle/>
          <a:p>
            <a:r>
              <a:rPr lang="en-US" kern="100" dirty="0">
                <a:latin typeface="+mn-lt"/>
                <a:cs typeface="Times New Roman" panose="02020603050405020304" pitchFamily="18" charset="0"/>
              </a:rPr>
              <a:t>Building on the AI+ mindset, where successful organizations are AI value creators and recognizing that businesses from the ground up, with AI as a forethought and not an afterthought, sets the stage for a discussion about what IBM offers in the AI space. </a:t>
            </a:r>
          </a:p>
          <a:p>
            <a:endParaRPr lang="en-US" kern="100" dirty="0">
              <a:latin typeface="+mn-lt"/>
              <a:cs typeface="Times New Roman" panose="02020603050405020304" pitchFamily="18" charset="0"/>
            </a:endParaRPr>
          </a:p>
          <a:p>
            <a:r>
              <a:rPr lang="en-US" kern="100" dirty="0">
                <a:latin typeface="+mn-lt"/>
                <a:cs typeface="Times New Roman" panose="02020603050405020304" pitchFamily="18" charset="0"/>
              </a:rPr>
              <a:t>Watsonx has two main branches: an AI and data platform and a set of AI assistants. Specifically:</a:t>
            </a:r>
          </a:p>
          <a:p>
            <a:endParaRPr lang="en-US" kern="100" dirty="0">
              <a:latin typeface="+mn-lt"/>
              <a:cs typeface="Times New Roman" panose="02020603050405020304" pitchFamily="18" charset="0"/>
            </a:endParaRPr>
          </a:p>
          <a:p>
            <a:pPr lvl="0"/>
            <a:r>
              <a:rPr lang="en-US" b="1" kern="100" dirty="0">
                <a:latin typeface="+mn-lt"/>
                <a:cs typeface="Times New Roman" panose="02020603050405020304" pitchFamily="18" charset="0"/>
              </a:rPr>
              <a:t>AI and data platform</a:t>
            </a:r>
            <a:r>
              <a:rPr lang="en-US" kern="100" dirty="0">
                <a:latin typeface="+mn-lt"/>
                <a:cs typeface="Times New Roman" panose="02020603050405020304" pitchFamily="18" charset="0"/>
              </a:rPr>
              <a:t>, with this, organizations can train and tune foundation models to work for their business needs. This is a platform for AI value creators which goes well beyond simply building a model to do some work (what AI users do). This platform has three components (with names following a “dot”):</a:t>
            </a:r>
          </a:p>
          <a:p>
            <a:pPr lvl="0"/>
            <a:endParaRPr lang="en-US" kern="100" dirty="0">
              <a:latin typeface="+mn-lt"/>
              <a:cs typeface="Times New Roman" panose="02020603050405020304" pitchFamily="18" charset="0"/>
            </a:endParaRPr>
          </a:p>
          <a:p>
            <a:pPr marL="171450" indent="-171450">
              <a:buFont typeface="Arial" panose="020B0604020202020204" pitchFamily="34" charset="0"/>
              <a:buChar char="•"/>
            </a:pPr>
            <a:r>
              <a:rPr lang="en-US" b="1" dirty="0">
                <a:latin typeface="+mn-lt"/>
              </a:rPr>
              <a:t>watsonx.ai - </a:t>
            </a:r>
            <a:r>
              <a:rPr lang="en-US" kern="100" dirty="0">
                <a:latin typeface="+mn-lt"/>
                <a:ea typeface="Calibri" panose="020F0502020204030204" pitchFamily="34" charset="0"/>
                <a:cs typeface="Times New Roman" panose="02020603050405020304" pitchFamily="18" charset="0"/>
              </a:rPr>
              <a:t>A studio that clients can use </a:t>
            </a:r>
            <a:r>
              <a:rPr lang="en-US" dirty="0">
                <a:latin typeface="+mn-lt"/>
                <a:ea typeface="IBM Plex Sans Light" panose="020B0403050203000203" pitchFamily="34" charset="0"/>
                <a:cs typeface="IBM Plex Sans Light" panose="020B0403050203000203" pitchFamily="34" charset="0"/>
              </a:rPr>
              <a:t>to train, validate, tune, and deploy both traditional machine learning (ML) AI models as well as next generation foundation models (both IBM and open-source) for generative AI. These models combine best-of-breed architectures with a rigorous focus on data acquisition, provenance, and quality, to serve enterprise needs.</a:t>
            </a:r>
            <a:endParaRPr lang="en-US" b="0" kern="100" dirty="0">
              <a:latin typeface="+mn-lt"/>
              <a:ea typeface="IBM Plex Sans Light" panose="020B0403050203000203" pitchFamily="34" charset="0"/>
              <a:cs typeface="Times New Roman" panose="02020603050405020304" pitchFamily="18" charset="0"/>
            </a:endParaRPr>
          </a:p>
          <a:p>
            <a:pPr marL="171450" indent="-171450">
              <a:buFont typeface="Arial" panose="020B0604020202020204" pitchFamily="34" charset="0"/>
              <a:buChar char="•"/>
            </a:pPr>
            <a:endParaRPr lang="en-US" b="1" kern="100" dirty="0">
              <a:latin typeface="+mn-lt"/>
              <a:ea typeface="Calibri" panose="020F0502020204030204" pitchFamily="34" charset="0"/>
              <a:cs typeface="Times New Roman" panose="02020603050405020304" pitchFamily="18" charset="0"/>
            </a:endParaRPr>
          </a:p>
          <a:p>
            <a:pPr marL="17145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w</a:t>
            </a:r>
            <a:r>
              <a:rPr lang="en-US" b="1" dirty="0">
                <a:latin typeface="+mn-lt"/>
              </a:rPr>
              <a:t>atsonx</a:t>
            </a:r>
            <a:r>
              <a:rPr lang="en-US" b="1" kern="100" dirty="0">
                <a:latin typeface="+mn-lt"/>
                <a:ea typeface="Calibri" panose="020F0502020204030204" pitchFamily="34" charset="0"/>
                <a:cs typeface="Times New Roman" panose="02020603050405020304" pitchFamily="18" charset="0"/>
              </a:rPr>
              <a:t>.data - </a:t>
            </a:r>
            <a:r>
              <a:rPr lang="en-US" dirty="0">
                <a:latin typeface="+mn-lt"/>
                <a:ea typeface="IBM Plex Sans Light" panose="020B0403050203000203" pitchFamily="34" charset="0"/>
                <a:cs typeface="IBM Plex Sans Light" panose="020B0403050203000203" pitchFamily="34" charset="0"/>
              </a:rPr>
              <a:t>Makes it possible for enterprises to scale AI workloads using all their data with a fit-for-purpose data lakehouse service optimized for governed data and AI workloads, supported by querying, governance, and open data formats to access and share data.</a:t>
            </a:r>
            <a:r>
              <a:rPr lang="en-US" kern="100" dirty="0">
                <a:latin typeface="+mn-lt"/>
                <a:ea typeface="Calibri" panose="020F0502020204030204" pitchFamily="34" charset="0"/>
                <a:cs typeface="Times New Roman" panose="02020603050405020304" pitchFamily="18" charset="0"/>
              </a:rPr>
              <a:t> This is on open-source technologies, including Presto and Iceberg, and support a wide range of assets built with open technologies.</a:t>
            </a:r>
          </a:p>
          <a:p>
            <a:pPr marL="171450" indent="-171450">
              <a:buFont typeface="Arial" panose="020B0604020202020204" pitchFamily="34" charset="0"/>
              <a:buChar char="•"/>
            </a:pPr>
            <a:endParaRPr lang="en-US" b="1" kern="100" dirty="0">
              <a:latin typeface="+mn-lt"/>
              <a:ea typeface="Calibri" panose="020F0502020204030204" pitchFamily="34" charset="0"/>
              <a:cs typeface="Times New Roman" panose="02020603050405020304" pitchFamily="18" charset="0"/>
            </a:endParaRPr>
          </a:p>
          <a:p>
            <a:pPr marL="171450" indent="-171450">
              <a:buFont typeface="Arial" panose="020B0604020202020204" pitchFamily="34" charset="0"/>
              <a:buChar char="•"/>
            </a:pPr>
            <a:r>
              <a:rPr lang="en-US" b="1" kern="100" dirty="0">
                <a:latin typeface="+mn-lt"/>
                <a:ea typeface="Calibri" panose="020F0502020204030204" pitchFamily="34" charset="0"/>
                <a:cs typeface="Times New Roman" panose="02020603050405020304" pitchFamily="18" charset="0"/>
              </a:rPr>
              <a:t>watson</a:t>
            </a:r>
            <a:r>
              <a:rPr lang="en-US" b="1" dirty="0">
                <a:latin typeface="+mn-lt"/>
              </a:rPr>
              <a:t>x</a:t>
            </a:r>
            <a:r>
              <a:rPr lang="en-US" b="1" kern="100" dirty="0">
                <a:latin typeface="+mn-lt"/>
                <a:ea typeface="Calibri" panose="020F0502020204030204" pitchFamily="34" charset="0"/>
                <a:cs typeface="Times New Roman" panose="02020603050405020304" pitchFamily="18" charset="0"/>
              </a:rPr>
              <a:t>.governance - </a:t>
            </a:r>
            <a:r>
              <a:rPr lang="en-US" kern="100" dirty="0">
                <a:latin typeface="+mn-lt"/>
                <a:ea typeface="Calibri" panose="020F0502020204030204" pitchFamily="34" charset="0"/>
                <a:cs typeface="Times New Roman" panose="02020603050405020304" pitchFamily="18" charset="0"/>
              </a:rPr>
              <a:t>Helps companies put AI into production </a:t>
            </a:r>
            <a:r>
              <a:rPr lang="en-US" dirty="0">
                <a:latin typeface="+mn-lt"/>
                <a:ea typeface="IBM Plex Sans Light" panose="020B0403050203000203" pitchFamily="34" charset="0"/>
                <a:cs typeface="IBM Plex Sans Light" panose="020B0403050203000203" pitchFamily="34" charset="0"/>
              </a:rPr>
              <a:t>by providing an end-to-end solution that encompasses both data and AI governance to enable responsible, transparent, and explainable AI workflows. </a:t>
            </a:r>
            <a:r>
              <a:rPr lang="en-US" kern="100" dirty="0">
                <a:latin typeface="+mn-lt"/>
                <a:ea typeface="Calibri" panose="020F0502020204030204" pitchFamily="34" charset="0"/>
                <a:cs typeface="Times New Roman" panose="02020603050405020304" pitchFamily="18" charset="0"/>
              </a:rPr>
              <a:t>AI governance</a:t>
            </a:r>
            <a:r>
              <a:rPr lang="en-US" dirty="0">
                <a:latin typeface="+mn-lt"/>
                <a:ea typeface="IBM Plex Sans Light" panose="020B0403050203000203" pitchFamily="34" charset="0"/>
                <a:cs typeface="IBM Plex Sans Light" panose="020B0403050203000203" pitchFamily="34" charset="0"/>
              </a:rPr>
              <a:t> helps business analysts </a:t>
            </a:r>
            <a:r>
              <a:rPr lang="en-US" kern="100" dirty="0">
                <a:latin typeface="+mn-lt"/>
                <a:ea typeface="Calibri" panose="020F0502020204030204" pitchFamily="34" charset="0"/>
                <a:cs typeface="Times New Roman" panose="02020603050405020304" pitchFamily="18" charset="0"/>
              </a:rPr>
              <a:t>understand the trustworthiness of their AI solutions.</a:t>
            </a:r>
          </a:p>
          <a:p>
            <a:pPr marL="637140" lvl="1" indent="-171450">
              <a:buFont typeface="Arial" panose="020B0604020202020204" pitchFamily="34" charset="0"/>
              <a:buChar char="•"/>
            </a:pPr>
            <a:endParaRPr lang="en-US" kern="100" dirty="0">
              <a:latin typeface="+mn-lt"/>
              <a:ea typeface="Calibri" panose="020F0502020204030204" pitchFamily="34" charset="0"/>
              <a:cs typeface="Times New Roman" panose="02020603050405020304" pitchFamily="18" charset="0"/>
            </a:endParaRPr>
          </a:p>
          <a:p>
            <a:pPr marR="0" lvl="0" algn="l" defTabSz="2438522" rtl="0" eaLnBrk="1" fontAlgn="auto" latinLnBrk="0" hangingPunct="1">
              <a:lnSpc>
                <a:spcPct val="110000"/>
              </a:lnSpc>
              <a:spcBef>
                <a:spcPts val="0"/>
              </a:spcBef>
              <a:spcAft>
                <a:spcPts val="0"/>
              </a:spcAft>
              <a:buClrTx/>
              <a:buSzTx/>
              <a:tabLst/>
              <a:defRPr/>
            </a:pPr>
            <a:r>
              <a:rPr lang="en-US" b="1" kern="100" dirty="0">
                <a:latin typeface="+mn-lt"/>
                <a:ea typeface="Calibri" panose="020F0502020204030204" pitchFamily="34" charset="0"/>
                <a:cs typeface="Times New Roman" panose="02020603050405020304" pitchFamily="18" charset="0"/>
              </a:rPr>
              <a:t>AI assistants</a:t>
            </a:r>
            <a:r>
              <a:rPr lang="en-US" kern="100" dirty="0">
                <a:latin typeface="+mn-lt"/>
                <a:ea typeface="Calibri" panose="020F0502020204030204" pitchFamily="34" charset="0"/>
                <a:cs typeface="Times New Roman" panose="02020603050405020304" pitchFamily="18" charset="0"/>
              </a:rPr>
              <a:t> </a:t>
            </a:r>
            <a:r>
              <a:rPr lang="en-US" sz="1000" kern="100" dirty="0">
                <a:latin typeface="+mn-lt"/>
                <a:ea typeface="Calibri" panose="020F0502020204030204" pitchFamily="34" charset="0"/>
                <a:cs typeface="Times New Roman" panose="02020603050405020304" pitchFamily="18" charset="0"/>
              </a:rPr>
              <a:t>e</a:t>
            </a:r>
            <a:r>
              <a:rPr lang="en-US" sz="1000" dirty="0">
                <a:latin typeface="+mn-lt"/>
              </a:rPr>
              <a:t>mpower individuals in </a:t>
            </a:r>
            <a:r>
              <a:rPr lang="en-US" dirty="0">
                <a:latin typeface="+mn-lt"/>
              </a:rPr>
              <a:t>an</a:t>
            </a:r>
            <a:r>
              <a:rPr lang="en-US" sz="1000" dirty="0">
                <a:latin typeface="+mn-lt"/>
              </a:rPr>
              <a:t> organization to do work without expert knowledge across a variety of business processes and applications, including automating customer service, generating code, and automating workflows in departments like Human Resources. As of 4Q23 (this will change over time) there are three AI assistants available from IBM (unlike the platform offering names, </a:t>
            </a:r>
            <a:r>
              <a:rPr lang="en-US" sz="1000" u="sng" dirty="0">
                <a:latin typeface="+mn-lt"/>
              </a:rPr>
              <a:t>there is </a:t>
            </a:r>
            <a:r>
              <a:rPr lang="en-US" sz="1000" dirty="0">
                <a:latin typeface="+mn-lt"/>
              </a:rPr>
              <a:t>a space between “watsonx” and the assistant offering names):</a:t>
            </a:r>
          </a:p>
          <a:p>
            <a:pPr marR="0" lvl="0" algn="l" defTabSz="2438522" rtl="0" eaLnBrk="1" fontAlgn="auto" latinLnBrk="0" hangingPunct="1">
              <a:lnSpc>
                <a:spcPct val="110000"/>
              </a:lnSpc>
              <a:spcBef>
                <a:spcPts val="0"/>
              </a:spcBef>
              <a:spcAft>
                <a:spcPts val="0"/>
              </a:spcAft>
              <a:buClrTx/>
              <a:buSzTx/>
              <a:tabLst/>
              <a:defRPr/>
            </a:pPr>
            <a:endParaRPr lang="en-US" sz="1000" dirty="0">
              <a:latin typeface="+mn-lt"/>
            </a:endParaRPr>
          </a:p>
          <a:p>
            <a:pPr marL="171450" indent="-171450">
              <a:buFont typeface="Arial" panose="020B0604020202020204" pitchFamily="34" charset="0"/>
              <a:buChar char="•"/>
              <a:defRPr/>
            </a:pPr>
            <a:r>
              <a:rPr lang="en-US" b="1" dirty="0">
                <a:latin typeface="+mn-lt"/>
              </a:rPr>
              <a:t>watsonx Orchestrate</a:t>
            </a:r>
            <a:r>
              <a:rPr lang="en-US" dirty="0">
                <a:latin typeface="+mn-lt"/>
              </a:rPr>
              <a:t> - A service to help employ AI and automation to make more accurate predictions, streamline decisions and processes and optimize your team's time.</a:t>
            </a:r>
          </a:p>
          <a:p>
            <a:pPr marL="171450" indent="-171450">
              <a:buFont typeface="Arial" panose="020B0604020202020204" pitchFamily="34" charset="0"/>
              <a:buChar char="•"/>
              <a:defRPr/>
            </a:pPr>
            <a:endParaRPr lang="en-US" dirty="0">
              <a:latin typeface="+mn-lt"/>
            </a:endParaRPr>
          </a:p>
          <a:p>
            <a:pPr marL="171450" indent="-171450">
              <a:buFont typeface="Arial" panose="020B0604020202020204" pitchFamily="34" charset="0"/>
              <a:buChar char="•"/>
              <a:defRPr/>
            </a:pPr>
            <a:r>
              <a:rPr lang="en-US" b="1" dirty="0">
                <a:latin typeface="+mn-lt"/>
              </a:rPr>
              <a:t>watsonx Assistant</a:t>
            </a:r>
            <a:r>
              <a:rPr lang="en-US" dirty="0">
                <a:latin typeface="+mn-lt"/>
              </a:rPr>
              <a:t> - A platform for the development and deployment of AI-driven virtual assistants.</a:t>
            </a:r>
          </a:p>
          <a:p>
            <a:pPr marL="171450" indent="-171450">
              <a:buFont typeface="Arial" panose="020B0604020202020204" pitchFamily="34" charset="0"/>
              <a:buChar char="•"/>
              <a:defRPr/>
            </a:pPr>
            <a:endParaRPr lang="en-US" b="1" dirty="0">
              <a:latin typeface="+mn-lt"/>
            </a:endParaRPr>
          </a:p>
          <a:p>
            <a:pPr marL="171450" indent="-171450">
              <a:buFont typeface="Arial" panose="020B0604020202020204" pitchFamily="34" charset="0"/>
              <a:buChar char="•"/>
              <a:defRPr/>
            </a:pPr>
            <a:r>
              <a:rPr lang="en-US" b="1" dirty="0">
                <a:latin typeface="+mn-lt"/>
              </a:rPr>
              <a:t>watsonx Code Assistant</a:t>
            </a:r>
            <a:r>
              <a:rPr lang="en-US" dirty="0">
                <a:latin typeface="+mn-lt"/>
              </a:rPr>
              <a:t> - A service to help developers build AI-recommended code, based on their natural-language inputs.</a:t>
            </a:r>
          </a:p>
          <a:p>
            <a:pPr marL="171450" indent="-171450">
              <a:buFont typeface="Arial" panose="020B0604020202020204" pitchFamily="34" charset="0"/>
              <a:buChar char="•"/>
              <a:defRPr/>
            </a:pPr>
            <a:endParaRPr lang="en-US" b="1" dirty="0">
              <a:latin typeface="+mn-lt"/>
            </a:endParaRPr>
          </a:p>
          <a:p>
            <a:pPr marL="171450" indent="-171450">
              <a:buFont typeface="Arial" panose="020B0604020202020204" pitchFamily="34" charset="0"/>
              <a:buChar char="•"/>
              <a:defRPr/>
            </a:pPr>
            <a:r>
              <a:rPr lang="en-US" b="1" dirty="0">
                <a:latin typeface="+mn-lt"/>
              </a:rPr>
              <a:t>watsonx Orders </a:t>
            </a:r>
            <a:r>
              <a:rPr lang="en-US" dirty="0">
                <a:latin typeface="+mn-lt"/>
              </a:rPr>
              <a:t>- An AI-powered voice agent that accurately takes drive-thru orders. Look for further information on watsonx Orders in the near future.</a:t>
            </a:r>
          </a:p>
          <a:p>
            <a:pPr>
              <a:defRPr/>
            </a:pPr>
            <a:endParaRPr lang="en-US" sz="1000" dirty="0">
              <a:latin typeface="+mn-lt"/>
            </a:endParaRPr>
          </a:p>
          <a:p>
            <a:pPr marL="0" marR="0" lvl="0" indent="0" algn="l" defTabSz="2438522" rtl="0" eaLnBrk="1" fontAlgn="auto" latinLnBrk="0" hangingPunct="1">
              <a:lnSpc>
                <a:spcPct val="110000"/>
              </a:lnSpc>
              <a:spcBef>
                <a:spcPts val="0"/>
              </a:spcBef>
              <a:spcAft>
                <a:spcPts val="0"/>
              </a:spcAft>
              <a:buClrTx/>
              <a:buSzTx/>
              <a:buFont typeface="Arial" panose="020B0604020202020204" pitchFamily="34" charset="0"/>
              <a:buNone/>
              <a:tabLst/>
              <a:defRPr/>
            </a:pPr>
            <a:r>
              <a:rPr lang="en-US" sz="1000" dirty="0">
                <a:latin typeface="+mn-lt"/>
              </a:rPr>
              <a:t>The commonality between these two halves of watsonx (the AI and data platform and the AI assistants) is that IBM uses the watsonx platform to build the foundation models employed in the AI assistant offerings.</a:t>
            </a:r>
          </a:p>
        </p:txBody>
      </p:sp>
      <p:sp>
        <p:nvSpPr>
          <p:cNvPr id="4" name="Slide Number Placeholder 3"/>
          <p:cNvSpPr>
            <a:spLocks noGrp="1"/>
          </p:cNvSpPr>
          <p:nvPr>
            <p:ph type="sldNum" sz="quarter" idx="5"/>
          </p:nvPr>
        </p:nvSpPr>
        <p:spPr/>
        <p:txBody>
          <a:bodyPr/>
          <a:lstStyle/>
          <a:p>
            <a:fld id="{6E2E38B8-B0B4-AD41-AC6E-B781F46A9FD3}" type="slidenum">
              <a:rPr lang="en-US" smtClean="0"/>
              <a:pPr/>
              <a:t>7</a:t>
            </a:fld>
            <a:endParaRPr lang="en-US" dirty="0"/>
          </a:p>
        </p:txBody>
      </p:sp>
    </p:spTree>
    <p:extLst>
      <p:ext uri="{BB962C8B-B14F-4D97-AF65-F5344CB8AC3E}">
        <p14:creationId xmlns:p14="http://schemas.microsoft.com/office/powerpoint/2010/main" val="37419558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help progress watsonx opportunities, this self-explanatory slide shows a common IBM </a:t>
            </a:r>
            <a:r>
              <a:rPr lang="en-CA" dirty="0"/>
              <a:t>framework for IBM Technology Sellers, IBM Client Engineering, IBM Consulting, and IBM ecosystem business partners. The objective behind this engagement framework is to drive clients to make use of the pilot program driven by IBM Client Engineering, which is staffed to support many watsonx opportunities and minimum viable product (MVP) engagements world-wide across all industry sectors.</a:t>
            </a:r>
          </a:p>
          <a:p>
            <a:endParaRPr lang="en-CA" dirty="0"/>
          </a:p>
          <a:p>
            <a:pPr marL="0" marR="0" lvl="0" indent="0" algn="l" defTabSz="2438522" rtl="0" eaLnBrk="1" fontAlgn="auto" latinLnBrk="0" hangingPunct="1">
              <a:lnSpc>
                <a:spcPct val="110000"/>
              </a:lnSpc>
              <a:spcBef>
                <a:spcPts val="0"/>
              </a:spcBef>
              <a:spcAft>
                <a:spcPts val="0"/>
              </a:spcAft>
              <a:buClrTx/>
              <a:buSzTx/>
              <a:buFontTx/>
              <a:buNone/>
              <a:tabLst/>
              <a:defRPr/>
            </a:pPr>
            <a:r>
              <a:rPr lang="en-CA" dirty="0"/>
              <a:t>Supporting assets for all phases of this engagement framework can be found on the Generative AI Sales Play Spotlight page on Seismic at: </a:t>
            </a:r>
            <a:r>
              <a:rPr lang="en-CA" dirty="0">
                <a:effectLst/>
                <a:hlinkClick r:id="rId3"/>
              </a:rPr>
              <a:t>https://ibm.seismic.com/Link/Content/DCQpX624hq2BWGFF78JjMQcGGj8P</a:t>
            </a:r>
            <a:r>
              <a:rPr lang="en-CA" dirty="0">
                <a:effectLst/>
              </a:rPr>
              <a:t>.</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8</a:t>
            </a:fld>
            <a:endParaRPr lang="en-US" dirty="0"/>
          </a:p>
        </p:txBody>
      </p:sp>
    </p:spTree>
    <p:extLst>
      <p:ext uri="{BB962C8B-B14F-4D97-AF65-F5344CB8AC3E}">
        <p14:creationId xmlns:p14="http://schemas.microsoft.com/office/powerpoint/2010/main" val="2821378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2438522" rtl="0" eaLnBrk="1" fontAlgn="auto" latinLnBrk="0" hangingPunct="1">
              <a:lnSpc>
                <a:spcPct val="110000"/>
              </a:lnSpc>
              <a:spcBef>
                <a:spcPts val="0"/>
              </a:spcBef>
              <a:spcAft>
                <a:spcPts val="0"/>
              </a:spcAft>
              <a:buClrTx/>
              <a:buSzTx/>
              <a:buFontTx/>
              <a:buNone/>
              <a:tabLst/>
              <a:defRPr/>
            </a:pPr>
            <a:r>
              <a:rPr lang="en-US" dirty="0">
                <a:latin typeface="+mn-lt"/>
              </a:rPr>
              <a:t>The analyst firm International Data Corporation (IDC) is known for creating “MaturityScape” reports, which provide organizations a means of understanding their degree of capability for particular domains. In 2022, IDC released the second version of their report for the AI domain. This is a useful means with which to assess the overall maturity of their clients — or even of a particular department of their client’s organization. Especially in larger enterprises, degrees of maturity and capability can vary greatly for emerging technologies like AI. </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dirty="0">
              <a:latin typeface="+mn-lt"/>
            </a:endParaRPr>
          </a:p>
          <a:p>
            <a:pPr marL="0" marR="0" lvl="0" indent="0" algn="l" defTabSz="2438522" rtl="0" eaLnBrk="1" fontAlgn="auto" latinLnBrk="0" hangingPunct="1">
              <a:lnSpc>
                <a:spcPct val="110000"/>
              </a:lnSpc>
              <a:spcBef>
                <a:spcPts val="0"/>
              </a:spcBef>
              <a:spcAft>
                <a:spcPts val="0"/>
              </a:spcAft>
              <a:buClrTx/>
              <a:buSzTx/>
              <a:buFontTx/>
              <a:buNone/>
              <a:tabLst/>
              <a:defRPr/>
            </a:pPr>
            <a:r>
              <a:rPr lang="en-US" b="1" dirty="0">
                <a:latin typeface="+mn-lt"/>
              </a:rPr>
              <a:t>Note: </a:t>
            </a:r>
            <a:r>
              <a:rPr lang="en-US" dirty="0">
                <a:latin typeface="+mn-lt"/>
              </a:rPr>
              <a:t>Although this report was released before the massive upsurge in interest in generative AI, it still provides a highly useful lens to classify and understand organizations.</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dirty="0">
              <a:latin typeface="+mn-lt"/>
            </a:endParaRPr>
          </a:p>
          <a:p>
            <a:pPr marL="0" marR="0" lvl="0" indent="0" algn="l" defTabSz="2438522" rtl="0" eaLnBrk="1" fontAlgn="auto" latinLnBrk="0" hangingPunct="1">
              <a:lnSpc>
                <a:spcPct val="110000"/>
              </a:lnSpc>
              <a:spcBef>
                <a:spcPts val="0"/>
              </a:spcBef>
              <a:spcAft>
                <a:spcPts val="0"/>
              </a:spcAft>
              <a:buClrTx/>
              <a:buSzTx/>
              <a:buFontTx/>
              <a:buNone/>
              <a:tabLst/>
              <a:defRPr/>
            </a:pPr>
            <a:r>
              <a:rPr lang="en-US" dirty="0">
                <a:latin typeface="+mn-lt"/>
              </a:rPr>
              <a:t>The IDC MaturityScape for AI can be used to understand how receptive a client is for different kinds of AI solutions. More importantly, this report provides guidance for how less mature organizations can progress to higher degrees of capability with artificial intelligence.</a:t>
            </a:r>
          </a:p>
          <a:p>
            <a:pPr marL="0" marR="0" lvl="0" indent="0" algn="l" defTabSz="2438522" rtl="0" eaLnBrk="1" fontAlgn="auto" latinLnBrk="0" hangingPunct="1">
              <a:lnSpc>
                <a:spcPct val="110000"/>
              </a:lnSpc>
              <a:spcBef>
                <a:spcPts val="0"/>
              </a:spcBef>
              <a:spcAft>
                <a:spcPts val="0"/>
              </a:spcAft>
              <a:buClrTx/>
              <a:buSzTx/>
              <a:buFontTx/>
              <a:buNone/>
              <a:tabLst/>
              <a:defRPr/>
            </a:pPr>
            <a:endParaRPr lang="en-US" dirty="0">
              <a:latin typeface="+mn-lt"/>
            </a:endParaRPr>
          </a:p>
          <a:p>
            <a:pPr marL="0" marR="0" lvl="0" indent="0" algn="l" defTabSz="2438522" rtl="0" eaLnBrk="1" fontAlgn="auto" latinLnBrk="0" hangingPunct="1">
              <a:lnSpc>
                <a:spcPct val="110000"/>
              </a:lnSpc>
              <a:spcBef>
                <a:spcPts val="0"/>
              </a:spcBef>
              <a:spcAft>
                <a:spcPts val="0"/>
              </a:spcAft>
              <a:buClrTx/>
              <a:buSzTx/>
              <a:buFontTx/>
              <a:buNone/>
              <a:tabLst/>
              <a:defRPr/>
            </a:pPr>
            <a:r>
              <a:rPr lang="en-US" b="1" dirty="0">
                <a:latin typeface="+mn-lt"/>
              </a:rPr>
              <a:t>Reference:</a:t>
            </a:r>
            <a:endParaRPr lang="en-US" dirty="0">
              <a:latin typeface="+mn-lt"/>
            </a:endParaRPr>
          </a:p>
          <a:p>
            <a:pPr marR="0" lvl="0" algn="l" defTabSz="2438522" rtl="0" eaLnBrk="1" fontAlgn="auto" latinLnBrk="0" hangingPunct="1">
              <a:lnSpc>
                <a:spcPct val="110000"/>
              </a:lnSpc>
              <a:spcBef>
                <a:spcPts val="0"/>
              </a:spcBef>
              <a:spcAft>
                <a:spcPts val="0"/>
              </a:spcAft>
              <a:buClrTx/>
              <a:buSzTx/>
              <a:tabLst/>
              <a:defRPr/>
            </a:pPr>
            <a:r>
              <a:rPr lang="en-US" dirty="0">
                <a:latin typeface="+mn-lt"/>
              </a:rPr>
              <a:t>IDC MaturityScape: Artificial Intelligence 2.0, May 2022: </a:t>
            </a:r>
            <a:r>
              <a:rPr lang="en-CA" dirty="0">
                <a:effectLst/>
                <a:latin typeface="+mn-lt"/>
                <a:hlinkClick r:id="rId3"/>
              </a:rPr>
              <a:t>https://ibm.seismic.com/Link/Content/DCjRGCJ2DjTP3GcMjfmq2pJbF8Jd</a:t>
            </a:r>
            <a:r>
              <a:rPr lang="en-CA" dirty="0">
                <a:effectLst/>
                <a:latin typeface="+mn-lt"/>
              </a:rPr>
              <a:t>.</a:t>
            </a:r>
          </a:p>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9</a:t>
            </a:fld>
            <a:endParaRPr lang="en-US" dirty="0"/>
          </a:p>
        </p:txBody>
      </p:sp>
    </p:spTree>
    <p:extLst>
      <p:ext uri="{BB962C8B-B14F-4D97-AF65-F5344CB8AC3E}">
        <p14:creationId xmlns:p14="http://schemas.microsoft.com/office/powerpoint/2010/main" val="3141374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imagery">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A7055A2-0B5C-73F2-C2DB-FC7245A7AB38}"/>
              </a:ext>
            </a:extLst>
          </p:cNvPr>
          <p:cNvSpPr>
            <a:spLocks noGrp="1"/>
          </p:cNvSpPr>
          <p:nvPr>
            <p:ph type="pic" sz="quarter" idx="11" hasCustomPrompt="1"/>
          </p:nvPr>
        </p:nvSpPr>
        <p:spPr>
          <a:xfrm>
            <a:off x="0" y="0"/>
            <a:ext cx="24387175" cy="120015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6288087"/>
          </a:xfrm>
        </p:spPr>
        <p:txBody>
          <a:bodyPr/>
          <a:lstStyle>
            <a:lvl1pPr>
              <a:lnSpc>
                <a:spcPct val="100000"/>
              </a:lnSpc>
              <a:defRPr sz="8600" b="0" i="0">
                <a:solidFill>
                  <a:schemeClr val="tx2"/>
                </a:solidFill>
                <a:latin typeface="IBM Plex Sans Light" panose="020B0403050203000203" pitchFamily="34" charset="0"/>
              </a:defRPr>
            </a:lvl1pPr>
          </a:lstStyle>
          <a:p>
            <a:r>
              <a:rPr lang="en-US" dirty="0"/>
              <a:t>Click to edit Master title style</a:t>
            </a:r>
          </a:p>
        </p:txBody>
      </p:sp>
      <p:sp>
        <p:nvSpPr>
          <p:cNvPr id="3" name="Text Placeholder 6">
            <a:extLst>
              <a:ext uri="{FF2B5EF4-FFF2-40B4-BE49-F238E27FC236}">
                <a16:creationId xmlns:a16="http://schemas.microsoft.com/office/drawing/2014/main" id="{2EC0ABF4-1C51-BF7D-70CF-DD2C38C9DB69}"/>
              </a:ext>
            </a:extLst>
          </p:cNvPr>
          <p:cNvSpPr>
            <a:spLocks noGrp="1"/>
          </p:cNvSpPr>
          <p:nvPr>
            <p:ph type="body" sz="quarter" idx="10"/>
          </p:nvPr>
        </p:nvSpPr>
        <p:spPr>
          <a:xfrm>
            <a:off x="560959" y="12096093"/>
            <a:ext cx="4953000" cy="1143000"/>
          </a:xfrm>
          <a:prstGeom prst="rect">
            <a:avLst/>
          </a:prstGeom>
        </p:spPr>
        <p:txBody>
          <a:bodyPr anchor="b"/>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Text Placeholder 6">
            <a:extLst>
              <a:ext uri="{FF2B5EF4-FFF2-40B4-BE49-F238E27FC236}">
                <a16:creationId xmlns:a16="http://schemas.microsoft.com/office/drawing/2014/main" id="{6069D4BA-0EE4-89E6-7C3A-71F71400A311}"/>
              </a:ext>
            </a:extLst>
          </p:cNvPr>
          <p:cNvSpPr>
            <a:spLocks noGrp="1"/>
          </p:cNvSpPr>
          <p:nvPr>
            <p:ph type="body" sz="quarter" idx="14"/>
          </p:nvPr>
        </p:nvSpPr>
        <p:spPr>
          <a:xfrm>
            <a:off x="6656388" y="12001501"/>
            <a:ext cx="4953000" cy="1237592"/>
          </a:xfrm>
          <a:prstGeom prst="rect">
            <a:avLst/>
          </a:prstGeom>
        </p:spPr>
        <p:txBody>
          <a:bodyPr anchor="b"/>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196795180"/>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allout, head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9909175" cy="2859087"/>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C82E6DCD-41A5-9DA3-C061-E8DA39B9905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7BE5947E-6D4A-9E09-E5A6-D31DBCAEE2C6}"/>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
        <p:nvSpPr>
          <p:cNvPr id="8" name="Text Placeholder 6">
            <a:extLst>
              <a:ext uri="{FF2B5EF4-FFF2-40B4-BE49-F238E27FC236}">
                <a16:creationId xmlns:a16="http://schemas.microsoft.com/office/drawing/2014/main" id="{B9D4AF5E-3E60-06F1-E3E3-F00E3ADA90B1}"/>
              </a:ext>
            </a:extLst>
          </p:cNvPr>
          <p:cNvSpPr>
            <a:spLocks noGrp="1"/>
          </p:cNvSpPr>
          <p:nvPr>
            <p:ph type="body" sz="quarter" idx="10"/>
          </p:nvPr>
        </p:nvSpPr>
        <p:spPr>
          <a:xfrm>
            <a:off x="12735719" y="384049"/>
            <a:ext cx="11075384" cy="8574086"/>
          </a:xfrm>
          <a:prstGeom prst="rect">
            <a:avLst/>
          </a:prstGeom>
        </p:spPr>
        <p:txBody>
          <a:bodyPr/>
          <a:lstStyle>
            <a:lvl1pPr defTabSz="1161288">
              <a:lnSpc>
                <a:spcPct val="100000"/>
              </a:lnSpc>
              <a:spcBef>
                <a:spcPts val="0"/>
              </a:spcBef>
              <a:defRPr sz="6400" b="0" i="0">
                <a:solidFill>
                  <a:schemeClr val="tx1"/>
                </a:solidFill>
                <a:latin typeface="IBM Plex Sans Light" panose="020B0403050203000203" pitchFamily="34" charset="0"/>
              </a:defRPr>
            </a:lvl1pPr>
            <a:lvl2pPr defTabSz="1161288">
              <a:lnSpc>
                <a:spcPct val="100000"/>
              </a:lnSpc>
              <a:spcBef>
                <a:spcPts val="0"/>
              </a:spcBef>
              <a:defRPr sz="6400" b="0" i="0">
                <a:solidFill>
                  <a:schemeClr val="tx1"/>
                </a:solidFill>
                <a:latin typeface="IBM Plex Sans Light" panose="020B0403050203000203" pitchFamily="34" charset="0"/>
              </a:defRPr>
            </a:lvl2pPr>
            <a:lvl3pPr defTabSz="1161288">
              <a:lnSpc>
                <a:spcPct val="100000"/>
              </a:lnSpc>
              <a:spcBef>
                <a:spcPts val="0"/>
              </a:spcBef>
              <a:defRPr sz="6400" b="0" i="0">
                <a:solidFill>
                  <a:schemeClr val="tx1"/>
                </a:solidFill>
                <a:latin typeface="IBM Plex Sans Light" panose="020B0403050203000203" pitchFamily="34" charset="0"/>
              </a:defRPr>
            </a:lvl3pPr>
            <a:lvl4pPr defTabSz="1161288">
              <a:lnSpc>
                <a:spcPct val="100000"/>
              </a:lnSpc>
              <a:spcBef>
                <a:spcPts val="0"/>
              </a:spcBef>
              <a:defRPr sz="6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42206079"/>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llout, stand-alo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5200"/>
            <a:ext cx="14662150" cy="9717087"/>
          </a:xfrm>
        </p:spPr>
        <p:txBody>
          <a:bodyPr/>
          <a:lstStyle>
            <a:lvl1pPr>
              <a:lnSpc>
                <a:spcPct val="100000"/>
              </a:lnSpc>
              <a:defRPr sz="8600"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12510822-3D1B-0CFC-3FF0-1E55DA550F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1FCFA7EA-8E9F-E01B-AB9C-B7BE7D3D11E9}"/>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Tree>
    <p:extLst>
      <p:ext uri="{BB962C8B-B14F-4D97-AF65-F5344CB8AC3E}">
        <p14:creationId xmlns:p14="http://schemas.microsoft.com/office/powerpoint/2010/main" val="1471603199"/>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ata, 2 callouts, vertical">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DB20D7FD-6784-59C5-938D-4728A153F52B}"/>
              </a:ext>
            </a:extLst>
          </p:cNvPr>
          <p:cNvSpPr>
            <a:spLocks noGrp="1"/>
          </p:cNvSpPr>
          <p:nvPr>
            <p:ph type="body" sz="quarter" idx="13" hasCustomPrompt="1"/>
          </p:nvPr>
        </p:nvSpPr>
        <p:spPr>
          <a:xfrm>
            <a:off x="576000" y="9296400"/>
            <a:ext cx="11050588" cy="3543300"/>
          </a:xfrm>
          <a:prstGeom prst="rect">
            <a:avLst/>
          </a:prstGeom>
        </p:spPr>
        <p:txBody>
          <a:bodyPr anchor="b"/>
          <a:lstStyle>
            <a:lvl1pPr>
              <a:lnSpc>
                <a:spcPct val="100000"/>
              </a:lnSpc>
              <a:spcBef>
                <a:spcPts val="0"/>
              </a:spcBef>
              <a:defRPr sz="25800" b="0" i="0">
                <a:solidFill>
                  <a:schemeClr val="accent1"/>
                </a:solidFill>
                <a:latin typeface="IBM Plex Sans Light" panose="020B0403050203000203" pitchFamily="34" charset="0"/>
              </a:defRPr>
            </a:lvl1pPr>
          </a:lstStyle>
          <a:p>
            <a:r>
              <a:rPr lang="en-US" dirty="0"/>
              <a:t>↗︎00M</a:t>
            </a:r>
          </a:p>
        </p:txBody>
      </p:sp>
      <p:sp>
        <p:nvSpPr>
          <p:cNvPr id="12" name="Text Placeholder 11">
            <a:extLst>
              <a:ext uri="{FF2B5EF4-FFF2-40B4-BE49-F238E27FC236}">
                <a16:creationId xmlns:a16="http://schemas.microsoft.com/office/drawing/2014/main" id="{5F395CBF-E65B-9A42-BAE5-C2B2BD9B7BD2}"/>
              </a:ext>
            </a:extLst>
          </p:cNvPr>
          <p:cNvSpPr>
            <a:spLocks noGrp="1"/>
          </p:cNvSpPr>
          <p:nvPr>
            <p:ph type="body" sz="quarter" idx="14" hasCustomPrompt="1"/>
          </p:nvPr>
        </p:nvSpPr>
        <p:spPr>
          <a:xfrm>
            <a:off x="12760587" y="9296400"/>
            <a:ext cx="11049000" cy="3543300"/>
          </a:xfrm>
          <a:prstGeom prst="rect">
            <a:avLst/>
          </a:prstGeom>
        </p:spPr>
        <p:txBody>
          <a:bodyPr anchor="b"/>
          <a:lstStyle>
            <a:lvl1pPr>
              <a:lnSpc>
                <a:spcPct val="100000"/>
              </a:lnSpc>
              <a:spcBef>
                <a:spcPts val="0"/>
              </a:spcBef>
              <a:defRPr sz="25800" b="0" i="0">
                <a:solidFill>
                  <a:schemeClr val="accent1"/>
                </a:solidFill>
                <a:latin typeface="IBM Plex Sans Light" panose="020B0403050203000203" pitchFamily="34" charset="0"/>
              </a:defRPr>
            </a:lvl1pPr>
          </a:lstStyle>
          <a:p>
            <a:r>
              <a:rPr lang="en-US" dirty="0"/>
              <a:t>+00%</a:t>
            </a:r>
          </a:p>
        </p:txBody>
      </p:sp>
      <p:cxnSp>
        <p:nvCxnSpPr>
          <p:cNvPr id="9" name="Straight Connector 8">
            <a:extLst>
              <a:ext uri="{FF2B5EF4-FFF2-40B4-BE49-F238E27FC236}">
                <a16:creationId xmlns:a16="http://schemas.microsoft.com/office/drawing/2014/main" id="{1C44518A-7FBB-67DA-E35B-8BC0AAFC6062}"/>
              </a:ext>
            </a:extLst>
          </p:cNvPr>
          <p:cNvCxnSpPr/>
          <p:nvPr userDrawn="1"/>
        </p:nvCxnSpPr>
        <p:spPr bwMode="auto">
          <a:xfrm>
            <a:off x="12193587"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160DC6C8-AF18-F14B-A164-C49B271F59A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8F3E002C-97C5-3260-CB49-7E93DF3397C8}"/>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
        <p:nvSpPr>
          <p:cNvPr id="2" name="Text Placeholder 6">
            <a:extLst>
              <a:ext uri="{FF2B5EF4-FFF2-40B4-BE49-F238E27FC236}">
                <a16:creationId xmlns:a16="http://schemas.microsoft.com/office/drawing/2014/main" id="{001B1D3B-7FD1-5342-AD21-86B27FCC1276}"/>
              </a:ext>
            </a:extLst>
          </p:cNvPr>
          <p:cNvSpPr>
            <a:spLocks noGrp="1"/>
          </p:cNvSpPr>
          <p:nvPr>
            <p:ph type="body" sz="quarter" idx="10"/>
          </p:nvPr>
        </p:nvSpPr>
        <p:spPr>
          <a:xfrm>
            <a:off x="574675" y="385200"/>
            <a:ext cx="7632176" cy="6288087"/>
          </a:xfrm>
          <a:prstGeom prst="rect">
            <a:avLst/>
          </a:prstGeom>
        </p:spPr>
        <p:txBody>
          <a:bodyPr/>
          <a:lstStyle>
            <a:lvl1pPr defTabSz="1161288">
              <a:lnSpc>
                <a:spcPct val="100000"/>
              </a:lnSpc>
              <a:spcBef>
                <a:spcPts val="0"/>
              </a:spcBef>
              <a:defRPr sz="6400" b="0" i="0">
                <a:solidFill>
                  <a:schemeClr val="tx1"/>
                </a:solidFill>
                <a:latin typeface="IBM Plex Sans Light" panose="020B0403050203000203" pitchFamily="34" charset="0"/>
              </a:defRPr>
            </a:lvl1pPr>
            <a:lvl2pPr defTabSz="1161288">
              <a:lnSpc>
                <a:spcPct val="100000"/>
              </a:lnSpc>
              <a:spcBef>
                <a:spcPts val="0"/>
              </a:spcBef>
              <a:defRPr sz="6400" b="0" i="0">
                <a:solidFill>
                  <a:schemeClr val="tx1"/>
                </a:solidFill>
                <a:latin typeface="IBM Plex Sans Light" panose="020B0403050203000203" pitchFamily="34" charset="0"/>
              </a:defRPr>
            </a:lvl2pPr>
            <a:lvl3pPr defTabSz="1161288">
              <a:lnSpc>
                <a:spcPct val="100000"/>
              </a:lnSpc>
              <a:spcBef>
                <a:spcPts val="0"/>
              </a:spcBef>
              <a:defRPr sz="6400" b="0" i="0">
                <a:solidFill>
                  <a:schemeClr val="tx1"/>
                </a:solidFill>
                <a:latin typeface="IBM Plex Sans Light" panose="020B0403050203000203" pitchFamily="34" charset="0"/>
              </a:defRPr>
            </a:lvl3pPr>
            <a:lvl4pPr defTabSz="1161288">
              <a:lnSpc>
                <a:spcPct val="100000"/>
              </a:lnSpc>
              <a:spcBef>
                <a:spcPts val="0"/>
              </a:spcBef>
              <a:defRPr sz="6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Text Placeholder 6">
            <a:extLst>
              <a:ext uri="{FF2B5EF4-FFF2-40B4-BE49-F238E27FC236}">
                <a16:creationId xmlns:a16="http://schemas.microsoft.com/office/drawing/2014/main" id="{EE2A6217-C3F0-04CD-0266-C53A5C85FDE3}"/>
              </a:ext>
            </a:extLst>
          </p:cNvPr>
          <p:cNvSpPr>
            <a:spLocks noGrp="1"/>
          </p:cNvSpPr>
          <p:nvPr>
            <p:ph type="body" sz="quarter" idx="19"/>
          </p:nvPr>
        </p:nvSpPr>
        <p:spPr>
          <a:xfrm>
            <a:off x="12760587" y="385199"/>
            <a:ext cx="7632176" cy="6288087"/>
          </a:xfrm>
          <a:prstGeom prst="rect">
            <a:avLst/>
          </a:prstGeom>
        </p:spPr>
        <p:txBody>
          <a:bodyPr/>
          <a:lstStyle>
            <a:lvl1pPr defTabSz="1161288">
              <a:lnSpc>
                <a:spcPct val="100000"/>
              </a:lnSpc>
              <a:spcBef>
                <a:spcPts val="0"/>
              </a:spcBef>
              <a:defRPr sz="6400" b="0" i="0">
                <a:solidFill>
                  <a:schemeClr val="tx1"/>
                </a:solidFill>
                <a:latin typeface="IBM Plex Sans Light" panose="020B0403050203000203" pitchFamily="34" charset="0"/>
              </a:defRPr>
            </a:lvl1pPr>
            <a:lvl2pPr defTabSz="1161288">
              <a:lnSpc>
                <a:spcPct val="100000"/>
              </a:lnSpc>
              <a:spcBef>
                <a:spcPts val="0"/>
              </a:spcBef>
              <a:defRPr sz="6400" b="0" i="0">
                <a:solidFill>
                  <a:schemeClr val="tx1"/>
                </a:solidFill>
                <a:latin typeface="IBM Plex Sans Light" panose="020B0403050203000203" pitchFamily="34" charset="0"/>
              </a:defRPr>
            </a:lvl2pPr>
            <a:lvl3pPr defTabSz="1161288">
              <a:lnSpc>
                <a:spcPct val="100000"/>
              </a:lnSpc>
              <a:spcBef>
                <a:spcPts val="0"/>
              </a:spcBef>
              <a:defRPr sz="6400" b="0" i="0">
                <a:solidFill>
                  <a:schemeClr val="tx1"/>
                </a:solidFill>
                <a:latin typeface="IBM Plex Sans Light" panose="020B0403050203000203" pitchFamily="34" charset="0"/>
              </a:defRPr>
            </a:lvl3pPr>
            <a:lvl4pPr defTabSz="1161288">
              <a:lnSpc>
                <a:spcPct val="100000"/>
              </a:lnSpc>
              <a:spcBef>
                <a:spcPts val="0"/>
              </a:spcBef>
              <a:defRPr sz="6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47478196"/>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ata, 3 callouts, vertical">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12768263" y="385200"/>
            <a:ext cx="4949825" cy="1906588"/>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stStyle>
          <a:p>
            <a:pPr lvl="0"/>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18859500" y="385200"/>
            <a:ext cx="4949825" cy="1903413"/>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stStyle>
          <a:p>
            <a:pPr lvl="0"/>
            <a:r>
              <a:rPr lang="en-US" dirty="0"/>
              <a:t>00%</a:t>
            </a:r>
          </a:p>
        </p:txBody>
      </p: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385200"/>
            <a:ext cx="4951413" cy="1907912"/>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vl2pPr marL="0" indent="0">
              <a:buNone/>
              <a:defRPr/>
            </a:lvl2pPr>
          </a:lstStyle>
          <a:p>
            <a:pPr lvl="0"/>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385200"/>
            <a:ext cx="4949825" cy="2859088"/>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a:prstGeom prst="rect">
            <a:avLst/>
          </a:prstGeom>
        </p:spPr>
        <p:txBody>
          <a:bodyPr anchor="b"/>
          <a:lstStyle>
            <a:lvl1pPr>
              <a:lnSpc>
                <a:spcPct val="100000"/>
              </a:lnSpc>
              <a:spcBef>
                <a:spcPts val="0"/>
              </a:spcBef>
              <a:defRPr sz="1600" b="0" i="0">
                <a:solidFill>
                  <a:schemeClr val="tx1"/>
                </a:solidFill>
                <a:latin typeface="IBM Plex Sans Light" panose="020B0403050203000203" pitchFamily="34" charset="0"/>
              </a:defRPr>
            </a:lvl1pPr>
            <a:lvl2pPr marL="146304" indent="-146304">
              <a:lnSpc>
                <a:spcPct val="100000"/>
              </a:lnSpc>
              <a:spcBef>
                <a:spcPts val="0"/>
              </a:spcBef>
              <a:defRPr sz="1600" b="0" i="0">
                <a:solidFill>
                  <a:schemeClr val="tx1"/>
                </a:solidFill>
                <a:latin typeface="IBM Plex Sans Light" panose="020B0403050203000203" pitchFamily="34" charset="0"/>
              </a:defRPr>
            </a:lvl2pPr>
            <a:lvl3pPr marL="292608" indent="-146304">
              <a:lnSpc>
                <a:spcPct val="100000"/>
              </a:lnSpc>
              <a:spcBef>
                <a:spcPts val="0"/>
              </a:spcBef>
              <a:defRPr sz="1600" b="0" i="0">
                <a:solidFill>
                  <a:schemeClr val="tx1"/>
                </a:solidFill>
                <a:latin typeface="IBM Plex Sans Light" panose="020B0403050203000203" pitchFamily="34" charset="0"/>
              </a:defRPr>
            </a:lvl3pPr>
            <a:lvl4pPr marL="438912" indent="-146304">
              <a:lnSpc>
                <a:spcPct val="100000"/>
              </a:lnSpc>
              <a:spcBef>
                <a:spcPts val="0"/>
              </a:spcBef>
              <a:defRPr sz="1600" b="0" i="0">
                <a:solidFill>
                  <a:schemeClr val="tx1"/>
                </a:solidFill>
                <a:latin typeface="IBM Plex Sans Light" panose="020B04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6667500" y="2333067"/>
            <a:ext cx="4951413" cy="967304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2333067"/>
            <a:ext cx="4953000" cy="9666845"/>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8859500" y="2333067"/>
            <a:ext cx="4953000" cy="9666845"/>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85A7B871-06B9-0A3F-4D1D-A14D572C268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15DBF980-9C8F-3F7A-E896-C207BA2781B7}"/>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Tree>
    <p:extLst>
      <p:ext uri="{BB962C8B-B14F-4D97-AF65-F5344CB8AC3E}">
        <p14:creationId xmlns:p14="http://schemas.microsoft.com/office/powerpoint/2010/main" val="108336805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ata, 2 callouts, horizontal">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3D81813D-DA09-FCA0-D570-1E2D428C59E9}"/>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D4B48808-B77B-7E67-E7EA-BCC945D4D51B}"/>
              </a:ext>
            </a:extLst>
          </p:cNvPr>
          <p:cNvSpPr>
            <a:spLocks noGrp="1"/>
          </p:cNvSpPr>
          <p:nvPr>
            <p:ph type="title" hasCustomPrompt="1"/>
          </p:nvPr>
        </p:nvSpPr>
        <p:spPr>
          <a:xfrm>
            <a:off x="574675" y="385200"/>
            <a:ext cx="4949825" cy="5335588"/>
          </a:xfrm>
        </p:spPr>
        <p:txBody>
          <a:bodyPr/>
          <a:lstStyle>
            <a:lvl1pPr>
              <a:lnSpc>
                <a:spcPct val="100000"/>
              </a:lnSpc>
              <a:defRPr sz="8600" b="0" i="0">
                <a:solidFill>
                  <a:schemeClr val="accent1"/>
                </a:solidFill>
                <a:latin typeface="IBM Plex Sans Light" panose="020B0403050203000203" pitchFamily="34" charset="0"/>
              </a:defRPr>
            </a:lvl1pPr>
          </a:lstStyle>
          <a:p>
            <a:r>
              <a:rPr lang="en-US" dirty="0"/>
              <a:t>+000%</a:t>
            </a:r>
          </a:p>
        </p:txBody>
      </p:sp>
      <p:sp>
        <p:nvSpPr>
          <p:cNvPr id="5" name="Text Placeholder 4">
            <a:extLst>
              <a:ext uri="{FF2B5EF4-FFF2-40B4-BE49-F238E27FC236}">
                <a16:creationId xmlns:a16="http://schemas.microsoft.com/office/drawing/2014/main" id="{88378CF2-9CD6-2749-A489-08A4608D0BDA}"/>
              </a:ext>
            </a:extLst>
          </p:cNvPr>
          <p:cNvSpPr>
            <a:spLocks noGrp="1"/>
          </p:cNvSpPr>
          <p:nvPr>
            <p:ph type="body" sz="quarter" idx="11"/>
          </p:nvPr>
        </p:nvSpPr>
        <p:spPr>
          <a:xfrm>
            <a:off x="6667500" y="385200"/>
            <a:ext cx="11049000" cy="5335587"/>
          </a:xfrm>
          <a:prstGeom prst="rect">
            <a:avLst/>
          </a:prstGeom>
        </p:spPr>
        <p:txBody>
          <a:bodyPr/>
          <a:lstStyle>
            <a:lvl1pPr>
              <a:lnSpc>
                <a:spcPct val="100000"/>
              </a:lnSpc>
              <a:spcBef>
                <a:spcPts val="0"/>
              </a:spcBef>
              <a:defRPr sz="8600" b="0" i="0">
                <a:solidFill>
                  <a:schemeClr val="tx1"/>
                </a:solidFill>
                <a:latin typeface="IBM Plex Sans Light" panose="020B0403050203000203" pitchFamily="34" charset="0"/>
              </a:defRPr>
            </a:lvl1pPr>
            <a:lvl2pPr marL="327600" indent="-327600">
              <a:lnSpc>
                <a:spcPct val="100000"/>
              </a:lnSpc>
              <a:spcBef>
                <a:spcPts val="0"/>
              </a:spcBef>
              <a:defRPr sz="8600" b="0" i="0">
                <a:solidFill>
                  <a:schemeClr val="tx1"/>
                </a:solidFill>
                <a:latin typeface="IBM Plex Sans Light" panose="020B0403050203000203" pitchFamily="34" charset="0"/>
              </a:defRPr>
            </a:lvl2pPr>
            <a:lvl3pPr marL="658800" indent="-327600">
              <a:lnSpc>
                <a:spcPct val="100000"/>
              </a:lnSpc>
              <a:spcBef>
                <a:spcPts val="0"/>
              </a:spcBef>
              <a:defRPr sz="8600" b="0" i="0">
                <a:solidFill>
                  <a:schemeClr val="tx1"/>
                </a:solidFill>
                <a:latin typeface="IBM Plex Sans Light" panose="020B0403050203000203" pitchFamily="34" charset="0"/>
              </a:defRPr>
            </a:lvl3pPr>
            <a:lvl4pPr marL="986400" indent="-327600">
              <a:lnSpc>
                <a:spcPct val="100000"/>
              </a:lnSpc>
              <a:spcBef>
                <a:spcPts val="0"/>
              </a:spcBef>
              <a:defRPr sz="8600" b="0" i="0">
                <a:solidFill>
                  <a:schemeClr val="tx1"/>
                </a:solidFill>
                <a:latin typeface="IBM Plex Sans Light" panose="020B0403050203000203" pitchFamily="34" charset="0"/>
              </a:defRPr>
            </a:lvl4pPr>
            <a:lvl5pPr>
              <a:lnSpc>
                <a:spcPct val="100000"/>
              </a:lnSpc>
              <a:spcBef>
                <a:spcPts val="0"/>
              </a:spcBef>
              <a:defRPr sz="8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A16C1F9D-1D2C-5BDA-E821-35CB4A8708F5}"/>
              </a:ext>
            </a:extLst>
          </p:cNvPr>
          <p:cNvSpPr>
            <a:spLocks noGrp="1"/>
          </p:cNvSpPr>
          <p:nvPr>
            <p:ph type="body" sz="quarter" idx="12" hasCustomPrompt="1"/>
          </p:nvPr>
        </p:nvSpPr>
        <p:spPr>
          <a:xfrm>
            <a:off x="574675" y="6477000"/>
            <a:ext cx="4949825" cy="5334000"/>
          </a:xfrm>
          <a:prstGeom prst="rect">
            <a:avLst/>
          </a:prstGeom>
        </p:spPr>
        <p:txBody>
          <a:bodyPr/>
          <a:lstStyle>
            <a:lvl1pPr>
              <a:lnSpc>
                <a:spcPct val="100000"/>
              </a:lnSpc>
              <a:defRPr sz="8600" b="0" i="0">
                <a:solidFill>
                  <a:schemeClr val="accent1"/>
                </a:solidFill>
                <a:latin typeface="IBM Plex Sans Light" panose="020B0403050203000203" pitchFamily="34" charset="0"/>
              </a:defRPr>
            </a:lvl1pPr>
            <a:lvl2pPr>
              <a:lnSpc>
                <a:spcPct val="100000"/>
              </a:lnSpc>
              <a:defRPr sz="8600">
                <a:solidFill>
                  <a:schemeClr val="accent1"/>
                </a:solidFill>
              </a:defRPr>
            </a:lvl2pPr>
            <a:lvl3pPr>
              <a:lnSpc>
                <a:spcPct val="100000"/>
              </a:lnSpc>
              <a:defRPr sz="8600">
                <a:solidFill>
                  <a:schemeClr val="accent1"/>
                </a:solidFill>
              </a:defRPr>
            </a:lvl3pPr>
            <a:lvl4pPr>
              <a:lnSpc>
                <a:spcPct val="100000"/>
              </a:lnSpc>
              <a:defRPr sz="8600">
                <a:solidFill>
                  <a:schemeClr val="accent1"/>
                </a:solidFill>
              </a:defRPr>
            </a:lvl4pPr>
            <a:lvl5pPr>
              <a:lnSpc>
                <a:spcPct val="100000"/>
              </a:lnSpc>
              <a:defRPr sz="8600">
                <a:solidFill>
                  <a:schemeClr val="accent1"/>
                </a:solidFill>
              </a:defRPr>
            </a:lvl5pPr>
          </a:lstStyle>
          <a:p>
            <a:pPr lvl="0"/>
            <a:r>
              <a:rPr lang="en-US" dirty="0"/>
              <a:t>+000M</a:t>
            </a:r>
          </a:p>
        </p:txBody>
      </p:sp>
      <p:sp>
        <p:nvSpPr>
          <p:cNvPr id="11" name="Text Placeholder 10">
            <a:extLst>
              <a:ext uri="{FF2B5EF4-FFF2-40B4-BE49-F238E27FC236}">
                <a16:creationId xmlns:a16="http://schemas.microsoft.com/office/drawing/2014/main" id="{2C97FE8A-75E3-6FC8-02DD-50E0A4C8C958}"/>
              </a:ext>
            </a:extLst>
          </p:cNvPr>
          <p:cNvSpPr>
            <a:spLocks noGrp="1"/>
          </p:cNvSpPr>
          <p:nvPr>
            <p:ph type="body" sz="quarter" idx="13"/>
          </p:nvPr>
        </p:nvSpPr>
        <p:spPr>
          <a:xfrm>
            <a:off x="6667500" y="6477000"/>
            <a:ext cx="11049000" cy="5334000"/>
          </a:xfrm>
          <a:prstGeom prst="rect">
            <a:avLst/>
          </a:prstGeom>
        </p:spPr>
        <p:txBody>
          <a:bodyPr/>
          <a:lstStyle>
            <a:lvl1pPr>
              <a:lnSpc>
                <a:spcPct val="100000"/>
              </a:lnSpc>
              <a:spcBef>
                <a:spcPts val="0"/>
              </a:spcBef>
              <a:defRPr sz="8600" b="0" i="0">
                <a:solidFill>
                  <a:schemeClr val="tx1"/>
                </a:solidFill>
                <a:latin typeface="IBM Plex Sans Light" panose="020B0403050203000203" pitchFamily="34" charset="0"/>
              </a:defRPr>
            </a:lvl1pPr>
            <a:lvl2pPr marL="327600" indent="-327600">
              <a:lnSpc>
                <a:spcPct val="100000"/>
              </a:lnSpc>
              <a:spcBef>
                <a:spcPts val="0"/>
              </a:spcBef>
              <a:defRPr sz="8600" b="0" i="0">
                <a:solidFill>
                  <a:schemeClr val="tx1"/>
                </a:solidFill>
                <a:latin typeface="IBM Plex Sans Light" panose="020B0403050203000203" pitchFamily="34" charset="0"/>
              </a:defRPr>
            </a:lvl2pPr>
            <a:lvl3pPr marL="658800" indent="-327600">
              <a:lnSpc>
                <a:spcPct val="100000"/>
              </a:lnSpc>
              <a:spcBef>
                <a:spcPts val="0"/>
              </a:spcBef>
              <a:defRPr sz="8600" b="0" i="0">
                <a:solidFill>
                  <a:schemeClr val="tx1"/>
                </a:solidFill>
                <a:latin typeface="IBM Plex Sans Light" panose="020B0403050203000203" pitchFamily="34" charset="0"/>
              </a:defRPr>
            </a:lvl3pPr>
            <a:lvl4pPr marL="986400" indent="-327600">
              <a:lnSpc>
                <a:spcPct val="100000"/>
              </a:lnSpc>
              <a:spcBef>
                <a:spcPts val="0"/>
              </a:spcBef>
              <a:defRPr sz="8600" b="0" i="0">
                <a:solidFill>
                  <a:schemeClr val="tx1"/>
                </a:solidFill>
                <a:latin typeface="IBM Plex Sans Light" panose="020B0403050203000203" pitchFamily="34" charset="0"/>
              </a:defRPr>
            </a:lvl4pPr>
            <a:lvl5pPr>
              <a:lnSpc>
                <a:spcPct val="100000"/>
              </a:lnSpc>
              <a:spcBef>
                <a:spcPts val="0"/>
              </a:spcBef>
              <a:defRPr sz="8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Slide Number">
            <a:extLst>
              <a:ext uri="{FF2B5EF4-FFF2-40B4-BE49-F238E27FC236}">
                <a16:creationId xmlns:a16="http://schemas.microsoft.com/office/drawing/2014/main" id="{B3EE9E1A-5619-752E-836B-A127FD2C7D7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0837D060-1DA4-2AC5-AC63-E1AFDD16370F}"/>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Tree>
    <p:extLst>
      <p:ext uri="{BB962C8B-B14F-4D97-AF65-F5344CB8AC3E}">
        <p14:creationId xmlns:p14="http://schemas.microsoft.com/office/powerpoint/2010/main" val="3774764434"/>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ata, 3 callouts, horizontal">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687931BB-B3EF-829C-B354-B048514D5138}"/>
              </a:ext>
            </a:extLst>
          </p:cNvPr>
          <p:cNvCxnSpPr/>
          <p:nvPr userDrawn="1"/>
        </p:nvCxnSpPr>
        <p:spPr bwMode="auto">
          <a:xfrm>
            <a:off x="6667500" y="8191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1103109C-6DA9-8F27-B4B1-EE276442E489}"/>
              </a:ext>
            </a:extLst>
          </p:cNvPr>
          <p:cNvCxnSpPr/>
          <p:nvPr userDrawn="1"/>
        </p:nvCxnSpPr>
        <p:spPr bwMode="auto">
          <a:xfrm>
            <a:off x="6667500" y="4000500"/>
            <a:ext cx="1714500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6" name="Text Placeholder 15">
            <a:extLst>
              <a:ext uri="{FF2B5EF4-FFF2-40B4-BE49-F238E27FC236}">
                <a16:creationId xmlns:a16="http://schemas.microsoft.com/office/drawing/2014/main" id="{BBB79390-98CC-5F62-D373-F6646F767DD0}"/>
              </a:ext>
            </a:extLst>
          </p:cNvPr>
          <p:cNvSpPr>
            <a:spLocks noGrp="1"/>
          </p:cNvSpPr>
          <p:nvPr>
            <p:ph type="body" sz="quarter" idx="15" hasCustomPrompt="1"/>
          </p:nvPr>
        </p:nvSpPr>
        <p:spPr>
          <a:xfrm>
            <a:off x="6667500" y="385200"/>
            <a:ext cx="4951413" cy="2859087"/>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vl2pPr marL="0" indent="0">
              <a:buNone/>
              <a:defRPr/>
            </a:lvl2pPr>
          </a:lstStyle>
          <a:p>
            <a:r>
              <a:rPr lang="en-US" dirty="0"/>
              <a:t>00%</a:t>
            </a:r>
          </a:p>
        </p:txBody>
      </p:sp>
      <p:sp>
        <p:nvSpPr>
          <p:cNvPr id="2" name="Title 1">
            <a:extLst>
              <a:ext uri="{FF2B5EF4-FFF2-40B4-BE49-F238E27FC236}">
                <a16:creationId xmlns:a16="http://schemas.microsoft.com/office/drawing/2014/main" id="{5D26D02D-89A9-0455-FACB-7B6D03346E4C}"/>
              </a:ext>
            </a:extLst>
          </p:cNvPr>
          <p:cNvSpPr>
            <a:spLocks noGrp="1"/>
          </p:cNvSpPr>
          <p:nvPr>
            <p:ph type="title"/>
          </p:nvPr>
        </p:nvSpPr>
        <p:spPr>
          <a:xfrm>
            <a:off x="576072" y="385200"/>
            <a:ext cx="4949825" cy="2859088"/>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1B7E465D-4B5F-2DAE-57C4-590983308A95}"/>
              </a:ext>
            </a:extLst>
          </p:cNvPr>
          <p:cNvSpPr>
            <a:spLocks noGrp="1"/>
          </p:cNvSpPr>
          <p:nvPr>
            <p:ph type="body" sz="quarter" idx="11"/>
          </p:nvPr>
        </p:nvSpPr>
        <p:spPr>
          <a:xfrm>
            <a:off x="6667500" y="12042775"/>
            <a:ext cx="4951413" cy="1143000"/>
          </a:xfrm>
          <a:prstGeom prst="rect">
            <a:avLst/>
          </a:prstGeom>
        </p:spPr>
        <p:txBody>
          <a:bodyPr anchor="b"/>
          <a:lstStyle>
            <a:lvl1pPr>
              <a:lnSpc>
                <a:spcPct val="100000"/>
              </a:lnSpc>
              <a:spcBef>
                <a:spcPts val="0"/>
              </a:spcBef>
              <a:defRPr sz="1600" b="0" i="0">
                <a:solidFill>
                  <a:schemeClr val="tx1"/>
                </a:solidFill>
                <a:latin typeface="IBM Plex Sans Light" panose="020B0403050203000203" pitchFamily="34" charset="0"/>
              </a:defRPr>
            </a:lvl1pPr>
            <a:lvl2pPr>
              <a:lnSpc>
                <a:spcPct val="100000"/>
              </a:lnSpc>
              <a:spcBef>
                <a:spcPts val="0"/>
              </a:spcBef>
              <a:defRPr sz="1600" b="0" i="0">
                <a:solidFill>
                  <a:schemeClr val="tx1"/>
                </a:solidFill>
                <a:latin typeface="IBM Plex Sans Light" panose="020B0403050203000203" pitchFamily="34" charset="0"/>
              </a:defRPr>
            </a:lvl2pPr>
            <a:lvl3pPr>
              <a:lnSpc>
                <a:spcPct val="100000"/>
              </a:lnSpc>
              <a:spcBef>
                <a:spcPts val="0"/>
              </a:spcBef>
              <a:defRPr sz="1600" b="0" i="0">
                <a:solidFill>
                  <a:schemeClr val="tx1"/>
                </a:solidFill>
                <a:latin typeface="IBM Plex Sans Light" panose="020B0403050203000203" pitchFamily="34" charset="0"/>
              </a:defRPr>
            </a:lvl3pPr>
            <a:lvl4pPr>
              <a:lnSpc>
                <a:spcPct val="100000"/>
              </a:lnSpc>
              <a:spcBef>
                <a:spcPts val="0"/>
              </a:spcBef>
              <a:defRPr sz="1600" b="0" i="0">
                <a:solidFill>
                  <a:schemeClr val="tx1"/>
                </a:solidFill>
                <a:latin typeface="IBM Plex Sans Light" panose="020B0403050203000203" pitchFamily="34" charset="0"/>
              </a:defRPr>
            </a:lvl4pPr>
            <a:lvl5pPr>
              <a:lnSpc>
                <a:spcPct val="120000"/>
              </a:lnSpc>
              <a:spcBef>
                <a:spcPts val="0"/>
              </a:spcBef>
              <a:defRPr sz="1600" b="0" i="0">
                <a:latin typeface="IBM Plex Sans" panose="020B050305020300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6">
            <a:extLst>
              <a:ext uri="{FF2B5EF4-FFF2-40B4-BE49-F238E27FC236}">
                <a16:creationId xmlns:a16="http://schemas.microsoft.com/office/drawing/2014/main" id="{FDDE7F16-A938-0D17-3BFA-034F142A8082}"/>
              </a:ext>
            </a:extLst>
          </p:cNvPr>
          <p:cNvSpPr>
            <a:spLocks noGrp="1"/>
          </p:cNvSpPr>
          <p:nvPr>
            <p:ph type="body" sz="quarter" idx="12"/>
          </p:nvPr>
        </p:nvSpPr>
        <p:spPr>
          <a:xfrm>
            <a:off x="12763500" y="385200"/>
            <a:ext cx="7620000" cy="2859087"/>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8">
            <a:extLst>
              <a:ext uri="{FF2B5EF4-FFF2-40B4-BE49-F238E27FC236}">
                <a16:creationId xmlns:a16="http://schemas.microsoft.com/office/drawing/2014/main" id="{3F3FD8FB-143C-CB66-123C-0495EB1C33B7}"/>
              </a:ext>
            </a:extLst>
          </p:cNvPr>
          <p:cNvSpPr>
            <a:spLocks noGrp="1"/>
          </p:cNvSpPr>
          <p:nvPr>
            <p:ph type="body" sz="quarter" idx="13"/>
          </p:nvPr>
        </p:nvSpPr>
        <p:spPr>
          <a:xfrm>
            <a:off x="12763500" y="4187952"/>
            <a:ext cx="7620000" cy="285750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10">
            <a:extLst>
              <a:ext uri="{FF2B5EF4-FFF2-40B4-BE49-F238E27FC236}">
                <a16:creationId xmlns:a16="http://schemas.microsoft.com/office/drawing/2014/main" id="{BA1063D1-FD79-491C-791B-87858EA0CB85}"/>
              </a:ext>
            </a:extLst>
          </p:cNvPr>
          <p:cNvSpPr>
            <a:spLocks noGrp="1"/>
          </p:cNvSpPr>
          <p:nvPr>
            <p:ph type="body" sz="quarter" idx="14"/>
          </p:nvPr>
        </p:nvSpPr>
        <p:spPr>
          <a:xfrm>
            <a:off x="12763500" y="8403336"/>
            <a:ext cx="7620000" cy="2857500"/>
          </a:xfrm>
          <a:prstGeom prst="rect">
            <a:avLst/>
          </a:prstGeom>
        </p:spPr>
        <p:txBody>
          <a:bodyPr/>
          <a:lstStyle>
            <a:lvl1pPr>
              <a:lnSpc>
                <a:spcPct val="100000"/>
              </a:lnSpc>
              <a:spcBef>
                <a:spcPts val="0"/>
              </a:spcBef>
              <a:defRPr b="0" i="0">
                <a:solidFill>
                  <a:schemeClr val="tx1"/>
                </a:solidFill>
                <a:latin typeface="IBM Plex Sans Light" panose="020B0403050203000203" pitchFamily="34" charset="0"/>
              </a:defRPr>
            </a:lvl1pPr>
            <a:lvl2pPr>
              <a:lnSpc>
                <a:spcPct val="100000"/>
              </a:lnSpc>
              <a:spcBef>
                <a:spcPts val="0"/>
              </a:spcBef>
              <a:defRPr b="0" i="0">
                <a:solidFill>
                  <a:schemeClr val="tx1"/>
                </a:solidFill>
                <a:latin typeface="IBM Plex Sans Light" panose="020B0403050203000203" pitchFamily="34" charset="0"/>
              </a:defRPr>
            </a:lvl2pPr>
            <a:lvl3pPr>
              <a:lnSpc>
                <a:spcPct val="100000"/>
              </a:lnSpc>
              <a:spcBef>
                <a:spcPts val="0"/>
              </a:spcBef>
              <a:defRPr b="0" i="0">
                <a:solidFill>
                  <a:schemeClr val="tx1"/>
                </a:solidFill>
                <a:latin typeface="IBM Plex Sans Light" panose="020B0403050203000203" pitchFamily="34" charset="0"/>
              </a:defRPr>
            </a:lvl3pPr>
            <a:lvl4pPr>
              <a:lnSpc>
                <a:spcPct val="100000"/>
              </a:lnSpc>
              <a:spcBef>
                <a:spcPts val="0"/>
              </a:spcBef>
              <a:defRPr b="0" i="0">
                <a:solidFill>
                  <a:schemeClr val="tx1"/>
                </a:solidFill>
                <a:latin typeface="IBM Plex Sans Light" panose="020B0403050203000203" pitchFamily="34" charset="0"/>
              </a:defRPr>
            </a:lvl4pPr>
            <a:lvl5pPr>
              <a:lnSpc>
                <a:spcPct val="110000"/>
              </a:lnSpc>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17">
            <a:extLst>
              <a:ext uri="{FF2B5EF4-FFF2-40B4-BE49-F238E27FC236}">
                <a16:creationId xmlns:a16="http://schemas.microsoft.com/office/drawing/2014/main" id="{3516E6B1-7020-1EA5-CDD4-B1FC6CE2740C}"/>
              </a:ext>
            </a:extLst>
          </p:cNvPr>
          <p:cNvSpPr>
            <a:spLocks noGrp="1"/>
          </p:cNvSpPr>
          <p:nvPr>
            <p:ph type="body" sz="quarter" idx="16" hasCustomPrompt="1"/>
          </p:nvPr>
        </p:nvSpPr>
        <p:spPr>
          <a:xfrm>
            <a:off x="6667500" y="4187952"/>
            <a:ext cx="4951413" cy="2857506"/>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stStyle>
          <a:p>
            <a:r>
              <a:rPr lang="en-US" dirty="0"/>
              <a:t>00%</a:t>
            </a:r>
          </a:p>
        </p:txBody>
      </p:sp>
      <p:sp>
        <p:nvSpPr>
          <p:cNvPr id="20" name="Text Placeholder 19">
            <a:extLst>
              <a:ext uri="{FF2B5EF4-FFF2-40B4-BE49-F238E27FC236}">
                <a16:creationId xmlns:a16="http://schemas.microsoft.com/office/drawing/2014/main" id="{AC11D906-6DD0-910D-48BA-0C197C90AA45}"/>
              </a:ext>
            </a:extLst>
          </p:cNvPr>
          <p:cNvSpPr>
            <a:spLocks noGrp="1"/>
          </p:cNvSpPr>
          <p:nvPr>
            <p:ph type="body" sz="quarter" idx="17" hasCustomPrompt="1"/>
          </p:nvPr>
        </p:nvSpPr>
        <p:spPr>
          <a:xfrm>
            <a:off x="6667501" y="8403336"/>
            <a:ext cx="4951411" cy="2857506"/>
          </a:xfrm>
          <a:prstGeom prst="rect">
            <a:avLst/>
          </a:prstGeom>
        </p:spPr>
        <p:txBody>
          <a:bodyPr/>
          <a:lstStyle>
            <a:lvl1pPr>
              <a:lnSpc>
                <a:spcPct val="100000"/>
              </a:lnSpc>
              <a:defRPr sz="13000" b="0" i="0">
                <a:solidFill>
                  <a:schemeClr val="accent1"/>
                </a:solidFill>
                <a:latin typeface="IBM Plex Sans Light" panose="020B0403050203000203" pitchFamily="34" charset="0"/>
              </a:defRPr>
            </a:lvl1pPr>
          </a:lstStyle>
          <a:p>
            <a:r>
              <a:rPr lang="en-US" dirty="0"/>
              <a:t>00%</a:t>
            </a:r>
          </a:p>
        </p:txBody>
      </p:sp>
      <p:sp>
        <p:nvSpPr>
          <p:cNvPr id="6" name="Slide Number">
            <a:extLst>
              <a:ext uri="{FF2B5EF4-FFF2-40B4-BE49-F238E27FC236}">
                <a16:creationId xmlns:a16="http://schemas.microsoft.com/office/drawing/2014/main" id="{022EFDDC-A614-EFF6-CE30-E60F4DB9F755}"/>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5C67502-D618-DC10-9CCC-905693ABB58E}"/>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Tree>
    <p:extLst>
      <p:ext uri="{BB962C8B-B14F-4D97-AF65-F5344CB8AC3E}">
        <p14:creationId xmlns:p14="http://schemas.microsoft.com/office/powerpoint/2010/main" val="3656111609"/>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4 columns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6" name="Slide Number">
            <a:extLst>
              <a:ext uri="{FF2B5EF4-FFF2-40B4-BE49-F238E27FC236}">
                <a16:creationId xmlns:a16="http://schemas.microsoft.com/office/drawing/2014/main" id="{E78A9E4F-B41B-2A68-ED74-D619432AAB2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FBB77C83-5304-5E09-3590-D4337DA42A40}"/>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
        <p:nvSpPr>
          <p:cNvPr id="4" name="Text Placeholder 6">
            <a:extLst>
              <a:ext uri="{FF2B5EF4-FFF2-40B4-BE49-F238E27FC236}">
                <a16:creationId xmlns:a16="http://schemas.microsoft.com/office/drawing/2014/main" id="{B303799C-055C-81A5-3E36-D78912AA66DA}"/>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297B3A71-6FB0-4C14-4695-68801FBBBEA7}"/>
              </a:ext>
            </a:extLst>
          </p:cNvPr>
          <p:cNvSpPr>
            <a:spLocks noGrp="1"/>
          </p:cNvSpPr>
          <p:nvPr>
            <p:ph type="body" sz="quarter" idx="19"/>
          </p:nvPr>
        </p:nvSpPr>
        <p:spPr>
          <a:xfrm>
            <a:off x="720724"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C1273EB-3A3E-B282-A619-1D6FB102B117}"/>
              </a:ext>
            </a:extLst>
          </p:cNvPr>
          <p:cNvSpPr>
            <a:spLocks noGrp="1"/>
          </p:cNvSpPr>
          <p:nvPr>
            <p:ph type="body" sz="quarter" idx="20"/>
          </p:nvPr>
        </p:nvSpPr>
        <p:spPr>
          <a:xfrm>
            <a:off x="1273922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20367260-BF8E-C847-2296-4EAD779F010E}"/>
              </a:ext>
            </a:extLst>
          </p:cNvPr>
          <p:cNvSpPr>
            <a:spLocks noGrp="1"/>
          </p:cNvSpPr>
          <p:nvPr>
            <p:ph type="body" sz="quarter" idx="21"/>
          </p:nvPr>
        </p:nvSpPr>
        <p:spPr>
          <a:xfrm>
            <a:off x="1885950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261313497"/>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4 columns, short divid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385200"/>
            <a:ext cx="4956175" cy="1525587"/>
          </a:xfrm>
          <a:prstGeom prst="rect">
            <a:avLst/>
          </a:prstGeom>
        </p:spPr>
        <p:txBody>
          <a:bodyPr/>
          <a:lstStyle>
            <a:lvl1pPr>
              <a:lnSpc>
                <a:spcPct val="100000"/>
              </a:lnSpc>
              <a:spcBef>
                <a:spcPts val="0"/>
              </a:spcBef>
              <a:defRPr sz="2000" b="0" i="0">
                <a:solidFill>
                  <a:schemeClr val="tx1"/>
                </a:solidFill>
                <a:latin typeface="IBM Plex Sans Light" panose="020B0403050203000203" pitchFamily="34" charset="0"/>
              </a:defRPr>
            </a:lvl1pPr>
            <a:lvl2pPr marL="182880" indent="-182880">
              <a:lnSpc>
                <a:spcPct val="100000"/>
              </a:lnSpc>
              <a:spcBef>
                <a:spcPts val="0"/>
              </a:spcBef>
              <a:defRPr sz="2000" b="0" i="0">
                <a:solidFill>
                  <a:schemeClr val="tx1"/>
                </a:solidFill>
                <a:latin typeface="IBM Plex Sans Light" panose="020B0403050203000203" pitchFamily="34" charset="0"/>
              </a:defRPr>
            </a:lvl2pPr>
            <a:lvl3pPr marL="365760" indent="-182880">
              <a:lnSpc>
                <a:spcPct val="100000"/>
              </a:lnSpc>
              <a:spcBef>
                <a:spcPts val="0"/>
              </a:spcBef>
              <a:defRPr sz="2000" b="0" i="0">
                <a:solidFill>
                  <a:schemeClr val="tx1"/>
                </a:solidFill>
                <a:latin typeface="IBM Plex Sans Light" panose="020B0403050203000203" pitchFamily="34" charset="0"/>
              </a:defRPr>
            </a:lvl3pPr>
            <a:lvl4pPr marL="548640" indent="-182880">
              <a:lnSpc>
                <a:spcPct val="100000"/>
              </a:lnSpc>
              <a:spcBef>
                <a:spcPts val="0"/>
              </a:spcBef>
              <a:defRPr sz="2000" b="0" i="0">
                <a:solidFill>
                  <a:schemeClr val="tx1"/>
                </a:solidFill>
                <a:latin typeface="IBM Plex Sans Light" panose="020B0403050203000203" pitchFamily="34" charset="0"/>
              </a:defRPr>
            </a:lvl4pPr>
            <a:lvl5pPr>
              <a:lnSpc>
                <a:spcPct val="110000"/>
              </a:lnSpc>
              <a:spcBef>
                <a:spcPts val="0"/>
              </a:spcBef>
              <a:defRPr sz="2000" b="0" i="0">
                <a:solidFill>
                  <a:schemeClr val="tx1"/>
                </a:solidFill>
                <a:latin typeface="IBM Plex Sans" panose="020B050305020300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20" name="Straight Connector 19">
            <a:extLst>
              <a:ext uri="{FF2B5EF4-FFF2-40B4-BE49-F238E27FC236}">
                <a16:creationId xmlns:a16="http://schemas.microsoft.com/office/drawing/2014/main" id="{ABAB2974-AD95-0BF2-C41A-265AEF03B4F7}"/>
              </a:ext>
            </a:extLst>
          </p:cNvPr>
          <p:cNvCxnSpPr>
            <a:cxnSpLocks/>
          </p:cNvCxnSpPr>
          <p:nvPr userDrawn="1"/>
        </p:nvCxnSpPr>
        <p:spPr bwMode="auto">
          <a:xfrm>
            <a:off x="6096000" y="3429000"/>
            <a:ext cx="0" cy="8572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CDB8CB8D-C4DB-E357-4948-59CD6A18A9DC}"/>
              </a:ext>
            </a:extLst>
          </p:cNvPr>
          <p:cNvCxnSpPr/>
          <p:nvPr userDrawn="1"/>
        </p:nvCxnSpPr>
        <p:spPr bwMode="auto">
          <a:xfrm>
            <a:off x="12188952"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8B5887E5-28C4-AA99-EBD5-E34B88F46F25}"/>
              </a:ext>
            </a:extLst>
          </p:cNvPr>
          <p:cNvCxnSpPr/>
          <p:nvPr userDrawn="1"/>
        </p:nvCxnSpPr>
        <p:spPr bwMode="auto">
          <a:xfrm>
            <a:off x="18288000" y="3429000"/>
            <a:ext cx="0" cy="857707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DB52D7E1-3828-A1B9-9239-637B1E2A543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769EE7B3-BC6A-6676-8FA2-607F9B08DA3D}"/>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
        <p:nvSpPr>
          <p:cNvPr id="13" name="Text Placeholder 6">
            <a:extLst>
              <a:ext uri="{FF2B5EF4-FFF2-40B4-BE49-F238E27FC236}">
                <a16:creationId xmlns:a16="http://schemas.microsoft.com/office/drawing/2014/main" id="{4E03333F-C9F4-9C57-BAAE-A49EA523AFB5}"/>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CF3321C6-7CF8-EF30-4736-48A201B09471}"/>
              </a:ext>
            </a:extLst>
          </p:cNvPr>
          <p:cNvSpPr>
            <a:spLocks noGrp="1"/>
          </p:cNvSpPr>
          <p:nvPr>
            <p:ph type="body" sz="quarter" idx="19"/>
          </p:nvPr>
        </p:nvSpPr>
        <p:spPr>
          <a:xfrm>
            <a:off x="720724"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AC67FA0E-EA85-0950-FCC7-3F6BF1A74144}"/>
              </a:ext>
            </a:extLst>
          </p:cNvPr>
          <p:cNvSpPr>
            <a:spLocks noGrp="1"/>
          </p:cNvSpPr>
          <p:nvPr>
            <p:ph type="body" sz="quarter" idx="20"/>
          </p:nvPr>
        </p:nvSpPr>
        <p:spPr>
          <a:xfrm>
            <a:off x="1273922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0EE67605-D889-6D38-2F1B-DF58E809AC59}"/>
              </a:ext>
            </a:extLst>
          </p:cNvPr>
          <p:cNvSpPr>
            <a:spLocks noGrp="1"/>
          </p:cNvSpPr>
          <p:nvPr>
            <p:ph type="body" sz="quarter" idx="21"/>
          </p:nvPr>
        </p:nvSpPr>
        <p:spPr>
          <a:xfrm>
            <a:off x="1885950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52310234"/>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4 columns, dividers, headli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7500" y="576072"/>
            <a:ext cx="4956175" cy="1525587"/>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6032" indent="-256032">
              <a:lnSpc>
                <a:spcPct val="100000"/>
              </a:lnSpc>
              <a:spcBef>
                <a:spcPts val="0"/>
              </a:spcBef>
              <a:defRPr sz="4400" b="0" i="0">
                <a:solidFill>
                  <a:schemeClr val="tx1"/>
                </a:solidFill>
                <a:latin typeface="IBM Plex Sans Light" panose="020B0403050203000203" pitchFamily="34" charset="0"/>
              </a:defRPr>
            </a:lvl2pPr>
            <a:lvl3pPr marL="512064" indent="-256032">
              <a:lnSpc>
                <a:spcPct val="100000"/>
              </a:lnSpc>
              <a:spcBef>
                <a:spcPts val="0"/>
              </a:spcBef>
              <a:defRPr sz="4400" b="0" i="0">
                <a:solidFill>
                  <a:schemeClr val="tx1"/>
                </a:solidFill>
                <a:latin typeface="IBM Plex Sans Light" panose="020B0403050203000203" pitchFamily="34" charset="0"/>
              </a:defRPr>
            </a:lvl3pPr>
            <a:lvl4pPr marL="768096" indent="-256032">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9">
            <a:extLst>
              <a:ext uri="{FF2B5EF4-FFF2-40B4-BE49-F238E27FC236}">
                <a16:creationId xmlns:a16="http://schemas.microsoft.com/office/drawing/2014/main" id="{793A9C8C-F98C-5899-BE8B-D1A544D66C6A}"/>
              </a:ext>
            </a:extLst>
          </p:cNvPr>
          <p:cNvSpPr>
            <a:spLocks noGrp="1"/>
          </p:cNvSpPr>
          <p:nvPr>
            <p:ph type="body" sz="quarter" idx="16"/>
          </p:nvPr>
        </p:nvSpPr>
        <p:spPr>
          <a:xfrm>
            <a:off x="12763500" y="576072"/>
            <a:ext cx="4953000" cy="1525587"/>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6032" indent="-256032">
              <a:lnSpc>
                <a:spcPct val="100000"/>
              </a:lnSpc>
              <a:spcBef>
                <a:spcPts val="0"/>
              </a:spcBef>
              <a:defRPr sz="4400" b="0" i="0">
                <a:solidFill>
                  <a:schemeClr val="tx1"/>
                </a:solidFill>
                <a:latin typeface="IBM Plex Sans Light" panose="020B0403050203000203" pitchFamily="34" charset="0"/>
              </a:defRPr>
            </a:lvl2pPr>
            <a:lvl3pPr marL="512064" indent="-256032">
              <a:lnSpc>
                <a:spcPct val="100000"/>
              </a:lnSpc>
              <a:spcBef>
                <a:spcPts val="0"/>
              </a:spcBef>
              <a:defRPr sz="4400" b="0" i="0">
                <a:solidFill>
                  <a:schemeClr val="tx1"/>
                </a:solidFill>
                <a:latin typeface="IBM Plex Sans Light" panose="020B0403050203000203" pitchFamily="34" charset="0"/>
              </a:defRPr>
            </a:lvl3pPr>
            <a:lvl4pPr marL="768096" indent="-256032">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Text Placeholder 12">
            <a:extLst>
              <a:ext uri="{FF2B5EF4-FFF2-40B4-BE49-F238E27FC236}">
                <a16:creationId xmlns:a16="http://schemas.microsoft.com/office/drawing/2014/main" id="{2A62B128-D226-0D9B-89EC-51AFD07F30CF}"/>
              </a:ext>
            </a:extLst>
          </p:cNvPr>
          <p:cNvSpPr>
            <a:spLocks noGrp="1"/>
          </p:cNvSpPr>
          <p:nvPr>
            <p:ph type="body" sz="quarter" idx="17"/>
          </p:nvPr>
        </p:nvSpPr>
        <p:spPr>
          <a:xfrm>
            <a:off x="18859500" y="576072"/>
            <a:ext cx="4959350" cy="1525587"/>
          </a:xfrm>
          <a:prstGeom prst="rect">
            <a:avLst/>
          </a:prstGeom>
        </p:spPr>
        <p:txBody>
          <a:bodyPr/>
          <a:lstStyle>
            <a:lvl1pPr>
              <a:lnSpc>
                <a:spcPct val="100000"/>
              </a:lnSpc>
              <a:spcBef>
                <a:spcPts val="0"/>
              </a:spcBef>
              <a:defRPr sz="4400" b="0" i="0">
                <a:solidFill>
                  <a:schemeClr val="tx1"/>
                </a:solidFill>
                <a:latin typeface="IBM Plex Sans Light" panose="020B0403050203000203" pitchFamily="34" charset="0"/>
              </a:defRPr>
            </a:lvl1pPr>
            <a:lvl2pPr marL="256032" indent="-256032">
              <a:lnSpc>
                <a:spcPct val="100000"/>
              </a:lnSpc>
              <a:spcBef>
                <a:spcPts val="0"/>
              </a:spcBef>
              <a:defRPr sz="4400" b="0" i="0">
                <a:solidFill>
                  <a:schemeClr val="tx1"/>
                </a:solidFill>
                <a:latin typeface="IBM Plex Sans Light" panose="020B0403050203000203" pitchFamily="34" charset="0"/>
              </a:defRPr>
            </a:lvl2pPr>
            <a:lvl3pPr marL="512064" indent="-256032">
              <a:lnSpc>
                <a:spcPct val="100000"/>
              </a:lnSpc>
              <a:spcBef>
                <a:spcPts val="0"/>
              </a:spcBef>
              <a:defRPr sz="4400" b="0" i="0">
                <a:solidFill>
                  <a:schemeClr val="tx1"/>
                </a:solidFill>
                <a:latin typeface="IBM Plex Sans Light" panose="020B0403050203000203" pitchFamily="34" charset="0"/>
              </a:defRPr>
            </a:lvl3pPr>
            <a:lvl4pPr marL="768096" indent="-256032">
              <a:lnSpc>
                <a:spcPct val="100000"/>
              </a:lnSpc>
              <a:spcBef>
                <a:spcPts val="0"/>
              </a:spcBef>
              <a:defRPr sz="4400" b="0" i="0">
                <a:solidFill>
                  <a:schemeClr val="tx1"/>
                </a:solidFill>
                <a:latin typeface="IBM Plex Sans Light" panose="020B0403050203000203" pitchFamily="34" charset="0"/>
              </a:defRPr>
            </a:lvl4pPr>
            <a:lvl5pPr>
              <a:lnSpc>
                <a:spcPct val="110000"/>
              </a:lnSpc>
              <a:spcBef>
                <a:spcPts val="0"/>
              </a:spcBef>
              <a:defRPr sz="28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C6EB28FF-C21F-A83D-2D19-2242B76C6B09}"/>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3D7A0E74-695D-C6F5-07CD-01209D58A70A}"/>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9E1AC9A-B000-435B-E4BC-54B09FB795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B96005D4-0874-989F-217D-8A2592F81D5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Footer Placeholder 3">
            <a:extLst>
              <a:ext uri="{FF2B5EF4-FFF2-40B4-BE49-F238E27FC236}">
                <a16:creationId xmlns:a16="http://schemas.microsoft.com/office/drawing/2014/main" id="{E3F3A850-F28F-F30E-5505-EA11791B052B}"/>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
        <p:nvSpPr>
          <p:cNvPr id="16" name="Text Placeholder 6">
            <a:extLst>
              <a:ext uri="{FF2B5EF4-FFF2-40B4-BE49-F238E27FC236}">
                <a16:creationId xmlns:a16="http://schemas.microsoft.com/office/drawing/2014/main" id="{F4F49B39-EB32-770F-5644-D3D938710775}"/>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5D25B5E4-5513-DB6F-04BF-4A2A85E85763}"/>
              </a:ext>
            </a:extLst>
          </p:cNvPr>
          <p:cNvSpPr>
            <a:spLocks noGrp="1"/>
          </p:cNvSpPr>
          <p:nvPr>
            <p:ph type="body" sz="quarter" idx="20"/>
          </p:nvPr>
        </p:nvSpPr>
        <p:spPr>
          <a:xfrm>
            <a:off x="1273922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EC86775E-92B8-3897-2210-2993F34BA628}"/>
              </a:ext>
            </a:extLst>
          </p:cNvPr>
          <p:cNvSpPr>
            <a:spLocks noGrp="1"/>
          </p:cNvSpPr>
          <p:nvPr>
            <p:ph type="body" sz="quarter" idx="21"/>
          </p:nvPr>
        </p:nvSpPr>
        <p:spPr>
          <a:xfrm>
            <a:off x="1885950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599707034"/>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4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34332-B5B5-4358-3C72-8B35F374A887}"/>
              </a:ext>
            </a:extLst>
          </p:cNvPr>
          <p:cNvSpPr>
            <a:spLocks noGrp="1"/>
          </p:cNvSpPr>
          <p:nvPr>
            <p:ph type="title"/>
          </p:nvPr>
        </p:nvSpPr>
        <p:spPr>
          <a:xfrm>
            <a:off x="576072" y="385200"/>
            <a:ext cx="4949825" cy="2097087"/>
          </a:xfrm>
        </p:spPr>
        <p:txBody>
          <a:bodyPr/>
          <a:lstStyle>
            <a:lvl1pPr>
              <a:lnSpc>
                <a:spcPct val="100000"/>
              </a:lnSpc>
              <a:defRPr sz="2800"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A59C4772-2960-241E-274D-18A4B5568DAB}"/>
              </a:ext>
            </a:extLst>
          </p:cNvPr>
          <p:cNvSpPr>
            <a:spLocks noGrp="1"/>
          </p:cNvSpPr>
          <p:nvPr>
            <p:ph type="body" sz="quarter" idx="11"/>
          </p:nvPr>
        </p:nvSpPr>
        <p:spPr>
          <a:xfrm>
            <a:off x="576072" y="3429000"/>
            <a:ext cx="4956175" cy="4000500"/>
          </a:xfrm>
          <a:prstGeom prst="rect">
            <a:avLst/>
          </a:prstGeom>
        </p:spPr>
        <p:txBody>
          <a:bodyPr/>
          <a:lstStyle>
            <a:lvl1pPr>
              <a:lnSpc>
                <a:spcPct val="100000"/>
              </a:lnSpc>
              <a:spcBef>
                <a:spcPts val="0"/>
              </a:spcBef>
              <a:defRPr sz="6400" b="0" i="0">
                <a:solidFill>
                  <a:schemeClr val="tx1"/>
                </a:solidFill>
                <a:latin typeface="IBM Plex Sans Light" panose="020B0403050203000203" pitchFamily="34" charset="0"/>
              </a:defRPr>
            </a:lvl1pPr>
          </a:lstStyle>
          <a:p>
            <a:pPr lvl="0"/>
            <a:r>
              <a:rPr lang="en-US" dirty="0"/>
              <a:t>Click to edit Master text styles</a:t>
            </a:r>
          </a:p>
        </p:txBody>
      </p:sp>
      <p:sp>
        <p:nvSpPr>
          <p:cNvPr id="14" name="Picture Placeholder 13">
            <a:extLst>
              <a:ext uri="{FF2B5EF4-FFF2-40B4-BE49-F238E27FC236}">
                <a16:creationId xmlns:a16="http://schemas.microsoft.com/office/drawing/2014/main" id="{637C5D5A-A533-DB2D-8BBE-C9DAA013CA01}"/>
              </a:ext>
            </a:extLst>
          </p:cNvPr>
          <p:cNvSpPr>
            <a:spLocks noGrp="1"/>
          </p:cNvSpPr>
          <p:nvPr>
            <p:ph type="pic" sz="quarter" idx="15" hasCustomPrompt="1"/>
          </p:nvPr>
        </p:nvSpPr>
        <p:spPr>
          <a:xfrm>
            <a:off x="6667500" y="576072"/>
            <a:ext cx="1216152" cy="1216152"/>
          </a:xfrm>
          <a:prstGeom prst="rect">
            <a:avLst/>
          </a:prstGeom>
        </p:spPr>
        <p:txBody>
          <a:bodyPr anchor="ctr"/>
          <a:lstStyle>
            <a:lvl1pPr algn="ctr">
              <a:defRPr sz="1600" b="0" i="0">
                <a:solidFill>
                  <a:schemeClr val="tx1"/>
                </a:solidFill>
                <a:latin typeface="IBM Plex Sans Light" panose="020B0403050203000203" pitchFamily="34" charset="0"/>
              </a:defRPr>
            </a:lvl1pPr>
          </a:lstStyle>
          <a:p>
            <a:r>
              <a:rPr lang="en-US" dirty="0"/>
              <a:t>Pictogram</a:t>
            </a:r>
          </a:p>
        </p:txBody>
      </p:sp>
      <p:sp>
        <p:nvSpPr>
          <p:cNvPr id="15" name="Picture Placeholder 13">
            <a:extLst>
              <a:ext uri="{FF2B5EF4-FFF2-40B4-BE49-F238E27FC236}">
                <a16:creationId xmlns:a16="http://schemas.microsoft.com/office/drawing/2014/main" id="{81413BEF-DDD1-548F-409B-224DE030B67E}"/>
              </a:ext>
            </a:extLst>
          </p:cNvPr>
          <p:cNvSpPr>
            <a:spLocks noGrp="1"/>
          </p:cNvSpPr>
          <p:nvPr>
            <p:ph type="pic" sz="quarter" idx="16" hasCustomPrompt="1"/>
          </p:nvPr>
        </p:nvSpPr>
        <p:spPr>
          <a:xfrm>
            <a:off x="12776353" y="576072"/>
            <a:ext cx="1216152" cy="1216152"/>
          </a:xfrm>
          <a:prstGeom prst="rect">
            <a:avLst/>
          </a:prstGeom>
        </p:spPr>
        <p:txBody>
          <a:bodyPr anchor="ctr"/>
          <a:lstStyle>
            <a:lvl1pPr algn="ctr">
              <a:defRPr sz="1600" b="0" i="0">
                <a:solidFill>
                  <a:schemeClr val="tx1"/>
                </a:solidFill>
                <a:latin typeface="IBM Plex Sans Light" panose="020B0403050203000203" pitchFamily="34" charset="0"/>
              </a:defRPr>
            </a:lvl1pPr>
          </a:lstStyle>
          <a:p>
            <a:r>
              <a:rPr lang="en-US" dirty="0"/>
              <a:t>Pictogram</a:t>
            </a:r>
          </a:p>
        </p:txBody>
      </p:sp>
      <p:sp>
        <p:nvSpPr>
          <p:cNvPr id="16" name="Picture Placeholder 13">
            <a:extLst>
              <a:ext uri="{FF2B5EF4-FFF2-40B4-BE49-F238E27FC236}">
                <a16:creationId xmlns:a16="http://schemas.microsoft.com/office/drawing/2014/main" id="{B37C3DBB-1177-5FC6-7F7F-E6C5931C9620}"/>
              </a:ext>
            </a:extLst>
          </p:cNvPr>
          <p:cNvSpPr>
            <a:spLocks noGrp="1"/>
          </p:cNvSpPr>
          <p:nvPr>
            <p:ph type="pic" sz="quarter" idx="17" hasCustomPrompt="1"/>
          </p:nvPr>
        </p:nvSpPr>
        <p:spPr>
          <a:xfrm>
            <a:off x="18859500" y="576072"/>
            <a:ext cx="1216152" cy="1216152"/>
          </a:xfrm>
          <a:prstGeom prst="rect">
            <a:avLst/>
          </a:prstGeom>
        </p:spPr>
        <p:txBody>
          <a:bodyPr anchor="ctr"/>
          <a:lstStyle>
            <a:lvl1pPr algn="ctr">
              <a:defRPr sz="1600" b="0" i="0">
                <a:solidFill>
                  <a:schemeClr val="tx1"/>
                </a:solidFill>
                <a:latin typeface="IBM Plex Sans Light" panose="020B0403050203000203" pitchFamily="34" charset="0"/>
              </a:defRPr>
            </a:lvl1pPr>
          </a:lstStyle>
          <a:p>
            <a:r>
              <a:rPr lang="en-US" dirty="0"/>
              <a:t>Pictogram</a:t>
            </a:r>
          </a:p>
        </p:txBody>
      </p:sp>
      <p:sp>
        <p:nvSpPr>
          <p:cNvPr id="4" name="Footer Placeholder 3">
            <a:extLst>
              <a:ext uri="{FF2B5EF4-FFF2-40B4-BE49-F238E27FC236}">
                <a16:creationId xmlns:a16="http://schemas.microsoft.com/office/drawing/2014/main" id="{ACE782CF-665F-3C56-698C-16112EB19B2F}"/>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dirty="0"/>
          </a:p>
        </p:txBody>
      </p:sp>
      <p:cxnSp>
        <p:nvCxnSpPr>
          <p:cNvPr id="17" name="Straight Connector 16">
            <a:extLst>
              <a:ext uri="{FF2B5EF4-FFF2-40B4-BE49-F238E27FC236}">
                <a16:creationId xmlns:a16="http://schemas.microsoft.com/office/drawing/2014/main" id="{4D695107-5427-4D2D-F88F-89BA74127CB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3B07B4A-5DB5-8126-EA79-502787053E82}"/>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D829559-0A72-8826-E06A-C6CCD39750A4}"/>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6" name="Slide Number">
            <a:extLst>
              <a:ext uri="{FF2B5EF4-FFF2-40B4-BE49-F238E27FC236}">
                <a16:creationId xmlns:a16="http://schemas.microsoft.com/office/drawing/2014/main" id="{D2A45AB7-102C-FBDF-94FD-99783B6A5A1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3" name="Text Placeholder 6">
            <a:extLst>
              <a:ext uri="{FF2B5EF4-FFF2-40B4-BE49-F238E27FC236}">
                <a16:creationId xmlns:a16="http://schemas.microsoft.com/office/drawing/2014/main" id="{DCEA9C7F-1CB2-B0B0-AE4C-171B0AFC6E26}"/>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2F4D72D8-0638-1E42-6480-21D9CF7A440E}"/>
              </a:ext>
            </a:extLst>
          </p:cNvPr>
          <p:cNvSpPr>
            <a:spLocks noGrp="1"/>
          </p:cNvSpPr>
          <p:nvPr>
            <p:ph type="body" sz="quarter" idx="20"/>
          </p:nvPr>
        </p:nvSpPr>
        <p:spPr>
          <a:xfrm>
            <a:off x="1273922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D6DDCC2C-4DA8-F28F-9BBF-ACD120C05B48}"/>
              </a:ext>
            </a:extLst>
          </p:cNvPr>
          <p:cNvSpPr>
            <a:spLocks noGrp="1"/>
          </p:cNvSpPr>
          <p:nvPr>
            <p:ph type="body" sz="quarter" idx="21"/>
          </p:nvPr>
        </p:nvSpPr>
        <p:spPr>
          <a:xfrm>
            <a:off x="18859500" y="3429001"/>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59589940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cya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798D-A03E-2BC6-136A-14C1E387E723}"/>
              </a:ext>
            </a:extLst>
          </p:cNvPr>
          <p:cNvSpPr/>
          <p:nvPr userDrawn="1"/>
        </p:nvSpPr>
        <p:spPr bwMode="auto">
          <a:xfrm>
            <a:off x="0" y="0"/>
            <a:ext cx="24387175" cy="12001500"/>
          </a:xfrm>
          <a:prstGeom prst="rect">
            <a:avLst/>
          </a:prstGeom>
          <a:solidFill>
            <a:srgbClr val="E5F6FF"/>
          </a:solidFill>
          <a:ln w="19050">
            <a:solidFill>
              <a:srgbClr val="E5F6FF"/>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 typeface="IBM Plex Sans Light"/>
              <a:buNone/>
              <a:tabLst/>
            </a:pPr>
            <a:endParaRPr kumimoji="0" lang="en-US" sz="1400" b="0" i="0" u="none" strike="noStrike" cap="none" normalizeH="0" baseline="0" dirty="0">
              <a:ln>
                <a:noFill/>
              </a:ln>
              <a:solidFill>
                <a:schemeClr val="bg1"/>
              </a:solidFill>
              <a:effectLst/>
              <a:latin typeface="IBM Plex Sans Light" panose="020B0403050203000203" pitchFamily="34" charset="0"/>
            </a:endParaRPr>
          </a:p>
        </p:txBody>
      </p:sp>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6">
            <a:extLst>
              <a:ext uri="{FF2B5EF4-FFF2-40B4-BE49-F238E27FC236}">
                <a16:creationId xmlns:a16="http://schemas.microsoft.com/office/drawing/2014/main" id="{5314509F-3705-A705-C5B3-FA435C246A22}"/>
              </a:ext>
            </a:extLst>
          </p:cNvPr>
          <p:cNvSpPr>
            <a:spLocks noGrp="1"/>
          </p:cNvSpPr>
          <p:nvPr>
            <p:ph type="body" sz="quarter" idx="10"/>
          </p:nvPr>
        </p:nvSpPr>
        <p:spPr>
          <a:xfrm>
            <a:off x="560959" y="12096093"/>
            <a:ext cx="4953000" cy="1143000"/>
          </a:xfrm>
          <a:prstGeom prst="rect">
            <a:avLst/>
          </a:prstGeom>
        </p:spPr>
        <p:txBody>
          <a:bodyPr anchor="b"/>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3F264794-39E6-B78D-2E92-D8D02F9188BC}"/>
              </a:ext>
            </a:extLst>
          </p:cNvPr>
          <p:cNvSpPr>
            <a:spLocks noGrp="1"/>
          </p:cNvSpPr>
          <p:nvPr>
            <p:ph type="body" sz="quarter" idx="14"/>
          </p:nvPr>
        </p:nvSpPr>
        <p:spPr>
          <a:xfrm>
            <a:off x="6656388" y="12001501"/>
            <a:ext cx="4953000" cy="1237592"/>
          </a:xfrm>
          <a:prstGeom prst="rect">
            <a:avLst/>
          </a:prstGeom>
        </p:spPr>
        <p:txBody>
          <a:bodyPr anchor="b"/>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98670438"/>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 1 wide colum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2"/>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5976" y="384048"/>
            <a:ext cx="4956175" cy="1141412"/>
          </a:xfrm>
          <a:prstGeom prst="rect">
            <a:avLst/>
          </a:prstGeom>
        </p:spPr>
        <p:txBody>
          <a:bodyPr/>
          <a:lstStyle>
            <a:lvl1pPr>
              <a:lnSpc>
                <a:spcPct val="100000"/>
              </a:lnSpc>
              <a:spcBef>
                <a:spcPts val="0"/>
              </a:spcBef>
              <a:defRPr sz="6400" b="0" i="0">
                <a:solidFill>
                  <a:schemeClr val="tx2"/>
                </a:solidFill>
                <a:latin typeface="IBM Plex Sans Light" panose="020B0403050203000203" pitchFamily="34" charset="0"/>
              </a:defRPr>
            </a:lvl1pPr>
            <a:lvl2pPr>
              <a:spcBef>
                <a:spcPts val="0"/>
              </a:spcBef>
              <a:defRPr sz="2800"/>
            </a:lvl2pPr>
            <a:lvl3pPr>
              <a:spcBef>
                <a:spcPts val="0"/>
              </a:spcBef>
              <a:defRPr sz="2800"/>
            </a:lvl3pPr>
            <a:lvl4pPr>
              <a:spcBef>
                <a:spcPts val="0"/>
              </a:spcBef>
              <a:defRPr sz="2800"/>
            </a:lvl4pPr>
            <a:lvl5pPr>
              <a:spcBef>
                <a:spcPts val="0"/>
              </a:spcBef>
              <a:defRPr sz="2800"/>
            </a:lvl5pPr>
          </a:lstStyle>
          <a:p>
            <a:pPr lvl="0"/>
            <a:r>
              <a:rPr lang="en-US" dirty="0"/>
              <a:t>Click to edit Master text styles</a:t>
            </a:r>
          </a:p>
        </p:txBody>
      </p:sp>
      <p:sp>
        <p:nvSpPr>
          <p:cNvPr id="4" name="Footer Placeholder 3">
            <a:extLst>
              <a:ext uri="{FF2B5EF4-FFF2-40B4-BE49-F238E27FC236}">
                <a16:creationId xmlns:a16="http://schemas.microsoft.com/office/drawing/2014/main" id="{BA03B922-FA59-5165-48BF-0B57DFD66348}"/>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dirty="0"/>
          </a:p>
        </p:txBody>
      </p:sp>
      <p:sp>
        <p:nvSpPr>
          <p:cNvPr id="5" name="Slide Number">
            <a:extLst>
              <a:ext uri="{FF2B5EF4-FFF2-40B4-BE49-F238E27FC236}">
                <a16:creationId xmlns:a16="http://schemas.microsoft.com/office/drawing/2014/main" id="{5C3B405E-94D1-4A09-C6BF-A66D9CBEF63D}"/>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2" name="Text Placeholder 6">
            <a:extLst>
              <a:ext uri="{FF2B5EF4-FFF2-40B4-BE49-F238E27FC236}">
                <a16:creationId xmlns:a16="http://schemas.microsoft.com/office/drawing/2014/main" id="{AD98038E-FA9A-2E7F-DE4F-45D37F116DFD}"/>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 name="Text Placeholder 6">
            <a:extLst>
              <a:ext uri="{FF2B5EF4-FFF2-40B4-BE49-F238E27FC236}">
                <a16:creationId xmlns:a16="http://schemas.microsoft.com/office/drawing/2014/main" id="{2B3FDBEC-0A0D-82A4-F347-00CE8AD711B9}"/>
              </a:ext>
            </a:extLst>
          </p:cNvPr>
          <p:cNvSpPr>
            <a:spLocks noGrp="1"/>
          </p:cNvSpPr>
          <p:nvPr>
            <p:ph type="body" sz="quarter" idx="21"/>
          </p:nvPr>
        </p:nvSpPr>
        <p:spPr>
          <a:xfrm>
            <a:off x="12739220" y="3429000"/>
            <a:ext cx="10183842"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553649678"/>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2 wide 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46C39-902F-3DA0-AAF4-319DA8AE384D}"/>
              </a:ext>
            </a:extLst>
          </p:cNvPr>
          <p:cNvSpPr>
            <a:spLocks noGrp="1"/>
          </p:cNvSpPr>
          <p:nvPr>
            <p:ph type="title"/>
          </p:nvPr>
        </p:nvSpPr>
        <p:spPr>
          <a:xfrm>
            <a:off x="576072" y="385200"/>
            <a:ext cx="7424927" cy="1906588"/>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91A0F4B3-D63C-0D8F-2804-F97776F90E4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dirty="0"/>
          </a:p>
        </p:txBody>
      </p:sp>
      <p:sp>
        <p:nvSpPr>
          <p:cNvPr id="7" name="Slide Number">
            <a:extLst>
              <a:ext uri="{FF2B5EF4-FFF2-40B4-BE49-F238E27FC236}">
                <a16:creationId xmlns:a16="http://schemas.microsoft.com/office/drawing/2014/main" id="{38EC09FB-402F-F3CE-E1D2-51583F1BCCF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Text Placeholder 6">
            <a:extLst>
              <a:ext uri="{FF2B5EF4-FFF2-40B4-BE49-F238E27FC236}">
                <a16:creationId xmlns:a16="http://schemas.microsoft.com/office/drawing/2014/main" id="{5377FA90-E771-AC82-090E-6FBBAE2633AB}"/>
              </a:ext>
            </a:extLst>
          </p:cNvPr>
          <p:cNvSpPr>
            <a:spLocks noGrp="1"/>
          </p:cNvSpPr>
          <p:nvPr>
            <p:ph type="body" sz="quarter" idx="20"/>
          </p:nvPr>
        </p:nvSpPr>
        <p:spPr>
          <a:xfrm>
            <a:off x="12739220" y="3429000"/>
            <a:ext cx="10183842" cy="85724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3C39AE1-8603-84DA-CC2F-0C36A1C9D153}"/>
              </a:ext>
            </a:extLst>
          </p:cNvPr>
          <p:cNvSpPr>
            <a:spLocks noGrp="1"/>
          </p:cNvSpPr>
          <p:nvPr>
            <p:ph type="body" sz="quarter" idx="21"/>
          </p:nvPr>
        </p:nvSpPr>
        <p:spPr>
          <a:xfrm>
            <a:off x="576072" y="3429000"/>
            <a:ext cx="10183842" cy="85724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874945124"/>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2 column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4048"/>
            <a:ext cx="11045825" cy="4573587"/>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dirty="0"/>
          </a:p>
        </p:txBody>
      </p:sp>
      <p:sp>
        <p:nvSpPr>
          <p:cNvPr id="7" name="Slide Number">
            <a:extLst>
              <a:ext uri="{FF2B5EF4-FFF2-40B4-BE49-F238E27FC236}">
                <a16:creationId xmlns:a16="http://schemas.microsoft.com/office/drawing/2014/main" id="{C7A51FE3-0F54-1487-47B4-164B5B802CA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Text Placeholder 6">
            <a:extLst>
              <a:ext uri="{FF2B5EF4-FFF2-40B4-BE49-F238E27FC236}">
                <a16:creationId xmlns:a16="http://schemas.microsoft.com/office/drawing/2014/main" id="{A3A4153E-E96A-682A-6ADB-86D8329C1B21}"/>
              </a:ext>
            </a:extLst>
          </p:cNvPr>
          <p:cNvSpPr>
            <a:spLocks noGrp="1"/>
          </p:cNvSpPr>
          <p:nvPr>
            <p:ph type="body" sz="quarter" idx="10"/>
          </p:nvPr>
        </p:nvSpPr>
        <p:spPr>
          <a:xfrm>
            <a:off x="12775460" y="384044"/>
            <a:ext cx="4963923" cy="11431587"/>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8AA778F7-DDE5-2F6E-F5FA-F5B0F120E06A}"/>
              </a:ext>
            </a:extLst>
          </p:cNvPr>
          <p:cNvSpPr>
            <a:spLocks noGrp="1"/>
          </p:cNvSpPr>
          <p:nvPr>
            <p:ph type="body" sz="quarter" idx="20"/>
          </p:nvPr>
        </p:nvSpPr>
        <p:spPr>
          <a:xfrm>
            <a:off x="18847180" y="384045"/>
            <a:ext cx="4963923" cy="114315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559821703"/>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2 column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91A7-388D-D543-2C74-58FA1F3BC20C}"/>
              </a:ext>
            </a:extLst>
          </p:cNvPr>
          <p:cNvSpPr>
            <a:spLocks noGrp="1"/>
          </p:cNvSpPr>
          <p:nvPr>
            <p:ph type="title"/>
          </p:nvPr>
        </p:nvSpPr>
        <p:spPr>
          <a:xfrm>
            <a:off x="576072" y="385200"/>
            <a:ext cx="4953000" cy="4573587"/>
          </a:xfrm>
        </p:spPr>
        <p:txBody>
          <a:bodyPr/>
          <a:lstStyle>
            <a:lvl1pPr>
              <a:lnSpc>
                <a:spcPct val="100000"/>
              </a:lnSpc>
              <a:defRPr sz="44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5AA54578-ECD5-347E-35A9-C3F93EB8CDFE}"/>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dirty="0"/>
          </a:p>
        </p:txBody>
      </p:sp>
      <p:sp>
        <p:nvSpPr>
          <p:cNvPr id="7" name="Slide Number">
            <a:extLst>
              <a:ext uri="{FF2B5EF4-FFF2-40B4-BE49-F238E27FC236}">
                <a16:creationId xmlns:a16="http://schemas.microsoft.com/office/drawing/2014/main" id="{745FF4F8-7F82-E9C2-8046-C791019E169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6" name="Text Placeholder 6">
            <a:extLst>
              <a:ext uri="{FF2B5EF4-FFF2-40B4-BE49-F238E27FC236}">
                <a16:creationId xmlns:a16="http://schemas.microsoft.com/office/drawing/2014/main" id="{138C4317-85BF-2C36-29AD-9974CF6DE93C}"/>
              </a:ext>
            </a:extLst>
          </p:cNvPr>
          <p:cNvSpPr>
            <a:spLocks noGrp="1"/>
          </p:cNvSpPr>
          <p:nvPr>
            <p:ph type="body" sz="quarter" idx="10"/>
          </p:nvPr>
        </p:nvSpPr>
        <p:spPr>
          <a:xfrm>
            <a:off x="12775460" y="384044"/>
            <a:ext cx="4963923" cy="11431587"/>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11D0A98E-CDEF-685C-25C7-E4EA3AFDCDFD}"/>
              </a:ext>
            </a:extLst>
          </p:cNvPr>
          <p:cNvSpPr>
            <a:spLocks noGrp="1"/>
          </p:cNvSpPr>
          <p:nvPr>
            <p:ph type="body" sz="quarter" idx="20"/>
          </p:nvPr>
        </p:nvSpPr>
        <p:spPr>
          <a:xfrm>
            <a:off x="18847180" y="384045"/>
            <a:ext cx="4963923" cy="114315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204956051"/>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2 columns, dividers,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4048"/>
            <a:ext cx="11039476" cy="4573587"/>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dirty="0"/>
          </a:p>
        </p:txBody>
      </p:sp>
      <p:sp>
        <p:nvSpPr>
          <p:cNvPr id="7" name="Slide Number">
            <a:extLst>
              <a:ext uri="{FF2B5EF4-FFF2-40B4-BE49-F238E27FC236}">
                <a16:creationId xmlns:a16="http://schemas.microsoft.com/office/drawing/2014/main" id="{9BFC0CA6-CE6F-D94C-2967-FBF2240020C4}"/>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1" name="Text Placeholder 6">
            <a:extLst>
              <a:ext uri="{FF2B5EF4-FFF2-40B4-BE49-F238E27FC236}">
                <a16:creationId xmlns:a16="http://schemas.microsoft.com/office/drawing/2014/main" id="{4401EF50-EF95-0C87-38FD-2E0B9FD3E33F}"/>
              </a:ext>
            </a:extLst>
          </p:cNvPr>
          <p:cNvSpPr>
            <a:spLocks noGrp="1"/>
          </p:cNvSpPr>
          <p:nvPr>
            <p:ph type="body" sz="quarter" idx="10"/>
          </p:nvPr>
        </p:nvSpPr>
        <p:spPr>
          <a:xfrm>
            <a:off x="12787780" y="3429000"/>
            <a:ext cx="4963923" cy="85724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A7715D83-2EB0-631E-31DF-DAE49EE10509}"/>
              </a:ext>
            </a:extLst>
          </p:cNvPr>
          <p:cNvSpPr>
            <a:spLocks noGrp="1"/>
          </p:cNvSpPr>
          <p:nvPr>
            <p:ph type="body" sz="quarter" idx="21"/>
          </p:nvPr>
        </p:nvSpPr>
        <p:spPr>
          <a:xfrm>
            <a:off x="18859500" y="3429002"/>
            <a:ext cx="4963923" cy="8572498"/>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72EE4CB5-8991-123D-EBF8-1ED34CC50FE6}"/>
              </a:ext>
            </a:extLst>
          </p:cNvPr>
          <p:cNvSpPr>
            <a:spLocks noGrp="1"/>
          </p:cNvSpPr>
          <p:nvPr>
            <p:ph type="body" sz="quarter" idx="22"/>
          </p:nvPr>
        </p:nvSpPr>
        <p:spPr>
          <a:xfrm>
            <a:off x="12787780" y="384048"/>
            <a:ext cx="4963923" cy="1525587"/>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14ACB30C-F320-75FA-F4BC-8A4103FF2F36}"/>
              </a:ext>
            </a:extLst>
          </p:cNvPr>
          <p:cNvSpPr>
            <a:spLocks noGrp="1"/>
          </p:cNvSpPr>
          <p:nvPr>
            <p:ph type="body" sz="quarter" idx="23"/>
          </p:nvPr>
        </p:nvSpPr>
        <p:spPr>
          <a:xfrm>
            <a:off x="18847180" y="384048"/>
            <a:ext cx="4963923" cy="1525587"/>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7170831"/>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2 columns, dividers,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E75BA-E283-08AE-B230-A89A2245C127}"/>
              </a:ext>
            </a:extLst>
          </p:cNvPr>
          <p:cNvSpPr>
            <a:spLocks noGrp="1"/>
          </p:cNvSpPr>
          <p:nvPr>
            <p:ph type="title"/>
          </p:nvPr>
        </p:nvSpPr>
        <p:spPr>
          <a:xfrm>
            <a:off x="576072" y="385200"/>
            <a:ext cx="4949826" cy="4573587"/>
          </a:xfrm>
        </p:spPr>
        <p:txBody>
          <a:bodyPr rIns="0"/>
          <a:lstStyle>
            <a:lvl1pPr>
              <a:lnSpc>
                <a:spcPct val="100000"/>
              </a:lnSpc>
              <a:defRPr sz="4400" b="0" i="0">
                <a:solidFill>
                  <a:schemeClr val="tx2"/>
                </a:solidFill>
                <a:latin typeface="IBM Plex Sans Light" panose="020B0403050203000203" pitchFamily="34" charset="0"/>
              </a:defRPr>
            </a:lvl1pPr>
          </a:lstStyle>
          <a:p>
            <a:r>
              <a:rPr lang="en-US" dirty="0"/>
              <a:t>Click to edit Master title style</a:t>
            </a:r>
          </a:p>
        </p:txBody>
      </p:sp>
      <p:sp>
        <p:nvSpPr>
          <p:cNvPr id="6" name="Footer Placeholder 5">
            <a:extLst>
              <a:ext uri="{FF2B5EF4-FFF2-40B4-BE49-F238E27FC236}">
                <a16:creationId xmlns:a16="http://schemas.microsoft.com/office/drawing/2014/main" id="{A3AE734E-170F-6CE2-C852-A644ACB8F409}"/>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dirty="0"/>
          </a:p>
        </p:txBody>
      </p:sp>
      <p:sp>
        <p:nvSpPr>
          <p:cNvPr id="7" name="Slide Number">
            <a:extLst>
              <a:ext uri="{FF2B5EF4-FFF2-40B4-BE49-F238E27FC236}">
                <a16:creationId xmlns:a16="http://schemas.microsoft.com/office/drawing/2014/main" id="{8CF1D655-1791-BEF3-D8AA-E589057E73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7" name="Text Placeholder 6">
            <a:extLst>
              <a:ext uri="{FF2B5EF4-FFF2-40B4-BE49-F238E27FC236}">
                <a16:creationId xmlns:a16="http://schemas.microsoft.com/office/drawing/2014/main" id="{C320D13A-B2E3-8109-F9A4-70AB45A14B5D}"/>
              </a:ext>
            </a:extLst>
          </p:cNvPr>
          <p:cNvSpPr>
            <a:spLocks noGrp="1"/>
          </p:cNvSpPr>
          <p:nvPr>
            <p:ph type="body" sz="quarter" idx="10"/>
          </p:nvPr>
        </p:nvSpPr>
        <p:spPr>
          <a:xfrm>
            <a:off x="12787780" y="3429000"/>
            <a:ext cx="4963923" cy="8572499"/>
          </a:xfrm>
          <a:prstGeom prst="rect">
            <a:avLst/>
          </a:prstGeom>
        </p:spPr>
        <p:txBody>
          <a:bodyPr/>
          <a:lstStyle>
            <a:lvl1pPr defTabSz="1161288">
              <a:lnSpc>
                <a:spcPct val="100000"/>
              </a:lnSpc>
              <a:spcBef>
                <a:spcPts val="0"/>
              </a:spcBef>
              <a:defRPr sz="2800" b="0" i="0">
                <a:solidFill>
                  <a:schemeClr val="tx1"/>
                </a:solidFill>
                <a:latin typeface="IBM Plex Sans Light" panose="020B0403050203000203" pitchFamily="34" charset="0"/>
              </a:defRPr>
            </a:lvl1pPr>
            <a:lvl2pPr defTabSz="1161288">
              <a:lnSpc>
                <a:spcPct val="100000"/>
              </a:lnSpc>
              <a:spcBef>
                <a:spcPts val="0"/>
              </a:spcBef>
              <a:defRPr sz="2800" b="0" i="0">
                <a:solidFill>
                  <a:schemeClr val="tx1"/>
                </a:solidFill>
                <a:latin typeface="IBM Plex Sans Light" panose="020B0403050203000203" pitchFamily="34" charset="0"/>
              </a:defRPr>
            </a:lvl2pPr>
            <a:lvl3pPr defTabSz="1161288">
              <a:lnSpc>
                <a:spcPct val="100000"/>
              </a:lnSpc>
              <a:spcBef>
                <a:spcPts val="0"/>
              </a:spcBef>
              <a:defRPr sz="2800" b="0" i="0">
                <a:solidFill>
                  <a:schemeClr val="tx1"/>
                </a:solidFill>
                <a:latin typeface="IBM Plex Sans Light" panose="020B0403050203000203" pitchFamily="34" charset="0"/>
              </a:defRPr>
            </a:lvl3pPr>
            <a:lvl4pPr defTabSz="1161288">
              <a:lnSpc>
                <a:spcPct val="100000"/>
              </a:lnSpc>
              <a:spcBef>
                <a:spcPts val="0"/>
              </a:spcBef>
              <a:defRPr sz="28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974BDB94-1ECF-14DA-1C2A-F289E665E08B}"/>
              </a:ext>
            </a:extLst>
          </p:cNvPr>
          <p:cNvSpPr>
            <a:spLocks noGrp="1"/>
          </p:cNvSpPr>
          <p:nvPr>
            <p:ph type="body" sz="quarter" idx="21"/>
          </p:nvPr>
        </p:nvSpPr>
        <p:spPr>
          <a:xfrm>
            <a:off x="18859500" y="3429002"/>
            <a:ext cx="4963923" cy="8572498"/>
          </a:xfrm>
          <a:prstGeom prst="rect">
            <a:avLst/>
          </a:prstGeom>
        </p:spPr>
        <p:txBody>
          <a:bodyPr/>
          <a:lstStyle>
            <a:lvl1pPr defTabSz="1161288">
              <a:lnSpc>
                <a:spcPct val="100000"/>
              </a:lnSpc>
              <a:spcBef>
                <a:spcPts val="0"/>
              </a:spcBef>
              <a:defRPr sz="2800" b="0" i="0">
                <a:solidFill>
                  <a:schemeClr val="tx1"/>
                </a:solidFill>
                <a:latin typeface="IBM Plex Sans Light" panose="020B0403050203000203" pitchFamily="34" charset="0"/>
              </a:defRPr>
            </a:lvl1pPr>
            <a:lvl2pPr defTabSz="1161288">
              <a:lnSpc>
                <a:spcPct val="100000"/>
              </a:lnSpc>
              <a:spcBef>
                <a:spcPts val="0"/>
              </a:spcBef>
              <a:defRPr sz="2800" b="0" i="0">
                <a:solidFill>
                  <a:schemeClr val="tx1"/>
                </a:solidFill>
                <a:latin typeface="IBM Plex Sans Light" panose="020B0403050203000203" pitchFamily="34" charset="0"/>
              </a:defRPr>
            </a:lvl2pPr>
            <a:lvl3pPr defTabSz="1161288">
              <a:lnSpc>
                <a:spcPct val="100000"/>
              </a:lnSpc>
              <a:spcBef>
                <a:spcPts val="0"/>
              </a:spcBef>
              <a:defRPr sz="2800" b="0" i="0">
                <a:solidFill>
                  <a:schemeClr val="tx1"/>
                </a:solidFill>
                <a:latin typeface="IBM Plex Sans Light" panose="020B0403050203000203" pitchFamily="34" charset="0"/>
              </a:defRPr>
            </a:lvl3pPr>
            <a:lvl4pPr defTabSz="1161288">
              <a:lnSpc>
                <a:spcPct val="100000"/>
              </a:lnSpc>
              <a:spcBef>
                <a:spcPts val="0"/>
              </a:spcBef>
              <a:defRPr sz="28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Text Placeholder 6">
            <a:extLst>
              <a:ext uri="{FF2B5EF4-FFF2-40B4-BE49-F238E27FC236}">
                <a16:creationId xmlns:a16="http://schemas.microsoft.com/office/drawing/2014/main" id="{D6E55AA2-DCD0-9227-A831-24FD27E4CB54}"/>
              </a:ext>
            </a:extLst>
          </p:cNvPr>
          <p:cNvSpPr>
            <a:spLocks noGrp="1"/>
          </p:cNvSpPr>
          <p:nvPr>
            <p:ph type="body" sz="quarter" idx="22"/>
          </p:nvPr>
        </p:nvSpPr>
        <p:spPr>
          <a:xfrm>
            <a:off x="12787780" y="384048"/>
            <a:ext cx="4963923" cy="1525587"/>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08FF2718-83A0-A416-2862-0D7439636230}"/>
              </a:ext>
            </a:extLst>
          </p:cNvPr>
          <p:cNvSpPr>
            <a:spLocks noGrp="1"/>
          </p:cNvSpPr>
          <p:nvPr>
            <p:ph type="body" sz="quarter" idx="23"/>
          </p:nvPr>
        </p:nvSpPr>
        <p:spPr>
          <a:xfrm>
            <a:off x="18847180" y="384048"/>
            <a:ext cx="4963923" cy="1525587"/>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2924075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 2 columns, dividers, picto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4048"/>
            <a:ext cx="4949825" cy="1141413"/>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6" name="Text Placeholder 5">
            <a:extLst>
              <a:ext uri="{FF2B5EF4-FFF2-40B4-BE49-F238E27FC236}">
                <a16:creationId xmlns:a16="http://schemas.microsoft.com/office/drawing/2014/main" id="{9792CE3F-FA6A-2FE0-0146-4BFD45CF296A}"/>
              </a:ext>
            </a:extLst>
          </p:cNvPr>
          <p:cNvSpPr>
            <a:spLocks noGrp="1"/>
          </p:cNvSpPr>
          <p:nvPr>
            <p:ph type="body" sz="quarter" idx="15"/>
          </p:nvPr>
        </p:nvSpPr>
        <p:spPr>
          <a:xfrm>
            <a:off x="6669151" y="384048"/>
            <a:ext cx="4956175" cy="1141412"/>
          </a:xfrm>
          <a:prstGeom prst="rect">
            <a:avLst/>
          </a:prstGeom>
        </p:spPr>
        <p:txBody>
          <a:bodyPr/>
          <a:lstStyle>
            <a:lvl1pPr>
              <a:lnSpc>
                <a:spcPct val="100000"/>
              </a:lnSpc>
              <a:spcBef>
                <a:spcPts val="0"/>
              </a:spcBef>
              <a:defRPr sz="6400" b="0" i="0">
                <a:solidFill>
                  <a:schemeClr val="tx2"/>
                </a:solidFill>
                <a:latin typeface="IBM Plex Sans Light" panose="020B0403050203000203" pitchFamily="34" charset="0"/>
              </a:defRPr>
            </a:lvl1pPr>
            <a:lvl2pPr>
              <a:lnSpc>
                <a:spcPct val="90000"/>
              </a:lnSpc>
              <a:spcBef>
                <a:spcPts val="0"/>
              </a:spcBef>
              <a:defRPr sz="2800"/>
            </a:lvl2pPr>
            <a:lvl3pPr>
              <a:lnSpc>
                <a:spcPct val="90000"/>
              </a:lnSpc>
              <a:spcBef>
                <a:spcPts val="0"/>
              </a:spcBef>
              <a:defRPr sz="2800"/>
            </a:lvl3pPr>
            <a:lvl4pPr>
              <a:lnSpc>
                <a:spcPct val="90000"/>
              </a:lnSpc>
              <a:spcBef>
                <a:spcPts val="0"/>
              </a:spcBef>
              <a:defRPr sz="2800"/>
            </a:lvl4pPr>
            <a:lvl5pPr>
              <a:lnSpc>
                <a:spcPct val="90000"/>
              </a:lnSpc>
              <a:spcBef>
                <a:spcPts val="0"/>
              </a:spcBef>
              <a:defRPr sz="2800"/>
            </a:lvl5pPr>
          </a:lstStyle>
          <a:p>
            <a:pPr lvl="0"/>
            <a:r>
              <a:rPr lang="en-US" dirty="0"/>
              <a:t>Click to edit Master text styles</a:t>
            </a:r>
          </a:p>
        </p:txBody>
      </p:sp>
      <p:sp>
        <p:nvSpPr>
          <p:cNvPr id="5" name="Picture Placeholder 4">
            <a:extLst>
              <a:ext uri="{FF2B5EF4-FFF2-40B4-BE49-F238E27FC236}">
                <a16:creationId xmlns:a16="http://schemas.microsoft.com/office/drawing/2014/main" id="{4E8FFEFF-CCD0-A436-418A-5FB8624CCC89}"/>
              </a:ext>
            </a:extLst>
          </p:cNvPr>
          <p:cNvSpPr>
            <a:spLocks noGrp="1" noChangeAspect="1"/>
          </p:cNvSpPr>
          <p:nvPr>
            <p:ph type="pic" sz="quarter" idx="16" hasCustomPrompt="1"/>
          </p:nvPr>
        </p:nvSpPr>
        <p:spPr>
          <a:xfrm>
            <a:off x="12763500" y="576072"/>
            <a:ext cx="1216152" cy="1214462"/>
          </a:xfrm>
          <a:prstGeom prst="rect">
            <a:avLst/>
          </a:prstGeom>
        </p:spPr>
        <p:txBody>
          <a:bodyPr anchor="ctr"/>
          <a:lstStyle>
            <a:lvl1pPr algn="ctr">
              <a:defRPr sz="1600" b="0" i="0">
                <a:solidFill>
                  <a:schemeClr val="tx1"/>
                </a:solidFill>
                <a:latin typeface="IBM Plex Sans Light" panose="020B0403050203000203" pitchFamily="34" charset="0"/>
              </a:defRPr>
            </a:lvl1pPr>
          </a:lstStyle>
          <a:p>
            <a:r>
              <a:rPr lang="en-US" dirty="0"/>
              <a:t>Pictogram</a:t>
            </a:r>
          </a:p>
        </p:txBody>
      </p:sp>
      <p:sp>
        <p:nvSpPr>
          <p:cNvPr id="12" name="Picture Placeholder 11">
            <a:extLst>
              <a:ext uri="{FF2B5EF4-FFF2-40B4-BE49-F238E27FC236}">
                <a16:creationId xmlns:a16="http://schemas.microsoft.com/office/drawing/2014/main" id="{484E55D7-CBB2-992D-3E77-5CB7B7CADA9C}"/>
              </a:ext>
            </a:extLst>
          </p:cNvPr>
          <p:cNvSpPr>
            <a:spLocks noGrp="1" noChangeAspect="1"/>
          </p:cNvSpPr>
          <p:nvPr>
            <p:ph type="pic" sz="quarter" idx="17" hasCustomPrompt="1"/>
          </p:nvPr>
        </p:nvSpPr>
        <p:spPr>
          <a:xfrm>
            <a:off x="18859500" y="576072"/>
            <a:ext cx="1217844" cy="1216152"/>
          </a:xfrm>
          <a:prstGeom prst="rect">
            <a:avLst/>
          </a:prstGeom>
        </p:spPr>
        <p:txBody>
          <a:bodyPr anchor="ctr"/>
          <a:lstStyle>
            <a:lvl1pPr algn="ctr">
              <a:defRPr sz="1600" b="0" i="0">
                <a:solidFill>
                  <a:schemeClr val="tx1"/>
                </a:solidFill>
                <a:latin typeface="IBM Plex Sans Light" panose="020B0403050203000203" pitchFamily="34" charset="0"/>
              </a:defRPr>
            </a:lvl1pPr>
          </a:lstStyle>
          <a:p>
            <a:r>
              <a:rPr lang="en-US" dirty="0"/>
              <a:t>Pictogram</a:t>
            </a:r>
          </a:p>
        </p:txBody>
      </p:sp>
      <p:sp>
        <p:nvSpPr>
          <p:cNvPr id="4" name="Footer Placeholder 3">
            <a:extLst>
              <a:ext uri="{FF2B5EF4-FFF2-40B4-BE49-F238E27FC236}">
                <a16:creationId xmlns:a16="http://schemas.microsoft.com/office/drawing/2014/main" id="{87B96A2B-2DD4-AEBB-75C4-9215E33D2664}"/>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dirty="0"/>
          </a:p>
        </p:txBody>
      </p:sp>
      <p:cxnSp>
        <p:nvCxnSpPr>
          <p:cNvPr id="13" name="Straight Connector 12">
            <a:extLst>
              <a:ext uri="{FF2B5EF4-FFF2-40B4-BE49-F238E27FC236}">
                <a16:creationId xmlns:a16="http://schemas.microsoft.com/office/drawing/2014/main" id="{202744BD-C7A4-D538-2E19-AA279C025A21}"/>
              </a:ext>
            </a:extLst>
          </p:cNvPr>
          <p:cNvCxnSpPr/>
          <p:nvPr userDrawn="1"/>
        </p:nvCxnSpPr>
        <p:spPr bwMode="auto">
          <a:xfrm>
            <a:off x="12188952"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ADCE883F-3781-7F7E-8236-8BB5CEBAD77C}"/>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Slide Number">
            <a:extLst>
              <a:ext uri="{FF2B5EF4-FFF2-40B4-BE49-F238E27FC236}">
                <a16:creationId xmlns:a16="http://schemas.microsoft.com/office/drawing/2014/main" id="{FE28AB83-26B6-464D-000B-077BBC188616}"/>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6" name="Text Placeholder 6">
            <a:extLst>
              <a:ext uri="{FF2B5EF4-FFF2-40B4-BE49-F238E27FC236}">
                <a16:creationId xmlns:a16="http://schemas.microsoft.com/office/drawing/2014/main" id="{C6703E2E-EBF0-C866-7278-E844AFCB3A5F}"/>
              </a:ext>
            </a:extLst>
          </p:cNvPr>
          <p:cNvSpPr>
            <a:spLocks noGrp="1"/>
          </p:cNvSpPr>
          <p:nvPr>
            <p:ph type="body" sz="quarter" idx="10"/>
          </p:nvPr>
        </p:nvSpPr>
        <p:spPr>
          <a:xfrm>
            <a:off x="6667500"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BD2030D9-4E2C-5A41-AC60-E9DAA791E354}"/>
              </a:ext>
            </a:extLst>
          </p:cNvPr>
          <p:cNvSpPr>
            <a:spLocks noGrp="1"/>
          </p:cNvSpPr>
          <p:nvPr>
            <p:ph type="body" sz="quarter" idx="20"/>
          </p:nvPr>
        </p:nvSpPr>
        <p:spPr>
          <a:xfrm>
            <a:off x="12739220" y="3429001"/>
            <a:ext cx="4963923" cy="8572500"/>
          </a:xfrm>
          <a:prstGeom prst="rect">
            <a:avLst/>
          </a:prstGeom>
        </p:spPr>
        <p:txBody>
          <a:bodyPr/>
          <a:lstStyle>
            <a:lvl1pPr defTabSz="1161288">
              <a:lnSpc>
                <a:spcPct val="100000"/>
              </a:lnSpc>
              <a:spcBef>
                <a:spcPts val="0"/>
              </a:spcBef>
              <a:defRPr sz="2800" b="0" i="0">
                <a:solidFill>
                  <a:schemeClr val="tx1"/>
                </a:solidFill>
                <a:latin typeface="IBM Plex Sans Light" panose="020B0403050203000203" pitchFamily="34" charset="0"/>
              </a:defRPr>
            </a:lvl1pPr>
            <a:lvl2pPr defTabSz="1161288">
              <a:lnSpc>
                <a:spcPct val="100000"/>
              </a:lnSpc>
              <a:spcBef>
                <a:spcPts val="0"/>
              </a:spcBef>
              <a:defRPr sz="2800" b="0" i="0">
                <a:solidFill>
                  <a:schemeClr val="tx1"/>
                </a:solidFill>
                <a:latin typeface="IBM Plex Sans Light" panose="020B0403050203000203" pitchFamily="34" charset="0"/>
              </a:defRPr>
            </a:lvl2pPr>
            <a:lvl3pPr defTabSz="1161288">
              <a:lnSpc>
                <a:spcPct val="100000"/>
              </a:lnSpc>
              <a:spcBef>
                <a:spcPts val="0"/>
              </a:spcBef>
              <a:defRPr sz="2800" b="0" i="0">
                <a:solidFill>
                  <a:schemeClr val="tx1"/>
                </a:solidFill>
                <a:latin typeface="IBM Plex Sans Light" panose="020B0403050203000203" pitchFamily="34" charset="0"/>
              </a:defRPr>
            </a:lvl3pPr>
            <a:lvl4pPr defTabSz="1161288">
              <a:lnSpc>
                <a:spcPct val="100000"/>
              </a:lnSpc>
              <a:spcBef>
                <a:spcPts val="0"/>
              </a:spcBef>
              <a:defRPr sz="28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2473B493-1BC7-D878-AEAA-C60A2D67B762}"/>
              </a:ext>
            </a:extLst>
          </p:cNvPr>
          <p:cNvSpPr>
            <a:spLocks noGrp="1"/>
          </p:cNvSpPr>
          <p:nvPr>
            <p:ph type="body" sz="quarter" idx="21"/>
          </p:nvPr>
        </p:nvSpPr>
        <p:spPr>
          <a:xfrm>
            <a:off x="18859500" y="3429001"/>
            <a:ext cx="4963923" cy="8572500"/>
          </a:xfrm>
          <a:prstGeom prst="rect">
            <a:avLst/>
          </a:prstGeom>
        </p:spPr>
        <p:txBody>
          <a:bodyPr/>
          <a:lstStyle>
            <a:lvl1pPr defTabSz="1161288">
              <a:lnSpc>
                <a:spcPct val="100000"/>
              </a:lnSpc>
              <a:spcBef>
                <a:spcPts val="0"/>
              </a:spcBef>
              <a:defRPr sz="2800" b="0" i="0">
                <a:solidFill>
                  <a:schemeClr val="tx1"/>
                </a:solidFill>
                <a:latin typeface="IBM Plex Sans Light" panose="020B0403050203000203" pitchFamily="34" charset="0"/>
              </a:defRPr>
            </a:lvl1pPr>
            <a:lvl2pPr defTabSz="1161288">
              <a:lnSpc>
                <a:spcPct val="100000"/>
              </a:lnSpc>
              <a:spcBef>
                <a:spcPts val="0"/>
              </a:spcBef>
              <a:defRPr sz="2800" b="0" i="0">
                <a:solidFill>
                  <a:schemeClr val="tx1"/>
                </a:solidFill>
                <a:latin typeface="IBM Plex Sans Light" panose="020B0403050203000203" pitchFamily="34" charset="0"/>
              </a:defRPr>
            </a:lvl2pPr>
            <a:lvl3pPr defTabSz="1161288">
              <a:lnSpc>
                <a:spcPct val="100000"/>
              </a:lnSpc>
              <a:spcBef>
                <a:spcPts val="0"/>
              </a:spcBef>
              <a:defRPr sz="2800" b="0" i="0">
                <a:solidFill>
                  <a:schemeClr val="tx1"/>
                </a:solidFill>
                <a:latin typeface="IBM Plex Sans Light" panose="020B0403050203000203" pitchFamily="34" charset="0"/>
              </a:defRPr>
            </a:lvl3pPr>
            <a:lvl4pPr defTabSz="1161288">
              <a:lnSpc>
                <a:spcPct val="100000"/>
              </a:lnSpc>
              <a:spcBef>
                <a:spcPts val="0"/>
              </a:spcBef>
              <a:defRPr sz="28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133412524"/>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oxes, 4 stacked wide, pictograms">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30AB5158-BCB8-39EE-DA85-F2CD01699FBB}"/>
              </a:ext>
            </a:extLst>
          </p:cNvPr>
          <p:cNvSpPr>
            <a:spLocks noGrp="1"/>
          </p:cNvSpPr>
          <p:nvPr>
            <p:ph type="pic" sz="quarter" idx="15" hasCustomPrompt="1"/>
          </p:nvPr>
        </p:nvSpPr>
        <p:spPr>
          <a:xfrm>
            <a:off x="576072" y="576072"/>
            <a:ext cx="1216152" cy="1216152"/>
          </a:xfrm>
          <a:prstGeom prst="rect">
            <a:avLst/>
          </a:prstGeom>
        </p:spPr>
        <p:txBody>
          <a:bodyPr anchor="ctr"/>
          <a:lstStyle>
            <a:lvl1pPr algn="ctr">
              <a:defRPr sz="1600" b="0" i="0">
                <a:latin typeface="IBM Plex Sans Light" panose="020B0403050203000203" pitchFamily="34" charset="0"/>
              </a:defRPr>
            </a:lvl1pPr>
          </a:lstStyle>
          <a:p>
            <a:r>
              <a:rPr lang="en-US" dirty="0"/>
              <a:t>Pictogram</a:t>
            </a:r>
          </a:p>
        </p:txBody>
      </p:sp>
      <p:sp>
        <p:nvSpPr>
          <p:cNvPr id="15" name="Picture Placeholder 14">
            <a:extLst>
              <a:ext uri="{FF2B5EF4-FFF2-40B4-BE49-F238E27FC236}">
                <a16:creationId xmlns:a16="http://schemas.microsoft.com/office/drawing/2014/main" id="{3C3730E5-61EB-7405-CC85-AB04242CDBC4}"/>
              </a:ext>
            </a:extLst>
          </p:cNvPr>
          <p:cNvSpPr>
            <a:spLocks noGrp="1"/>
          </p:cNvSpPr>
          <p:nvPr>
            <p:ph type="pic" sz="quarter" idx="16" hasCustomPrompt="1"/>
          </p:nvPr>
        </p:nvSpPr>
        <p:spPr>
          <a:xfrm>
            <a:off x="12763500" y="576072"/>
            <a:ext cx="1216152" cy="1216152"/>
          </a:xfrm>
          <a:prstGeom prst="rect">
            <a:avLst/>
          </a:prstGeom>
        </p:spPr>
        <p:txBody>
          <a:bodyPr anchor="ctr"/>
          <a:lstStyle>
            <a:lvl1pPr algn="ctr">
              <a:defRPr sz="1600" b="0" i="0">
                <a:latin typeface="IBM Plex Sans Light" panose="020B0403050203000203" pitchFamily="34" charset="0"/>
              </a:defRPr>
            </a:lvl1pPr>
          </a:lstStyle>
          <a:p>
            <a:r>
              <a:rPr lang="en-US" dirty="0"/>
              <a:t>Pictogram</a:t>
            </a:r>
          </a:p>
        </p:txBody>
      </p:sp>
      <p:sp>
        <p:nvSpPr>
          <p:cNvPr id="17" name="Picture Placeholder 16">
            <a:extLst>
              <a:ext uri="{FF2B5EF4-FFF2-40B4-BE49-F238E27FC236}">
                <a16:creationId xmlns:a16="http://schemas.microsoft.com/office/drawing/2014/main" id="{62C94928-6A9B-2EA7-301C-71E5F2547C8A}"/>
              </a:ext>
            </a:extLst>
          </p:cNvPr>
          <p:cNvSpPr>
            <a:spLocks noGrp="1"/>
          </p:cNvSpPr>
          <p:nvPr>
            <p:ph type="pic" sz="quarter" idx="17" hasCustomPrompt="1"/>
          </p:nvPr>
        </p:nvSpPr>
        <p:spPr>
          <a:xfrm>
            <a:off x="576072" y="6473951"/>
            <a:ext cx="1216152" cy="1216152"/>
          </a:xfrm>
          <a:prstGeom prst="rect">
            <a:avLst/>
          </a:prstGeom>
        </p:spPr>
        <p:txBody>
          <a:bodyPr anchor="ctr"/>
          <a:lstStyle>
            <a:lvl1pPr algn="ctr">
              <a:defRPr sz="1600" b="0" i="0">
                <a:latin typeface="IBM Plex Sans Light" panose="020B0403050203000203" pitchFamily="34" charset="0"/>
              </a:defRPr>
            </a:lvl1pPr>
          </a:lstStyle>
          <a:p>
            <a:r>
              <a:rPr lang="en-US" dirty="0"/>
              <a:t>Pictogram</a:t>
            </a:r>
          </a:p>
        </p:txBody>
      </p:sp>
      <p:sp>
        <p:nvSpPr>
          <p:cNvPr id="19" name="Picture Placeholder 18">
            <a:extLst>
              <a:ext uri="{FF2B5EF4-FFF2-40B4-BE49-F238E27FC236}">
                <a16:creationId xmlns:a16="http://schemas.microsoft.com/office/drawing/2014/main" id="{2E840026-2FAF-826F-DCFD-3FF0082B0823}"/>
              </a:ext>
            </a:extLst>
          </p:cNvPr>
          <p:cNvSpPr>
            <a:spLocks noGrp="1"/>
          </p:cNvSpPr>
          <p:nvPr>
            <p:ph type="pic" sz="quarter" idx="18" hasCustomPrompt="1"/>
          </p:nvPr>
        </p:nvSpPr>
        <p:spPr>
          <a:xfrm>
            <a:off x="12763500" y="6477000"/>
            <a:ext cx="1216152" cy="1216152"/>
          </a:xfrm>
          <a:prstGeom prst="rect">
            <a:avLst/>
          </a:prstGeom>
        </p:spPr>
        <p:txBody>
          <a:bodyPr anchor="ctr"/>
          <a:lstStyle>
            <a:lvl1pPr algn="ctr">
              <a:defRPr sz="1600" b="0" i="0">
                <a:latin typeface="IBM Plex Sans Light" panose="020B0403050203000203" pitchFamily="34" charset="0"/>
              </a:defRPr>
            </a:lvl1pPr>
          </a:lstStyle>
          <a:p>
            <a:r>
              <a:rPr lang="en-US" dirty="0"/>
              <a:t>Pictogram</a:t>
            </a:r>
          </a:p>
        </p:txBody>
      </p:sp>
      <p:sp>
        <p:nvSpPr>
          <p:cNvPr id="2" name="Footer Placeholder 1">
            <a:extLst>
              <a:ext uri="{FF2B5EF4-FFF2-40B4-BE49-F238E27FC236}">
                <a16:creationId xmlns:a16="http://schemas.microsoft.com/office/drawing/2014/main" id="{007BB90E-D2B7-D6BA-E8F5-B16C3F57F6F9}"/>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dirty="0"/>
          </a:p>
        </p:txBody>
      </p:sp>
      <p:cxnSp>
        <p:nvCxnSpPr>
          <p:cNvPr id="14" name="Straight Connector 13">
            <a:extLst>
              <a:ext uri="{FF2B5EF4-FFF2-40B4-BE49-F238E27FC236}">
                <a16:creationId xmlns:a16="http://schemas.microsoft.com/office/drawing/2014/main" id="{00A530A6-2F26-DA70-D0D9-6DD90453CEC1}"/>
              </a:ext>
            </a:extLst>
          </p:cNvPr>
          <p:cNvCxnSpPr/>
          <p:nvPr userDrawn="1"/>
        </p:nvCxnSpPr>
        <p:spPr bwMode="auto">
          <a:xfrm>
            <a:off x="12192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C5483A0-0E31-72CE-21C3-6248FAEBC09A}"/>
              </a:ext>
            </a:extLst>
          </p:cNvPr>
          <p:cNvCxnSpPr/>
          <p:nvPr userDrawn="1"/>
        </p:nvCxnSpPr>
        <p:spPr bwMode="auto">
          <a:xfrm>
            <a:off x="56832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Slide Number">
            <a:extLst>
              <a:ext uri="{FF2B5EF4-FFF2-40B4-BE49-F238E27FC236}">
                <a16:creationId xmlns:a16="http://schemas.microsoft.com/office/drawing/2014/main" id="{FDDCE3A8-54F6-70FC-38D0-2AF2D8AB71E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0" name="Text Placeholder 6">
            <a:extLst>
              <a:ext uri="{FF2B5EF4-FFF2-40B4-BE49-F238E27FC236}">
                <a16:creationId xmlns:a16="http://schemas.microsoft.com/office/drawing/2014/main" id="{FE4E8AF0-4192-FB86-9702-8592B301CAB8}"/>
              </a:ext>
            </a:extLst>
          </p:cNvPr>
          <p:cNvSpPr>
            <a:spLocks noGrp="1"/>
          </p:cNvSpPr>
          <p:nvPr>
            <p:ph type="body" sz="quarter" idx="22"/>
          </p:nvPr>
        </p:nvSpPr>
        <p:spPr>
          <a:xfrm>
            <a:off x="560577" y="2456592"/>
            <a:ext cx="6670675" cy="3067904"/>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B5744FFC-849B-8FBD-FF73-B21942BA087F}"/>
              </a:ext>
            </a:extLst>
          </p:cNvPr>
          <p:cNvSpPr>
            <a:spLocks noGrp="1"/>
          </p:cNvSpPr>
          <p:nvPr>
            <p:ph type="body" sz="quarter" idx="23"/>
          </p:nvPr>
        </p:nvSpPr>
        <p:spPr>
          <a:xfrm>
            <a:off x="12763500" y="2456592"/>
            <a:ext cx="6670675" cy="3067901"/>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8" name="Text Placeholder 6">
            <a:extLst>
              <a:ext uri="{FF2B5EF4-FFF2-40B4-BE49-F238E27FC236}">
                <a16:creationId xmlns:a16="http://schemas.microsoft.com/office/drawing/2014/main" id="{70A13E8E-060C-6E01-AB11-41A2190116B1}"/>
              </a:ext>
            </a:extLst>
          </p:cNvPr>
          <p:cNvSpPr>
            <a:spLocks noGrp="1"/>
          </p:cNvSpPr>
          <p:nvPr>
            <p:ph type="body" sz="quarter" idx="24"/>
          </p:nvPr>
        </p:nvSpPr>
        <p:spPr>
          <a:xfrm>
            <a:off x="576073" y="8362096"/>
            <a:ext cx="6670675" cy="3067897"/>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3277838E-5792-202A-65F5-342AF0992EF8}"/>
              </a:ext>
            </a:extLst>
          </p:cNvPr>
          <p:cNvSpPr>
            <a:spLocks noGrp="1"/>
          </p:cNvSpPr>
          <p:nvPr>
            <p:ph type="body" sz="quarter" idx="25"/>
          </p:nvPr>
        </p:nvSpPr>
        <p:spPr>
          <a:xfrm>
            <a:off x="12778996" y="8362096"/>
            <a:ext cx="6670675" cy="3067892"/>
          </a:xfrm>
          <a:prstGeom prst="rect">
            <a:avLst/>
          </a:prstGeom>
        </p:spPr>
        <p:txBody>
          <a:bodyPr/>
          <a:lstStyle>
            <a:lvl1pPr defTabSz="1161288">
              <a:lnSpc>
                <a:spcPct val="100000"/>
              </a:lnSpc>
              <a:spcBef>
                <a:spcPts val="0"/>
              </a:spcBef>
              <a:defRPr sz="4400" b="0" i="0">
                <a:solidFill>
                  <a:schemeClr val="tx1"/>
                </a:solidFill>
                <a:latin typeface="IBM Plex Sans Light" panose="020B0403050203000203" pitchFamily="34" charset="0"/>
              </a:defRPr>
            </a:lvl1pPr>
            <a:lvl2pPr defTabSz="1161288">
              <a:lnSpc>
                <a:spcPct val="100000"/>
              </a:lnSpc>
              <a:spcBef>
                <a:spcPts val="0"/>
              </a:spcBef>
              <a:defRPr sz="4400" b="0" i="0">
                <a:solidFill>
                  <a:schemeClr val="tx1"/>
                </a:solidFill>
                <a:latin typeface="IBM Plex Sans Light" panose="020B0403050203000203" pitchFamily="34" charset="0"/>
              </a:defRPr>
            </a:lvl2pPr>
            <a:lvl3pPr defTabSz="1161288">
              <a:lnSpc>
                <a:spcPct val="100000"/>
              </a:lnSpc>
              <a:spcBef>
                <a:spcPts val="0"/>
              </a:spcBef>
              <a:defRPr sz="4400" b="0" i="0">
                <a:solidFill>
                  <a:schemeClr val="tx1"/>
                </a:solidFill>
                <a:latin typeface="IBM Plex Sans Light" panose="020B0403050203000203" pitchFamily="34" charset="0"/>
              </a:defRPr>
            </a:lvl3pPr>
            <a:lvl4pPr defTabSz="1161288">
              <a:lnSpc>
                <a:spcPct val="100000"/>
              </a:lnSpc>
              <a:spcBef>
                <a:spcPts val="0"/>
              </a:spcBef>
              <a:defRPr sz="44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380496384"/>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oxes, 4 stacked,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682496"/>
            <a:ext cx="5715000" cy="2276856"/>
          </a:xfrm>
        </p:spPr>
        <p:txBody>
          <a:bodyPr/>
          <a:lstStyle>
            <a:lvl1pPr>
              <a:lnSpc>
                <a:spcPct val="100000"/>
              </a:lnSpc>
              <a:defRPr sz="44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385200"/>
            <a:ext cx="4956175" cy="1141412"/>
          </a:xfrm>
          <a:prstGeom prst="rect">
            <a:avLst/>
          </a:prstGeom>
        </p:spPr>
        <p:txBody>
          <a:bodyPr/>
          <a:lstStyle>
            <a:lvl1pPr>
              <a:defRPr sz="2800" b="0" i="0">
                <a:solidFill>
                  <a:schemeClr val="tx2"/>
                </a:solidFill>
                <a:latin typeface="IBM Plex Sans Light" panose="020B0403050203000203" pitchFamily="34" charset="0"/>
              </a:defRPr>
            </a:lvl1pPr>
          </a:lstStyle>
          <a:p>
            <a:pPr lvl="0"/>
            <a:r>
              <a:rPr lang="en-US" dirty="0"/>
              <a:t>Click to edit Master text styles</a:t>
            </a:r>
          </a:p>
        </p:txBody>
      </p:sp>
      <p:sp>
        <p:nvSpPr>
          <p:cNvPr id="6" name="Slide Number">
            <a:extLst>
              <a:ext uri="{FF2B5EF4-FFF2-40B4-BE49-F238E27FC236}">
                <a16:creationId xmlns:a16="http://schemas.microsoft.com/office/drawing/2014/main" id="{6CE92126-B67C-8301-95D0-A821B804399E}"/>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Text Placeholder 6">
            <a:extLst>
              <a:ext uri="{FF2B5EF4-FFF2-40B4-BE49-F238E27FC236}">
                <a16:creationId xmlns:a16="http://schemas.microsoft.com/office/drawing/2014/main" id="{4FBB383F-F59D-AEC8-4D6C-AC28926B09FF}"/>
              </a:ext>
            </a:extLst>
          </p:cNvPr>
          <p:cNvSpPr>
            <a:spLocks noGrp="1"/>
          </p:cNvSpPr>
          <p:nvPr>
            <p:ph type="body" sz="quarter" idx="10"/>
          </p:nvPr>
        </p:nvSpPr>
        <p:spPr>
          <a:xfrm>
            <a:off x="12728028" y="576073"/>
            <a:ext cx="4963923" cy="514508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6053B001-EDB1-FA28-FFB0-F41FF2D33138}"/>
              </a:ext>
            </a:extLst>
          </p:cNvPr>
          <p:cNvSpPr>
            <a:spLocks noGrp="1"/>
          </p:cNvSpPr>
          <p:nvPr>
            <p:ph type="body" sz="quarter" idx="22"/>
          </p:nvPr>
        </p:nvSpPr>
        <p:spPr>
          <a:xfrm>
            <a:off x="18799748" y="576073"/>
            <a:ext cx="4963923" cy="51450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CD8F0E9F-03CA-D8CD-75A1-CB650A81E996}"/>
              </a:ext>
            </a:extLst>
          </p:cNvPr>
          <p:cNvSpPr>
            <a:spLocks noGrp="1"/>
          </p:cNvSpPr>
          <p:nvPr>
            <p:ph type="body" sz="quarter" idx="23"/>
          </p:nvPr>
        </p:nvSpPr>
        <p:spPr>
          <a:xfrm>
            <a:off x="12728028" y="6667499"/>
            <a:ext cx="4963923" cy="49530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1" name="Text Placeholder 6">
            <a:extLst>
              <a:ext uri="{FF2B5EF4-FFF2-40B4-BE49-F238E27FC236}">
                <a16:creationId xmlns:a16="http://schemas.microsoft.com/office/drawing/2014/main" id="{F16D24DB-6F94-3A9D-70FD-B96C2E9E8DB4}"/>
              </a:ext>
            </a:extLst>
          </p:cNvPr>
          <p:cNvSpPr>
            <a:spLocks noGrp="1"/>
          </p:cNvSpPr>
          <p:nvPr>
            <p:ph type="body" sz="quarter" idx="24"/>
          </p:nvPr>
        </p:nvSpPr>
        <p:spPr>
          <a:xfrm>
            <a:off x="18799748" y="6667499"/>
            <a:ext cx="4963923" cy="49529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0433241"/>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oxes, 4 stacked,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1527048"/>
            <a:ext cx="11044239" cy="2276856"/>
          </a:xfrm>
        </p:spPr>
        <p:txBody>
          <a:bodyPr rIns="457200"/>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AD46B95-CF19-9C3F-1691-68ABF62095BE}"/>
              </a:ext>
            </a:extLst>
          </p:cNvPr>
          <p:cNvSpPr>
            <a:spLocks noGrp="1"/>
          </p:cNvSpPr>
          <p:nvPr>
            <p:ph type="ftr" sz="quarter" idx="20"/>
          </p:nvPr>
        </p:nvSpPr>
        <p:spPr/>
        <p:txBody>
          <a:bodyPr/>
          <a:lstStyle>
            <a:lvl1pPr>
              <a:defRPr b="0" i="0">
                <a:latin typeface="IBM Plex Sans Light" panose="020B0403050203000203" pitchFamily="34" charset="0"/>
              </a:defRPr>
            </a:lvl1pPr>
          </a:lstStyle>
          <a:p>
            <a:endParaRPr lang="en-US" dirty="0"/>
          </a:p>
        </p:txBody>
      </p:sp>
      <p:sp>
        <p:nvSpPr>
          <p:cNvPr id="7" name="Text Placeholder 6">
            <a:extLst>
              <a:ext uri="{FF2B5EF4-FFF2-40B4-BE49-F238E27FC236}">
                <a16:creationId xmlns:a16="http://schemas.microsoft.com/office/drawing/2014/main" id="{E29EF9E2-1551-8357-22BD-8C43EF5EBE34}"/>
              </a:ext>
            </a:extLst>
          </p:cNvPr>
          <p:cNvSpPr>
            <a:spLocks noGrp="1"/>
          </p:cNvSpPr>
          <p:nvPr>
            <p:ph type="body" sz="quarter" idx="21"/>
          </p:nvPr>
        </p:nvSpPr>
        <p:spPr>
          <a:xfrm>
            <a:off x="576072" y="385200"/>
            <a:ext cx="4956175" cy="448056"/>
          </a:xfrm>
          <a:prstGeom prst="rect">
            <a:avLst/>
          </a:prstGeom>
        </p:spPr>
        <p:txBody>
          <a:bodyPr/>
          <a:lstStyle>
            <a:lvl1pPr>
              <a:lnSpc>
                <a:spcPct val="100000"/>
              </a:lnSpc>
              <a:defRPr sz="2800" b="0" i="0">
                <a:solidFill>
                  <a:schemeClr val="tx2"/>
                </a:solidFill>
                <a:latin typeface="IBM Plex Sans Light" panose="020B0403050203000203" pitchFamily="34" charset="0"/>
              </a:defRPr>
            </a:lvl1pPr>
          </a:lstStyle>
          <a:p>
            <a:pPr lvl="0"/>
            <a:r>
              <a:rPr lang="en-US" dirty="0"/>
              <a:t>Click to edit Master text styles</a:t>
            </a:r>
          </a:p>
        </p:txBody>
      </p:sp>
      <p:sp>
        <p:nvSpPr>
          <p:cNvPr id="6" name="Slide Number">
            <a:extLst>
              <a:ext uri="{FF2B5EF4-FFF2-40B4-BE49-F238E27FC236}">
                <a16:creationId xmlns:a16="http://schemas.microsoft.com/office/drawing/2014/main" id="{D8351E8F-C586-866F-37A3-340B3DD347B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4" name="Text Placeholder 6">
            <a:extLst>
              <a:ext uri="{FF2B5EF4-FFF2-40B4-BE49-F238E27FC236}">
                <a16:creationId xmlns:a16="http://schemas.microsoft.com/office/drawing/2014/main" id="{BEE7923F-2C08-E17F-72B0-F41C361C5372}"/>
              </a:ext>
            </a:extLst>
          </p:cNvPr>
          <p:cNvSpPr>
            <a:spLocks noGrp="1"/>
          </p:cNvSpPr>
          <p:nvPr>
            <p:ph type="body" sz="quarter" idx="10"/>
          </p:nvPr>
        </p:nvSpPr>
        <p:spPr>
          <a:xfrm>
            <a:off x="12728028" y="576073"/>
            <a:ext cx="4963923" cy="514508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4F52302E-5C35-DCB5-2D11-CC0BE75371AE}"/>
              </a:ext>
            </a:extLst>
          </p:cNvPr>
          <p:cNvSpPr>
            <a:spLocks noGrp="1"/>
          </p:cNvSpPr>
          <p:nvPr>
            <p:ph type="body" sz="quarter" idx="22"/>
          </p:nvPr>
        </p:nvSpPr>
        <p:spPr>
          <a:xfrm>
            <a:off x="18799748" y="576073"/>
            <a:ext cx="4963923" cy="51450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6" name="Text Placeholder 6">
            <a:extLst>
              <a:ext uri="{FF2B5EF4-FFF2-40B4-BE49-F238E27FC236}">
                <a16:creationId xmlns:a16="http://schemas.microsoft.com/office/drawing/2014/main" id="{644BCD2A-7E42-10EE-E251-907F955BFCEB}"/>
              </a:ext>
            </a:extLst>
          </p:cNvPr>
          <p:cNvSpPr>
            <a:spLocks noGrp="1"/>
          </p:cNvSpPr>
          <p:nvPr>
            <p:ph type="body" sz="quarter" idx="23"/>
          </p:nvPr>
        </p:nvSpPr>
        <p:spPr>
          <a:xfrm>
            <a:off x="12728028" y="6667499"/>
            <a:ext cx="4963923" cy="49530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7" name="Text Placeholder 6">
            <a:extLst>
              <a:ext uri="{FF2B5EF4-FFF2-40B4-BE49-F238E27FC236}">
                <a16:creationId xmlns:a16="http://schemas.microsoft.com/office/drawing/2014/main" id="{FEF5B836-0687-FE12-9EE1-7B2CB1124537}"/>
              </a:ext>
            </a:extLst>
          </p:cNvPr>
          <p:cNvSpPr>
            <a:spLocks noGrp="1"/>
          </p:cNvSpPr>
          <p:nvPr>
            <p:ph type="body" sz="quarter" idx="24"/>
          </p:nvPr>
        </p:nvSpPr>
        <p:spPr>
          <a:xfrm>
            <a:off x="18799748" y="6667499"/>
            <a:ext cx="4963923" cy="49529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91810613"/>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pla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9" cy="4573587"/>
          </a:xfrm>
        </p:spPr>
        <p:txBody>
          <a:bodyPr/>
          <a:lstStyle>
            <a:lvl1pPr>
              <a:lnSpc>
                <a:spcPct val="100000"/>
              </a:lnSpc>
              <a:defRPr sz="8600" b="0" i="0">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2224878651"/>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oxes, 4 horizontal,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5200"/>
            <a:ext cx="4956175" cy="4573587"/>
          </a:xfrm>
        </p:spPr>
        <p:txBody>
          <a:bodyPr/>
          <a:lstStyle>
            <a:lvl1pPr>
              <a:lnSpc>
                <a:spcPct val="100000"/>
              </a:lnSpc>
              <a:defRPr sz="44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dirty="0"/>
          </a:p>
        </p:txBody>
      </p:sp>
      <p:sp>
        <p:nvSpPr>
          <p:cNvPr id="5" name="Slide Number">
            <a:extLst>
              <a:ext uri="{FF2B5EF4-FFF2-40B4-BE49-F238E27FC236}">
                <a16:creationId xmlns:a16="http://schemas.microsoft.com/office/drawing/2014/main" id="{7D0BCD34-4CA7-388C-5244-7DC8F9F36FA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7" name="Text Placeholder 6">
            <a:extLst>
              <a:ext uri="{FF2B5EF4-FFF2-40B4-BE49-F238E27FC236}">
                <a16:creationId xmlns:a16="http://schemas.microsoft.com/office/drawing/2014/main" id="{3E32141B-6D8C-ADDD-8D24-D2B360381383}"/>
              </a:ext>
            </a:extLst>
          </p:cNvPr>
          <p:cNvSpPr>
            <a:spLocks noGrp="1"/>
          </p:cNvSpPr>
          <p:nvPr>
            <p:ph type="body" sz="quarter" idx="23"/>
          </p:nvPr>
        </p:nvSpPr>
        <p:spPr>
          <a:xfrm>
            <a:off x="12728028"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7DBD6A3D-FB96-6A97-1F58-F61F03D37691}"/>
              </a:ext>
            </a:extLst>
          </p:cNvPr>
          <p:cNvSpPr>
            <a:spLocks noGrp="1"/>
          </p:cNvSpPr>
          <p:nvPr>
            <p:ph type="body" sz="quarter" idx="24"/>
          </p:nvPr>
        </p:nvSpPr>
        <p:spPr>
          <a:xfrm>
            <a:off x="18799748"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B54BA88F-5BD8-839D-33E8-DAC02350ACA1}"/>
              </a:ext>
            </a:extLst>
          </p:cNvPr>
          <p:cNvSpPr>
            <a:spLocks noGrp="1"/>
          </p:cNvSpPr>
          <p:nvPr>
            <p:ph type="body" sz="quarter" idx="25"/>
          </p:nvPr>
        </p:nvSpPr>
        <p:spPr>
          <a:xfrm>
            <a:off x="560577" y="6656832"/>
            <a:ext cx="4963923" cy="533425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5BCA7C7E-4E8C-6B73-007A-21635527B083}"/>
              </a:ext>
            </a:extLst>
          </p:cNvPr>
          <p:cNvSpPr>
            <a:spLocks noGrp="1"/>
          </p:cNvSpPr>
          <p:nvPr>
            <p:ph type="body" sz="quarter" idx="26"/>
          </p:nvPr>
        </p:nvSpPr>
        <p:spPr>
          <a:xfrm>
            <a:off x="6632297"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954362297"/>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oxes, 4 horizontal,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353C-7670-AC55-CDA3-888971A5482E}"/>
              </a:ext>
            </a:extLst>
          </p:cNvPr>
          <p:cNvSpPr>
            <a:spLocks noGrp="1"/>
          </p:cNvSpPr>
          <p:nvPr>
            <p:ph type="title"/>
          </p:nvPr>
        </p:nvSpPr>
        <p:spPr>
          <a:xfrm>
            <a:off x="576072" y="384048"/>
            <a:ext cx="11050589" cy="4573587"/>
          </a:xfrm>
        </p:spPr>
        <p:txBody>
          <a:bodyPr rIns="457200"/>
          <a:lstStyle>
            <a:lvl1pPr>
              <a:lnSpc>
                <a:spcPct val="100000"/>
              </a:lnSpc>
              <a:defRPr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AB76B22-9748-7A34-9D32-D77BB1B498E6}"/>
              </a:ext>
            </a:extLst>
          </p:cNvPr>
          <p:cNvSpPr>
            <a:spLocks noGrp="1"/>
          </p:cNvSpPr>
          <p:nvPr>
            <p:ph type="ftr" sz="quarter" idx="15"/>
          </p:nvPr>
        </p:nvSpPr>
        <p:spPr/>
        <p:txBody>
          <a:bodyPr/>
          <a:lstStyle>
            <a:lvl1pPr>
              <a:defRPr b="0" i="0">
                <a:latin typeface="IBM Plex Sans Light" panose="020B0403050203000203" pitchFamily="34" charset="0"/>
              </a:defRPr>
            </a:lvl1pPr>
          </a:lstStyle>
          <a:p>
            <a:endParaRPr lang="en-US" dirty="0"/>
          </a:p>
        </p:txBody>
      </p:sp>
      <p:sp>
        <p:nvSpPr>
          <p:cNvPr id="5" name="Slide Number">
            <a:extLst>
              <a:ext uri="{FF2B5EF4-FFF2-40B4-BE49-F238E27FC236}">
                <a16:creationId xmlns:a16="http://schemas.microsoft.com/office/drawing/2014/main" id="{238163DF-77AB-875A-C8AC-2F8AEABFB85F}"/>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Text Placeholder 6">
            <a:extLst>
              <a:ext uri="{FF2B5EF4-FFF2-40B4-BE49-F238E27FC236}">
                <a16:creationId xmlns:a16="http://schemas.microsoft.com/office/drawing/2014/main" id="{34340CDF-396E-8FEA-9F33-A868AEB7DE6A}"/>
              </a:ext>
            </a:extLst>
          </p:cNvPr>
          <p:cNvSpPr>
            <a:spLocks noGrp="1"/>
          </p:cNvSpPr>
          <p:nvPr>
            <p:ph type="body" sz="quarter" idx="23"/>
          </p:nvPr>
        </p:nvSpPr>
        <p:spPr>
          <a:xfrm>
            <a:off x="12728028"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F04B77E5-DBD6-E6DD-D620-C878361A7BB4}"/>
              </a:ext>
            </a:extLst>
          </p:cNvPr>
          <p:cNvSpPr>
            <a:spLocks noGrp="1"/>
          </p:cNvSpPr>
          <p:nvPr>
            <p:ph type="body" sz="quarter" idx="24"/>
          </p:nvPr>
        </p:nvSpPr>
        <p:spPr>
          <a:xfrm>
            <a:off x="18799748"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AC83D79D-159D-684B-A0A2-E6DD61C3A503}"/>
              </a:ext>
            </a:extLst>
          </p:cNvPr>
          <p:cNvSpPr>
            <a:spLocks noGrp="1"/>
          </p:cNvSpPr>
          <p:nvPr>
            <p:ph type="body" sz="quarter" idx="25"/>
          </p:nvPr>
        </p:nvSpPr>
        <p:spPr>
          <a:xfrm>
            <a:off x="560577" y="6656832"/>
            <a:ext cx="4963923" cy="533425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550B9EEB-A8EA-2744-D650-EC7233DAFF4D}"/>
              </a:ext>
            </a:extLst>
          </p:cNvPr>
          <p:cNvSpPr>
            <a:spLocks noGrp="1"/>
          </p:cNvSpPr>
          <p:nvPr>
            <p:ph type="body" sz="quarter" idx="26"/>
          </p:nvPr>
        </p:nvSpPr>
        <p:spPr>
          <a:xfrm>
            <a:off x="6632297" y="6656832"/>
            <a:ext cx="4963923" cy="533424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457828484"/>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oxes, 6 stack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D740D-848C-40A7-AB96-E7B74E0A800D}"/>
              </a:ext>
            </a:extLst>
          </p:cNvPr>
          <p:cNvSpPr>
            <a:spLocks noGrp="1"/>
          </p:cNvSpPr>
          <p:nvPr>
            <p:ph type="title"/>
          </p:nvPr>
        </p:nvSpPr>
        <p:spPr>
          <a:xfrm>
            <a:off x="576072" y="385200"/>
            <a:ext cx="4949825" cy="4573588"/>
          </a:xfrm>
        </p:spPr>
        <p:txBody>
          <a:bodyPr/>
          <a:lstStyle>
            <a:lvl1pPr>
              <a:lnSpc>
                <a:spcPct val="100000"/>
              </a:lnSpc>
              <a:defRPr sz="6400" b="0" i="0">
                <a:solidFill>
                  <a:schemeClr val="tx2"/>
                </a:solidFill>
                <a:latin typeface="IBM Plex Sans Light" panose="020B0403050203000203" pitchFamily="34" charset="0"/>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01A4BD59-9F51-7E32-8659-A763D0799EB2}"/>
              </a:ext>
            </a:extLst>
          </p:cNvPr>
          <p:cNvSpPr>
            <a:spLocks noGrp="1"/>
          </p:cNvSpPr>
          <p:nvPr>
            <p:ph type="ftr" sz="quarter" idx="22"/>
          </p:nvPr>
        </p:nvSpPr>
        <p:spPr/>
        <p:txBody>
          <a:bodyPr/>
          <a:lstStyle>
            <a:lvl1pPr>
              <a:defRPr b="0" i="0">
                <a:latin typeface="IBM Plex Sans Light" panose="020B0403050203000203" pitchFamily="34" charset="0"/>
              </a:defRPr>
            </a:lvl1pPr>
          </a:lstStyle>
          <a:p>
            <a:endParaRPr lang="en-US" dirty="0"/>
          </a:p>
        </p:txBody>
      </p:sp>
      <p:sp>
        <p:nvSpPr>
          <p:cNvPr id="6" name="Slide Number">
            <a:extLst>
              <a:ext uri="{FF2B5EF4-FFF2-40B4-BE49-F238E27FC236}">
                <a16:creationId xmlns:a16="http://schemas.microsoft.com/office/drawing/2014/main" id="{180E7AB4-F0E4-7C09-7FE7-9F182217FE0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19" name="Text Placeholder 6">
            <a:extLst>
              <a:ext uri="{FF2B5EF4-FFF2-40B4-BE49-F238E27FC236}">
                <a16:creationId xmlns:a16="http://schemas.microsoft.com/office/drawing/2014/main" id="{B74FE312-96C3-0801-8AFE-48C53A3855EF}"/>
              </a:ext>
            </a:extLst>
          </p:cNvPr>
          <p:cNvSpPr>
            <a:spLocks noGrp="1"/>
          </p:cNvSpPr>
          <p:nvPr>
            <p:ph type="body" sz="quarter" idx="10"/>
          </p:nvPr>
        </p:nvSpPr>
        <p:spPr>
          <a:xfrm>
            <a:off x="12728028" y="576073"/>
            <a:ext cx="4963923" cy="514508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BFE072FD-410A-B1CF-4BD5-EFE459133BB6}"/>
              </a:ext>
            </a:extLst>
          </p:cNvPr>
          <p:cNvSpPr>
            <a:spLocks noGrp="1"/>
          </p:cNvSpPr>
          <p:nvPr>
            <p:ph type="body" sz="quarter" idx="23"/>
          </p:nvPr>
        </p:nvSpPr>
        <p:spPr>
          <a:xfrm>
            <a:off x="18799748" y="576073"/>
            <a:ext cx="4963923" cy="51450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1" name="Text Placeholder 6">
            <a:extLst>
              <a:ext uri="{FF2B5EF4-FFF2-40B4-BE49-F238E27FC236}">
                <a16:creationId xmlns:a16="http://schemas.microsoft.com/office/drawing/2014/main" id="{1C0822F6-B969-1E92-CC74-0CBB1126A9C8}"/>
              </a:ext>
            </a:extLst>
          </p:cNvPr>
          <p:cNvSpPr>
            <a:spLocks noGrp="1"/>
          </p:cNvSpPr>
          <p:nvPr>
            <p:ph type="body" sz="quarter" idx="24"/>
          </p:nvPr>
        </p:nvSpPr>
        <p:spPr>
          <a:xfrm>
            <a:off x="12728028" y="6667499"/>
            <a:ext cx="4963923" cy="49530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F9AB4B51-7CBC-4B83-F837-82517C33FEBA}"/>
              </a:ext>
            </a:extLst>
          </p:cNvPr>
          <p:cNvSpPr>
            <a:spLocks noGrp="1"/>
          </p:cNvSpPr>
          <p:nvPr>
            <p:ph type="body" sz="quarter" idx="25"/>
          </p:nvPr>
        </p:nvSpPr>
        <p:spPr>
          <a:xfrm>
            <a:off x="18799748" y="6667499"/>
            <a:ext cx="4963923" cy="49529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3" name="Text Placeholder 6">
            <a:extLst>
              <a:ext uri="{FF2B5EF4-FFF2-40B4-BE49-F238E27FC236}">
                <a16:creationId xmlns:a16="http://schemas.microsoft.com/office/drawing/2014/main" id="{4AB00072-45AF-510F-C146-BAC3B20406FD}"/>
              </a:ext>
            </a:extLst>
          </p:cNvPr>
          <p:cNvSpPr>
            <a:spLocks noGrp="1"/>
          </p:cNvSpPr>
          <p:nvPr>
            <p:ph type="body" sz="quarter" idx="26"/>
          </p:nvPr>
        </p:nvSpPr>
        <p:spPr>
          <a:xfrm>
            <a:off x="6665976" y="576072"/>
            <a:ext cx="4963923" cy="5145084"/>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C4503F3E-D426-7E9E-BDBD-CDA2B731934A}"/>
              </a:ext>
            </a:extLst>
          </p:cNvPr>
          <p:cNvSpPr>
            <a:spLocks noGrp="1"/>
          </p:cNvSpPr>
          <p:nvPr>
            <p:ph type="body" sz="quarter" idx="27"/>
          </p:nvPr>
        </p:nvSpPr>
        <p:spPr>
          <a:xfrm>
            <a:off x="6665976" y="6667498"/>
            <a:ext cx="4963923" cy="4952998"/>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56056091"/>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oxes, 6 stacked,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A5819-78ED-4475-16CD-65C8A2C5EC85}"/>
              </a:ext>
            </a:extLst>
          </p:cNvPr>
          <p:cNvSpPr>
            <a:spLocks noGrp="1"/>
          </p:cNvSpPr>
          <p:nvPr>
            <p:ph type="title"/>
          </p:nvPr>
        </p:nvSpPr>
        <p:spPr>
          <a:xfrm>
            <a:off x="576072" y="385200"/>
            <a:ext cx="4949825" cy="2859087"/>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16" name="Picture Placeholder 15">
            <a:extLst>
              <a:ext uri="{FF2B5EF4-FFF2-40B4-BE49-F238E27FC236}">
                <a16:creationId xmlns:a16="http://schemas.microsoft.com/office/drawing/2014/main" id="{DD1F0C48-79E5-E356-43FC-0FCF2DE89A20}"/>
              </a:ext>
            </a:extLst>
          </p:cNvPr>
          <p:cNvSpPr>
            <a:spLocks noGrp="1"/>
          </p:cNvSpPr>
          <p:nvPr>
            <p:ph type="pic" sz="quarter" idx="17" hasCustomPrompt="1"/>
          </p:nvPr>
        </p:nvSpPr>
        <p:spPr>
          <a:xfrm>
            <a:off x="6667500" y="576072"/>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dirty="0"/>
              <a:t>Icon</a:t>
            </a:r>
          </a:p>
        </p:txBody>
      </p:sp>
      <p:sp>
        <p:nvSpPr>
          <p:cNvPr id="17" name="Picture Placeholder 15">
            <a:extLst>
              <a:ext uri="{FF2B5EF4-FFF2-40B4-BE49-F238E27FC236}">
                <a16:creationId xmlns:a16="http://schemas.microsoft.com/office/drawing/2014/main" id="{18E9E323-0756-7849-8F52-19C58A517BD5}"/>
              </a:ext>
            </a:extLst>
          </p:cNvPr>
          <p:cNvSpPr>
            <a:spLocks noGrp="1"/>
          </p:cNvSpPr>
          <p:nvPr>
            <p:ph type="pic" sz="quarter" idx="18" hasCustomPrompt="1"/>
          </p:nvPr>
        </p:nvSpPr>
        <p:spPr>
          <a:xfrm>
            <a:off x="12763501" y="576072"/>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dirty="0"/>
              <a:t>Icon</a:t>
            </a:r>
          </a:p>
        </p:txBody>
      </p:sp>
      <p:sp>
        <p:nvSpPr>
          <p:cNvPr id="18" name="Picture Placeholder 15">
            <a:extLst>
              <a:ext uri="{FF2B5EF4-FFF2-40B4-BE49-F238E27FC236}">
                <a16:creationId xmlns:a16="http://schemas.microsoft.com/office/drawing/2014/main" id="{7C3BFFDB-5499-B3D7-98B2-1ABDA7D5C9DD}"/>
              </a:ext>
            </a:extLst>
          </p:cNvPr>
          <p:cNvSpPr>
            <a:spLocks noGrp="1"/>
          </p:cNvSpPr>
          <p:nvPr>
            <p:ph type="pic" sz="quarter" idx="19" hasCustomPrompt="1"/>
          </p:nvPr>
        </p:nvSpPr>
        <p:spPr>
          <a:xfrm>
            <a:off x="18859501" y="576072"/>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dirty="0"/>
              <a:t>Icon</a:t>
            </a:r>
          </a:p>
        </p:txBody>
      </p:sp>
      <p:sp>
        <p:nvSpPr>
          <p:cNvPr id="19" name="Picture Placeholder 15">
            <a:extLst>
              <a:ext uri="{FF2B5EF4-FFF2-40B4-BE49-F238E27FC236}">
                <a16:creationId xmlns:a16="http://schemas.microsoft.com/office/drawing/2014/main" id="{C00295A2-8D30-455D-EBB9-FA7A46791936}"/>
              </a:ext>
            </a:extLst>
          </p:cNvPr>
          <p:cNvSpPr>
            <a:spLocks noGrp="1"/>
          </p:cNvSpPr>
          <p:nvPr>
            <p:ph type="pic" sz="quarter" idx="20" hasCustomPrompt="1"/>
          </p:nvPr>
        </p:nvSpPr>
        <p:spPr>
          <a:xfrm>
            <a:off x="6667500" y="6694631"/>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dirty="0"/>
              <a:t>Icon</a:t>
            </a:r>
          </a:p>
        </p:txBody>
      </p:sp>
      <p:sp>
        <p:nvSpPr>
          <p:cNvPr id="20" name="Picture Placeholder 15">
            <a:extLst>
              <a:ext uri="{FF2B5EF4-FFF2-40B4-BE49-F238E27FC236}">
                <a16:creationId xmlns:a16="http://schemas.microsoft.com/office/drawing/2014/main" id="{F30F0F2C-CA19-3A79-4375-EB8A00FA887C}"/>
              </a:ext>
            </a:extLst>
          </p:cNvPr>
          <p:cNvSpPr>
            <a:spLocks noGrp="1"/>
          </p:cNvSpPr>
          <p:nvPr>
            <p:ph type="pic" sz="quarter" idx="21" hasCustomPrompt="1"/>
          </p:nvPr>
        </p:nvSpPr>
        <p:spPr>
          <a:xfrm>
            <a:off x="12763501" y="6694631"/>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dirty="0"/>
              <a:t>Icon</a:t>
            </a:r>
          </a:p>
        </p:txBody>
      </p:sp>
      <p:sp>
        <p:nvSpPr>
          <p:cNvPr id="21" name="Picture Placeholder 15">
            <a:extLst>
              <a:ext uri="{FF2B5EF4-FFF2-40B4-BE49-F238E27FC236}">
                <a16:creationId xmlns:a16="http://schemas.microsoft.com/office/drawing/2014/main" id="{9354D8C6-F61D-3FC1-07F8-FEE730E2D7A8}"/>
              </a:ext>
            </a:extLst>
          </p:cNvPr>
          <p:cNvSpPr>
            <a:spLocks noGrp="1"/>
          </p:cNvSpPr>
          <p:nvPr>
            <p:ph type="pic" sz="quarter" idx="22" hasCustomPrompt="1"/>
          </p:nvPr>
        </p:nvSpPr>
        <p:spPr>
          <a:xfrm>
            <a:off x="18859501" y="6694631"/>
            <a:ext cx="402336" cy="403225"/>
          </a:xfrm>
          <a:prstGeom prst="rect">
            <a:avLst/>
          </a:prstGeom>
        </p:spPr>
        <p:txBody>
          <a:bodyPr/>
          <a:lstStyle>
            <a:lvl1pPr>
              <a:defRPr sz="1400" b="0" i="0">
                <a:solidFill>
                  <a:schemeClr val="tx1"/>
                </a:solidFill>
                <a:latin typeface="IBM Plex Sans Light" panose="020B0403050203000203" pitchFamily="34" charset="0"/>
              </a:defRPr>
            </a:lvl1pPr>
          </a:lstStyle>
          <a:p>
            <a:r>
              <a:rPr lang="en-US" dirty="0"/>
              <a:t>Icon</a:t>
            </a:r>
          </a:p>
        </p:txBody>
      </p:sp>
      <p:sp>
        <p:nvSpPr>
          <p:cNvPr id="4" name="Footer Placeholder 3">
            <a:extLst>
              <a:ext uri="{FF2B5EF4-FFF2-40B4-BE49-F238E27FC236}">
                <a16:creationId xmlns:a16="http://schemas.microsoft.com/office/drawing/2014/main" id="{09A430D6-E733-E611-E1EF-A795D0B0362A}"/>
              </a:ext>
            </a:extLst>
          </p:cNvPr>
          <p:cNvSpPr>
            <a:spLocks noGrp="1"/>
          </p:cNvSpPr>
          <p:nvPr>
            <p:ph type="ftr" sz="quarter" idx="23"/>
          </p:nvPr>
        </p:nvSpPr>
        <p:spPr/>
        <p:txBody>
          <a:bodyPr/>
          <a:lstStyle>
            <a:lvl1pPr>
              <a:defRPr b="0" i="0">
                <a:latin typeface="IBM Plex Sans Light" panose="020B0403050203000203" pitchFamily="34" charset="0"/>
              </a:defRPr>
            </a:lvl1pPr>
          </a:lstStyle>
          <a:p>
            <a:endParaRPr lang="en-US" dirty="0"/>
          </a:p>
        </p:txBody>
      </p:sp>
      <p:cxnSp>
        <p:nvCxnSpPr>
          <p:cNvPr id="23" name="Straight Connector 22">
            <a:extLst>
              <a:ext uri="{FF2B5EF4-FFF2-40B4-BE49-F238E27FC236}">
                <a16:creationId xmlns:a16="http://schemas.microsoft.com/office/drawing/2014/main" id="{252CDB94-BA57-B58F-95F0-D406FE34BB40}"/>
              </a:ext>
            </a:extLst>
          </p:cNvPr>
          <p:cNvCxnSpPr>
            <a:cxnSpLocks/>
          </p:cNvCxnSpPr>
          <p:nvPr userDrawn="1"/>
        </p:nvCxnSpPr>
        <p:spPr bwMode="auto">
          <a:xfrm>
            <a:off x="6096000" y="6096000"/>
            <a:ext cx="17722850"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5CBE6E3-0E18-8A57-578D-D314948AF14F}"/>
              </a:ext>
            </a:extLst>
          </p:cNvPr>
          <p:cNvCxnSpPr/>
          <p:nvPr userDrawn="1"/>
        </p:nvCxnSpPr>
        <p:spPr bwMode="auto">
          <a:xfrm>
            <a:off x="6096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47200B05-7E36-4E03-3739-0BA983764616}"/>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52FF3B59-8BBA-8C99-9D4D-743723E434FC}"/>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1" name="Slide Number">
            <a:extLst>
              <a:ext uri="{FF2B5EF4-FFF2-40B4-BE49-F238E27FC236}">
                <a16:creationId xmlns:a16="http://schemas.microsoft.com/office/drawing/2014/main" id="{A0B46D22-64E6-4222-F4E2-B807A7A15287}"/>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Text Placeholder 6">
            <a:extLst>
              <a:ext uri="{FF2B5EF4-FFF2-40B4-BE49-F238E27FC236}">
                <a16:creationId xmlns:a16="http://schemas.microsoft.com/office/drawing/2014/main" id="{0784E564-F094-C65E-4C30-6AD26FD6AE47}"/>
              </a:ext>
            </a:extLst>
          </p:cNvPr>
          <p:cNvSpPr>
            <a:spLocks noGrp="1"/>
          </p:cNvSpPr>
          <p:nvPr>
            <p:ph type="body" sz="quarter" idx="10"/>
          </p:nvPr>
        </p:nvSpPr>
        <p:spPr>
          <a:xfrm>
            <a:off x="12728028" y="1427410"/>
            <a:ext cx="4963923" cy="3716082"/>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2" name="Text Placeholder 6">
            <a:extLst>
              <a:ext uri="{FF2B5EF4-FFF2-40B4-BE49-F238E27FC236}">
                <a16:creationId xmlns:a16="http://schemas.microsoft.com/office/drawing/2014/main" id="{5B384162-F420-216E-B250-BA49ED23AA36}"/>
              </a:ext>
            </a:extLst>
          </p:cNvPr>
          <p:cNvSpPr>
            <a:spLocks noGrp="1"/>
          </p:cNvSpPr>
          <p:nvPr>
            <p:ph type="body" sz="quarter" idx="24"/>
          </p:nvPr>
        </p:nvSpPr>
        <p:spPr>
          <a:xfrm>
            <a:off x="18799748" y="1427410"/>
            <a:ext cx="4963923" cy="371607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3" name="Text Placeholder 6">
            <a:extLst>
              <a:ext uri="{FF2B5EF4-FFF2-40B4-BE49-F238E27FC236}">
                <a16:creationId xmlns:a16="http://schemas.microsoft.com/office/drawing/2014/main" id="{2D5D50EC-56AE-CB68-AF0D-967D997C2277}"/>
              </a:ext>
            </a:extLst>
          </p:cNvPr>
          <p:cNvSpPr>
            <a:spLocks noGrp="1"/>
          </p:cNvSpPr>
          <p:nvPr>
            <p:ph type="body" sz="quarter" idx="25"/>
          </p:nvPr>
        </p:nvSpPr>
        <p:spPr>
          <a:xfrm>
            <a:off x="12728028" y="7518835"/>
            <a:ext cx="4963923" cy="372065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4" name="Text Placeholder 6">
            <a:extLst>
              <a:ext uri="{FF2B5EF4-FFF2-40B4-BE49-F238E27FC236}">
                <a16:creationId xmlns:a16="http://schemas.microsoft.com/office/drawing/2014/main" id="{95DF0382-EAC2-42E6-8F3C-D78D99701167}"/>
              </a:ext>
            </a:extLst>
          </p:cNvPr>
          <p:cNvSpPr>
            <a:spLocks noGrp="1"/>
          </p:cNvSpPr>
          <p:nvPr>
            <p:ph type="body" sz="quarter" idx="26"/>
          </p:nvPr>
        </p:nvSpPr>
        <p:spPr>
          <a:xfrm>
            <a:off x="18799748" y="7518835"/>
            <a:ext cx="4963923" cy="3720651"/>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5" name="Text Placeholder 6">
            <a:extLst>
              <a:ext uri="{FF2B5EF4-FFF2-40B4-BE49-F238E27FC236}">
                <a16:creationId xmlns:a16="http://schemas.microsoft.com/office/drawing/2014/main" id="{DD63E7DA-FA91-79CE-F137-C4CFF4237814}"/>
              </a:ext>
            </a:extLst>
          </p:cNvPr>
          <p:cNvSpPr>
            <a:spLocks noGrp="1"/>
          </p:cNvSpPr>
          <p:nvPr>
            <p:ph type="body" sz="quarter" idx="27"/>
          </p:nvPr>
        </p:nvSpPr>
        <p:spPr>
          <a:xfrm>
            <a:off x="6665976" y="1427408"/>
            <a:ext cx="4963923" cy="3716081"/>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2" name="Text Placeholder 6">
            <a:extLst>
              <a:ext uri="{FF2B5EF4-FFF2-40B4-BE49-F238E27FC236}">
                <a16:creationId xmlns:a16="http://schemas.microsoft.com/office/drawing/2014/main" id="{03E415E0-33AF-4F69-4718-A13AF38331B2}"/>
              </a:ext>
            </a:extLst>
          </p:cNvPr>
          <p:cNvSpPr>
            <a:spLocks noGrp="1"/>
          </p:cNvSpPr>
          <p:nvPr>
            <p:ph type="body" sz="quarter" idx="28"/>
          </p:nvPr>
        </p:nvSpPr>
        <p:spPr>
          <a:xfrm>
            <a:off x="6665976" y="7518834"/>
            <a:ext cx="4963923" cy="3720653"/>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654205542"/>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oxes, 6 stacked, alternate, larg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4048"/>
            <a:ext cx="11039475" cy="3413126"/>
          </a:xfrm>
        </p:spPr>
        <p:txBody>
          <a:bodyPr rIns="457200"/>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25C7A71B-E65D-0A5D-606D-9F95D5AC6BE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5" name="Text Placeholder 6">
            <a:extLst>
              <a:ext uri="{FF2B5EF4-FFF2-40B4-BE49-F238E27FC236}">
                <a16:creationId xmlns:a16="http://schemas.microsoft.com/office/drawing/2014/main" id="{22EB5F78-B3F7-EBA1-BE53-B96CA397D9E3}"/>
              </a:ext>
            </a:extLst>
          </p:cNvPr>
          <p:cNvSpPr>
            <a:spLocks noGrp="1"/>
          </p:cNvSpPr>
          <p:nvPr>
            <p:ph type="body" sz="quarter" idx="10"/>
          </p:nvPr>
        </p:nvSpPr>
        <p:spPr>
          <a:xfrm>
            <a:off x="12728028" y="576073"/>
            <a:ext cx="4963923" cy="514508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6" name="Text Placeholder 6">
            <a:extLst>
              <a:ext uri="{FF2B5EF4-FFF2-40B4-BE49-F238E27FC236}">
                <a16:creationId xmlns:a16="http://schemas.microsoft.com/office/drawing/2014/main" id="{BFFEAD4C-1129-22EA-9ED5-9BE409A0C748}"/>
              </a:ext>
            </a:extLst>
          </p:cNvPr>
          <p:cNvSpPr>
            <a:spLocks noGrp="1"/>
          </p:cNvSpPr>
          <p:nvPr>
            <p:ph type="body" sz="quarter" idx="23"/>
          </p:nvPr>
        </p:nvSpPr>
        <p:spPr>
          <a:xfrm>
            <a:off x="18799748" y="576073"/>
            <a:ext cx="4963923" cy="51450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7" name="Text Placeholder 6">
            <a:extLst>
              <a:ext uri="{FF2B5EF4-FFF2-40B4-BE49-F238E27FC236}">
                <a16:creationId xmlns:a16="http://schemas.microsoft.com/office/drawing/2014/main" id="{91719EAC-72ED-B4B5-CA48-EB23C5EB8B0A}"/>
              </a:ext>
            </a:extLst>
          </p:cNvPr>
          <p:cNvSpPr>
            <a:spLocks noGrp="1"/>
          </p:cNvSpPr>
          <p:nvPr>
            <p:ph type="body" sz="quarter" idx="24"/>
          </p:nvPr>
        </p:nvSpPr>
        <p:spPr>
          <a:xfrm>
            <a:off x="12728028" y="6667499"/>
            <a:ext cx="4963923" cy="49530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8" name="Text Placeholder 6">
            <a:extLst>
              <a:ext uri="{FF2B5EF4-FFF2-40B4-BE49-F238E27FC236}">
                <a16:creationId xmlns:a16="http://schemas.microsoft.com/office/drawing/2014/main" id="{28C9C88E-05A2-25E3-4571-C794E968D7FC}"/>
              </a:ext>
            </a:extLst>
          </p:cNvPr>
          <p:cNvSpPr>
            <a:spLocks noGrp="1"/>
          </p:cNvSpPr>
          <p:nvPr>
            <p:ph type="body" sz="quarter" idx="25"/>
          </p:nvPr>
        </p:nvSpPr>
        <p:spPr>
          <a:xfrm>
            <a:off x="18799748" y="6667499"/>
            <a:ext cx="4963923" cy="495299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9" name="Text Placeholder 6">
            <a:extLst>
              <a:ext uri="{FF2B5EF4-FFF2-40B4-BE49-F238E27FC236}">
                <a16:creationId xmlns:a16="http://schemas.microsoft.com/office/drawing/2014/main" id="{D76302BE-E896-F153-8F88-B63A433B5C29}"/>
              </a:ext>
            </a:extLst>
          </p:cNvPr>
          <p:cNvSpPr>
            <a:spLocks noGrp="1"/>
          </p:cNvSpPr>
          <p:nvPr>
            <p:ph type="body" sz="quarter" idx="26"/>
          </p:nvPr>
        </p:nvSpPr>
        <p:spPr>
          <a:xfrm>
            <a:off x="574675" y="6665976"/>
            <a:ext cx="4963923" cy="4954514"/>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0" name="Text Placeholder 6">
            <a:extLst>
              <a:ext uri="{FF2B5EF4-FFF2-40B4-BE49-F238E27FC236}">
                <a16:creationId xmlns:a16="http://schemas.microsoft.com/office/drawing/2014/main" id="{FF14BC99-A0C2-45B6-C1F6-84D3EACEDF48}"/>
              </a:ext>
            </a:extLst>
          </p:cNvPr>
          <p:cNvSpPr>
            <a:spLocks noGrp="1"/>
          </p:cNvSpPr>
          <p:nvPr>
            <p:ph type="body" sz="quarter" idx="27"/>
          </p:nvPr>
        </p:nvSpPr>
        <p:spPr>
          <a:xfrm>
            <a:off x="6665976" y="6667498"/>
            <a:ext cx="4963923" cy="4952998"/>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defTabSz="1161288">
              <a:lnSpc>
                <a:spcPct val="100000"/>
              </a:lnSpc>
              <a:spcBef>
                <a:spcPts val="0"/>
              </a:spcBef>
              <a:defRPr sz="3600" b="0" i="0">
                <a:solidFill>
                  <a:schemeClr val="tx1"/>
                </a:solidFill>
                <a:latin typeface="IBM Plex Sans Light" panose="020B0403050203000203" pitchFamily="34" charset="0"/>
              </a:defRPr>
            </a:lvl2pPr>
            <a:lvl3pPr defTabSz="1161288">
              <a:lnSpc>
                <a:spcPct val="100000"/>
              </a:lnSpc>
              <a:spcBef>
                <a:spcPts val="0"/>
              </a:spcBef>
              <a:defRPr sz="3600" b="0" i="0">
                <a:solidFill>
                  <a:schemeClr val="tx1"/>
                </a:solidFill>
                <a:latin typeface="IBM Plex Sans Light" panose="020B0403050203000203" pitchFamily="34" charset="0"/>
              </a:defRPr>
            </a:lvl3pPr>
            <a:lvl4pPr defTabSz="1161288">
              <a:lnSpc>
                <a:spcPct val="100000"/>
              </a:lnSpc>
              <a:spcBef>
                <a:spcPts val="0"/>
              </a:spcBef>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84512172"/>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oxes, 6 stacked, alternate, small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3E52F-EEA1-D56F-5E7A-C1983151DCC0}"/>
              </a:ext>
            </a:extLst>
          </p:cNvPr>
          <p:cNvSpPr>
            <a:spLocks noGrp="1"/>
          </p:cNvSpPr>
          <p:nvPr>
            <p:ph type="title"/>
          </p:nvPr>
        </p:nvSpPr>
        <p:spPr>
          <a:xfrm>
            <a:off x="576072" y="385200"/>
            <a:ext cx="4949825" cy="3413126"/>
          </a:xfrm>
        </p:spPr>
        <p:txBody>
          <a:bodyPr rIns="0"/>
          <a:lstStyle>
            <a:lvl1pPr>
              <a:lnSpc>
                <a:spcPct val="100000"/>
              </a:lnSpc>
              <a:defRPr sz="44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BDA5ACE3-ACF8-D072-E98D-B30BD47D0818}"/>
              </a:ext>
            </a:extLst>
          </p:cNvPr>
          <p:cNvSpPr>
            <a:spLocks noGrp="1"/>
          </p:cNvSpPr>
          <p:nvPr>
            <p:ph type="ftr" sz="quarter" idx="18"/>
          </p:nvPr>
        </p:nvSpPr>
        <p:spPr/>
        <p:txBody>
          <a:bodyPr/>
          <a:lstStyle>
            <a:lvl1pPr>
              <a:defRPr b="0" i="0">
                <a:latin typeface="IBM Plex Sans Light" panose="020B0403050203000203" pitchFamily="34" charset="0"/>
              </a:defRPr>
            </a:lvl1pPr>
          </a:lstStyle>
          <a:p>
            <a:endParaRPr lang="en-US" dirty="0"/>
          </a:p>
        </p:txBody>
      </p:sp>
      <p:cxnSp>
        <p:nvCxnSpPr>
          <p:cNvPr id="16" name="Straight Connector 15">
            <a:extLst>
              <a:ext uri="{FF2B5EF4-FFF2-40B4-BE49-F238E27FC236}">
                <a16:creationId xmlns:a16="http://schemas.microsoft.com/office/drawing/2014/main" id="{4F455E69-0B51-1D31-E569-651079398D33}"/>
              </a:ext>
            </a:extLst>
          </p:cNvPr>
          <p:cNvCxnSpPr>
            <a:cxnSpLocks/>
          </p:cNvCxnSpPr>
          <p:nvPr userDrawn="1"/>
        </p:nvCxnSpPr>
        <p:spPr bwMode="auto">
          <a:xfrm>
            <a:off x="574675" y="6096000"/>
            <a:ext cx="23244175"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54C560F4-CB2D-6B04-588B-57BB4D4E6DC3}"/>
              </a:ext>
            </a:extLst>
          </p:cNvPr>
          <p:cNvCxnSpPr>
            <a:cxnSpLocks/>
          </p:cNvCxnSpPr>
          <p:nvPr userDrawn="1"/>
        </p:nvCxnSpPr>
        <p:spPr bwMode="auto">
          <a:xfrm>
            <a:off x="6096000" y="6096000"/>
            <a:ext cx="0" cy="5905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87B78A1-A315-98D3-1692-18AAAF4C6002}"/>
              </a:ext>
            </a:extLst>
          </p:cNvPr>
          <p:cNvCxnSpPr/>
          <p:nvPr userDrawn="1"/>
        </p:nvCxnSpPr>
        <p:spPr bwMode="auto">
          <a:xfrm>
            <a:off x="18288000" y="569913"/>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F764036E-86AB-0893-B72B-200B84A6BCFD}"/>
              </a:ext>
            </a:extLst>
          </p:cNvPr>
          <p:cNvCxnSpPr/>
          <p:nvPr userDrawn="1"/>
        </p:nvCxnSpPr>
        <p:spPr bwMode="auto">
          <a:xfrm>
            <a:off x="12188952" y="566928"/>
            <a:ext cx="0" cy="11431587"/>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 name="Slide Number">
            <a:extLst>
              <a:ext uri="{FF2B5EF4-FFF2-40B4-BE49-F238E27FC236}">
                <a16:creationId xmlns:a16="http://schemas.microsoft.com/office/drawing/2014/main" id="{78DA00F4-B5C9-B0CB-71F8-ED123EAA68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3" name="Text Placeholder 6">
            <a:extLst>
              <a:ext uri="{FF2B5EF4-FFF2-40B4-BE49-F238E27FC236}">
                <a16:creationId xmlns:a16="http://schemas.microsoft.com/office/drawing/2014/main" id="{FBA90B24-A7AA-EE26-4DF0-B0850F874CC1}"/>
              </a:ext>
            </a:extLst>
          </p:cNvPr>
          <p:cNvSpPr>
            <a:spLocks noGrp="1"/>
          </p:cNvSpPr>
          <p:nvPr>
            <p:ph type="body" sz="quarter" idx="20"/>
          </p:nvPr>
        </p:nvSpPr>
        <p:spPr>
          <a:xfrm>
            <a:off x="552009" y="6665975"/>
            <a:ext cx="5026139" cy="495451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Text Placeholder 6">
            <a:extLst>
              <a:ext uri="{FF2B5EF4-FFF2-40B4-BE49-F238E27FC236}">
                <a16:creationId xmlns:a16="http://schemas.microsoft.com/office/drawing/2014/main" id="{B293E5F0-8E0D-8611-485C-03E54EE01CAD}"/>
              </a:ext>
            </a:extLst>
          </p:cNvPr>
          <p:cNvSpPr>
            <a:spLocks noGrp="1"/>
          </p:cNvSpPr>
          <p:nvPr>
            <p:ph type="body" sz="quarter" idx="28"/>
          </p:nvPr>
        </p:nvSpPr>
        <p:spPr>
          <a:xfrm>
            <a:off x="6659393" y="6665975"/>
            <a:ext cx="5026139" cy="495450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7E5B5649-C746-EAC6-E506-88A5EE6297F2}"/>
              </a:ext>
            </a:extLst>
          </p:cNvPr>
          <p:cNvSpPr>
            <a:spLocks noGrp="1"/>
          </p:cNvSpPr>
          <p:nvPr>
            <p:ph type="body" sz="quarter" idx="29"/>
          </p:nvPr>
        </p:nvSpPr>
        <p:spPr>
          <a:xfrm>
            <a:off x="12725407" y="6701421"/>
            <a:ext cx="5026139" cy="491905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 name="Text Placeholder 6">
            <a:extLst>
              <a:ext uri="{FF2B5EF4-FFF2-40B4-BE49-F238E27FC236}">
                <a16:creationId xmlns:a16="http://schemas.microsoft.com/office/drawing/2014/main" id="{D1C336AE-32DC-6A3D-A0A5-FD3BEEE59FD9}"/>
              </a:ext>
            </a:extLst>
          </p:cNvPr>
          <p:cNvSpPr>
            <a:spLocks noGrp="1"/>
          </p:cNvSpPr>
          <p:nvPr>
            <p:ph type="body" sz="quarter" idx="30"/>
          </p:nvPr>
        </p:nvSpPr>
        <p:spPr>
          <a:xfrm>
            <a:off x="18791798" y="6665975"/>
            <a:ext cx="4978776" cy="4954497"/>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6">
            <a:extLst>
              <a:ext uri="{FF2B5EF4-FFF2-40B4-BE49-F238E27FC236}">
                <a16:creationId xmlns:a16="http://schemas.microsoft.com/office/drawing/2014/main" id="{58F4A404-A74C-F889-564A-6677AB4E33D2}"/>
              </a:ext>
            </a:extLst>
          </p:cNvPr>
          <p:cNvSpPr>
            <a:spLocks noGrp="1"/>
          </p:cNvSpPr>
          <p:nvPr>
            <p:ph type="body" sz="quarter" idx="31"/>
          </p:nvPr>
        </p:nvSpPr>
        <p:spPr>
          <a:xfrm>
            <a:off x="18812222" y="576073"/>
            <a:ext cx="4978776" cy="514508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Text Placeholder 6">
            <a:extLst>
              <a:ext uri="{FF2B5EF4-FFF2-40B4-BE49-F238E27FC236}">
                <a16:creationId xmlns:a16="http://schemas.microsoft.com/office/drawing/2014/main" id="{4D20BC60-A254-2972-5466-846B4E395A1C}"/>
              </a:ext>
            </a:extLst>
          </p:cNvPr>
          <p:cNvSpPr>
            <a:spLocks noGrp="1"/>
          </p:cNvSpPr>
          <p:nvPr>
            <p:ph type="body" sz="quarter" idx="32"/>
          </p:nvPr>
        </p:nvSpPr>
        <p:spPr>
          <a:xfrm>
            <a:off x="12692373" y="576073"/>
            <a:ext cx="4978776" cy="5145079"/>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71212167"/>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or imagery, half,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C977F84A-1700-568D-FF6C-C74EAF713E1A}"/>
              </a:ext>
            </a:extLst>
          </p:cNvPr>
          <p:cNvSpPr>
            <a:spLocks noGrp="1"/>
          </p:cNvSpPr>
          <p:nvPr>
            <p:ph type="ftr" sz="quarter" idx="14"/>
          </p:nvPr>
        </p:nvSpPr>
        <p:spPr/>
        <p:txBody>
          <a:bodyPr/>
          <a:lstStyle>
            <a:lvl1pPr>
              <a:defRPr b="0" i="0">
                <a:latin typeface="IBM Plex Sans Light" panose="020B0403050203000203" pitchFamily="34" charset="0"/>
              </a:defRPr>
            </a:lvl1pPr>
          </a:lstStyle>
          <a:p>
            <a:endParaRPr lang="en-US" dirty="0"/>
          </a:p>
        </p:txBody>
      </p:sp>
      <p:sp>
        <p:nvSpPr>
          <p:cNvPr id="5" name="Picture Placeholder 10">
            <a:extLst>
              <a:ext uri="{FF2B5EF4-FFF2-40B4-BE49-F238E27FC236}">
                <a16:creationId xmlns:a16="http://schemas.microsoft.com/office/drawing/2014/main" id="{468A48E8-BE84-7972-AB73-8E31C1C13499}"/>
              </a:ext>
            </a:extLst>
          </p:cNvPr>
          <p:cNvSpPr>
            <a:spLocks noGrp="1"/>
          </p:cNvSpPr>
          <p:nvPr>
            <p:ph type="pic" sz="quarter" idx="15" hasCustomPrompt="1"/>
          </p:nvPr>
        </p:nvSpPr>
        <p:spPr>
          <a:xfrm>
            <a:off x="12763500" y="569913"/>
            <a:ext cx="11049000" cy="12574587"/>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6" name="Text Placeholder 6">
            <a:extLst>
              <a:ext uri="{FF2B5EF4-FFF2-40B4-BE49-F238E27FC236}">
                <a16:creationId xmlns:a16="http://schemas.microsoft.com/office/drawing/2014/main" id="{F97050FE-79BA-7876-7C87-1EBC54ABDE3B}"/>
              </a:ext>
            </a:extLst>
          </p:cNvPr>
          <p:cNvSpPr>
            <a:spLocks noGrp="1"/>
          </p:cNvSpPr>
          <p:nvPr>
            <p:ph type="body" sz="quarter" idx="21"/>
          </p:nvPr>
        </p:nvSpPr>
        <p:spPr>
          <a:xfrm>
            <a:off x="552010" y="3429000"/>
            <a:ext cx="4972490"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a:extLst>
              <a:ext uri="{FF2B5EF4-FFF2-40B4-BE49-F238E27FC236}">
                <a16:creationId xmlns:a16="http://schemas.microsoft.com/office/drawing/2014/main" id="{0F1D7D74-3344-9F6B-7157-4A7E1AB48342}"/>
              </a:ext>
            </a:extLst>
          </p:cNvPr>
          <p:cNvSpPr>
            <a:spLocks noGrp="1"/>
          </p:cNvSpPr>
          <p:nvPr>
            <p:ph type="body" sz="quarter" idx="22"/>
          </p:nvPr>
        </p:nvSpPr>
        <p:spPr>
          <a:xfrm>
            <a:off x="6669087" y="3429000"/>
            <a:ext cx="4972490"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224836230"/>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Video or imagery, 3/4, ble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4798" y="12904628"/>
            <a:ext cx="267702" cy="24622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dirty="0"/>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dirty="0"/>
          </a:p>
        </p:txBody>
      </p:sp>
      <p:sp>
        <p:nvSpPr>
          <p:cNvPr id="12" name="Picture Placeholder 11">
            <a:extLst>
              <a:ext uri="{FF2B5EF4-FFF2-40B4-BE49-F238E27FC236}">
                <a16:creationId xmlns:a16="http://schemas.microsoft.com/office/drawing/2014/main" id="{DE390102-FDF4-C834-3F45-02B57A70ADB2}"/>
              </a:ext>
            </a:extLst>
          </p:cNvPr>
          <p:cNvSpPr>
            <a:spLocks noGrp="1"/>
          </p:cNvSpPr>
          <p:nvPr>
            <p:ph type="pic" sz="quarter" idx="14" hasCustomPrompt="1"/>
          </p:nvPr>
        </p:nvSpPr>
        <p:spPr>
          <a:xfrm>
            <a:off x="6096000" y="0"/>
            <a:ext cx="18291175" cy="137160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7" name="Text Placeholder 6">
            <a:extLst>
              <a:ext uri="{FF2B5EF4-FFF2-40B4-BE49-F238E27FC236}">
                <a16:creationId xmlns:a16="http://schemas.microsoft.com/office/drawing/2014/main" id="{C7581521-9341-A586-10B8-D3CD3EBBADFC}"/>
              </a:ext>
            </a:extLst>
          </p:cNvPr>
          <p:cNvSpPr>
            <a:spLocks noGrp="1"/>
          </p:cNvSpPr>
          <p:nvPr>
            <p:ph type="body" sz="quarter" idx="20"/>
          </p:nvPr>
        </p:nvSpPr>
        <p:spPr>
          <a:xfrm>
            <a:off x="552010" y="3429000"/>
            <a:ext cx="4972490"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830154425"/>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ideo or imagery, 3/4, ins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3" name="Slide Number Placeholder 2">
            <a:extLst>
              <a:ext uri="{FF2B5EF4-FFF2-40B4-BE49-F238E27FC236}">
                <a16:creationId xmlns:a16="http://schemas.microsoft.com/office/drawing/2014/main" id="{5075B039-5865-7356-B725-0FF3C8F73E3C}"/>
              </a:ext>
            </a:extLst>
          </p:cNvPr>
          <p:cNvSpPr>
            <a:spLocks noGrp="1"/>
          </p:cNvSpPr>
          <p:nvPr>
            <p:ph type="sldNum" sz="quarter" idx="10"/>
          </p:nvPr>
        </p:nvSpPr>
        <p:spPr>
          <a:xfrm>
            <a:off x="23544798" y="12904628"/>
            <a:ext cx="267702" cy="246221"/>
          </a:xfrm>
          <a:prstGeom prst="rect">
            <a:avLst/>
          </a:prstGeom>
        </p:spPr>
        <p:txBody>
          <a:bodyPr/>
          <a:lstStyle>
            <a:lvl1pPr>
              <a:defRPr b="0" i="0">
                <a:latin typeface="IBM Plex Sans Light" panose="020B0403050203000203" pitchFamily="34" charset="0"/>
              </a:defRPr>
            </a:lvl1pPr>
          </a:lstStyle>
          <a:p>
            <a:fld id="{86CB4B4D-7CA3-9044-876B-883B54F8677D}" type="slidenum">
              <a:rPr lang="en-US" smtClean="0"/>
              <a:pPr/>
              <a:t>‹#›</a:t>
            </a:fld>
            <a:endParaRPr lang="en-US" dirty="0"/>
          </a:p>
        </p:txBody>
      </p:sp>
      <p:sp>
        <p:nvSpPr>
          <p:cNvPr id="4" name="Footer Placeholder 3">
            <a:extLst>
              <a:ext uri="{FF2B5EF4-FFF2-40B4-BE49-F238E27FC236}">
                <a16:creationId xmlns:a16="http://schemas.microsoft.com/office/drawing/2014/main" id="{378C6A11-84D9-C1BA-F3C9-2E9D1A288B25}"/>
              </a:ext>
            </a:extLst>
          </p:cNvPr>
          <p:cNvSpPr>
            <a:spLocks noGrp="1"/>
          </p:cNvSpPr>
          <p:nvPr>
            <p:ph type="ftr" sz="quarter" idx="13"/>
          </p:nvPr>
        </p:nvSpPr>
        <p:spPr/>
        <p:txBody>
          <a:bodyPr/>
          <a:lstStyle>
            <a:lvl1pPr>
              <a:defRPr b="0" i="0">
                <a:latin typeface="IBM Plex Sans Light" panose="020B0403050203000203" pitchFamily="34" charset="0"/>
              </a:defRPr>
            </a:lvl1pPr>
          </a:lstStyle>
          <a:p>
            <a:endParaRPr lang="en-US" dirty="0"/>
          </a:p>
        </p:txBody>
      </p:sp>
      <p:sp>
        <p:nvSpPr>
          <p:cNvPr id="7" name="Picture Placeholder 6">
            <a:extLst>
              <a:ext uri="{FF2B5EF4-FFF2-40B4-BE49-F238E27FC236}">
                <a16:creationId xmlns:a16="http://schemas.microsoft.com/office/drawing/2014/main" id="{CC70703B-65B6-4B78-8B7C-73857A06C3A8}"/>
              </a:ext>
            </a:extLst>
          </p:cNvPr>
          <p:cNvSpPr>
            <a:spLocks noGrp="1"/>
          </p:cNvSpPr>
          <p:nvPr>
            <p:ph type="pic" sz="quarter" idx="14" hasCustomPrompt="1"/>
          </p:nvPr>
        </p:nvSpPr>
        <p:spPr>
          <a:xfrm>
            <a:off x="6667500" y="565151"/>
            <a:ext cx="17151350" cy="12579349"/>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5" name="Text Placeholder 6">
            <a:extLst>
              <a:ext uri="{FF2B5EF4-FFF2-40B4-BE49-F238E27FC236}">
                <a16:creationId xmlns:a16="http://schemas.microsoft.com/office/drawing/2014/main" id="{4D171C2C-D5EE-B66A-FC5F-45245937D132}"/>
              </a:ext>
            </a:extLst>
          </p:cNvPr>
          <p:cNvSpPr>
            <a:spLocks noGrp="1"/>
          </p:cNvSpPr>
          <p:nvPr>
            <p:ph type="body" sz="quarter" idx="19"/>
          </p:nvPr>
        </p:nvSpPr>
        <p:spPr>
          <a:xfrm>
            <a:off x="563069" y="3429000"/>
            <a:ext cx="4963923" cy="8572500"/>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327768506"/>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or imagery, blee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F6679120-DB81-97FD-CD5A-00DC1F5E6658}"/>
              </a:ext>
            </a:extLst>
          </p:cNvPr>
          <p:cNvSpPr>
            <a:spLocks noGrp="1"/>
          </p:cNvSpPr>
          <p:nvPr>
            <p:ph type="pic" sz="quarter" idx="11" hasCustomPrompt="1"/>
          </p:nvPr>
        </p:nvSpPr>
        <p:spPr>
          <a:xfrm>
            <a:off x="1" y="0"/>
            <a:ext cx="24387174" cy="13715999"/>
          </a:xfrm>
          <a:prstGeom prst="rect">
            <a:avLst/>
          </a:prstGeo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4066270910"/>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plain, business uni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4573587"/>
          </a:xfrm>
        </p:spPr>
        <p:txBody>
          <a:bodyPr/>
          <a:lstStyle>
            <a:lvl1pPr>
              <a:lnSpc>
                <a:spcPct val="100000"/>
              </a:lnSpc>
              <a:defRPr sz="8600"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3A2629C-3C99-5809-3D6C-46ACEB922F7C}"/>
              </a:ext>
            </a:extLst>
          </p:cNvPr>
          <p:cNvSpPr>
            <a:spLocks noGrp="1"/>
          </p:cNvSpPr>
          <p:nvPr>
            <p:ph type="body" sz="quarter" idx="10"/>
          </p:nvPr>
        </p:nvSpPr>
        <p:spPr>
          <a:xfrm>
            <a:off x="576072" y="12463272"/>
            <a:ext cx="11050588" cy="762000"/>
          </a:xfrm>
          <a:prstGeom prst="rect">
            <a:avLst/>
          </a:prstGeom>
        </p:spPr>
        <p:txBody>
          <a:bodyPr anchor="b"/>
          <a:lstStyle>
            <a:lvl1pPr>
              <a:lnSpc>
                <a:spcPct val="100000"/>
              </a:lnSpc>
              <a:spcBef>
                <a:spcPts val="0"/>
              </a:spcBef>
              <a:defRPr sz="3600" b="0" i="0">
                <a:solidFill>
                  <a:schemeClr val="tx1"/>
                </a:solidFill>
                <a:latin typeface="IBM Plex Sans Light" panose="020B0403050203000203" pitchFamily="34" charset="0"/>
              </a:defRPr>
            </a:lvl1pPr>
          </a:lstStyle>
          <a:p>
            <a:pPr lvl="0"/>
            <a:r>
              <a:rPr lang="en-US" dirty="0"/>
              <a:t>Click to edit Master text styles</a:t>
            </a:r>
          </a:p>
        </p:txBody>
      </p:sp>
    </p:spTree>
    <p:extLst>
      <p:ext uri="{BB962C8B-B14F-4D97-AF65-F5344CB8AC3E}">
        <p14:creationId xmlns:p14="http://schemas.microsoft.com/office/powerpoint/2010/main" val="817174950"/>
      </p:ext>
    </p:extLst>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or imagery, inse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0C9F466-AC9D-B311-5655-93E326ED59B1}"/>
              </a:ext>
            </a:extLst>
          </p:cNvPr>
          <p:cNvSpPr>
            <a:spLocks noGrp="1"/>
          </p:cNvSpPr>
          <p:nvPr>
            <p:ph type="sldNum" sz="quarter" idx="10"/>
          </p:nvPr>
        </p:nvSpPr>
        <p:spPr>
          <a:xfrm>
            <a:off x="23555959" y="12896848"/>
            <a:ext cx="256541" cy="254001"/>
          </a:xfrm>
          <a:prstGeom prst="rect">
            <a:avLst/>
          </a:prstGeom>
        </p:spPr>
        <p:txBody>
          <a:bodyPr/>
          <a:lstStyle/>
          <a:p>
            <a:fld id="{86CB4B4D-7CA3-9044-876B-883B54F8677D}" type="slidenum">
              <a:rPr lang="en-US" smtClean="0"/>
              <a:t>‹#›</a:t>
            </a:fld>
            <a:endParaRPr lang="en-US" dirty="0"/>
          </a:p>
        </p:txBody>
      </p:sp>
      <p:sp>
        <p:nvSpPr>
          <p:cNvPr id="4" name="Picture Placeholder 3">
            <a:extLst>
              <a:ext uri="{FF2B5EF4-FFF2-40B4-BE49-F238E27FC236}">
                <a16:creationId xmlns:a16="http://schemas.microsoft.com/office/drawing/2014/main" id="{34239CCE-9A38-90E1-F860-FF40FBDA2409}"/>
              </a:ext>
            </a:extLst>
          </p:cNvPr>
          <p:cNvSpPr>
            <a:spLocks noGrp="1"/>
          </p:cNvSpPr>
          <p:nvPr>
            <p:ph type="pic" sz="quarter" idx="11" hasCustomPrompt="1"/>
          </p:nvPr>
        </p:nvSpPr>
        <p:spPr>
          <a:xfrm>
            <a:off x="568325" y="569913"/>
            <a:ext cx="23244175" cy="12580936"/>
          </a:xfrm>
          <a:prstGeom prst="rect">
            <a:avLst/>
          </a:prstGeom>
          <a:solidFill>
            <a:srgbClr val="E0E0E0"/>
          </a:solidFill>
        </p:spPr>
        <p:txBody>
          <a:bodyPr anchor="ctr"/>
          <a:lstStyle>
            <a:lvl1pPr algn="ctr">
              <a:defRPr>
                <a:solidFill>
                  <a:schemeClr val="accent5"/>
                </a:solidFill>
              </a:defRPr>
            </a:lvl1pPr>
          </a:lstStyle>
          <a:p>
            <a:r>
              <a:rPr lang="en-US" dirty="0"/>
              <a:t>Place imagery here</a:t>
            </a:r>
          </a:p>
        </p:txBody>
      </p:sp>
    </p:spTree>
    <p:extLst>
      <p:ext uri="{BB962C8B-B14F-4D97-AF65-F5344CB8AC3E}">
        <p14:creationId xmlns:p14="http://schemas.microsoft.com/office/powerpoint/2010/main" val="7694905"/>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ntacts, profiles, contributors">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B8510EE-4140-AEDB-B7AB-EF1D4B72D2AD}"/>
              </a:ext>
            </a:extLst>
          </p:cNvPr>
          <p:cNvSpPr>
            <a:spLocks noGrp="1"/>
          </p:cNvSpPr>
          <p:nvPr>
            <p:ph type="pic" sz="quarter" idx="11" hasCustomPrompt="1"/>
          </p:nvPr>
        </p:nvSpPr>
        <p:spPr>
          <a:xfrm>
            <a:off x="576072" y="6117123"/>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1" name="Picture Placeholder 7">
            <a:extLst>
              <a:ext uri="{FF2B5EF4-FFF2-40B4-BE49-F238E27FC236}">
                <a16:creationId xmlns:a16="http://schemas.microsoft.com/office/drawing/2014/main" id="{3F048335-9A0B-2C1F-47A6-67051F20075E}"/>
              </a:ext>
            </a:extLst>
          </p:cNvPr>
          <p:cNvSpPr>
            <a:spLocks noGrp="1"/>
          </p:cNvSpPr>
          <p:nvPr>
            <p:ph type="pic" sz="quarter" idx="13" hasCustomPrompt="1"/>
          </p:nvPr>
        </p:nvSpPr>
        <p:spPr>
          <a:xfrm>
            <a:off x="576072" y="9525000"/>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4" name="Footer Placeholder 3">
            <a:extLst>
              <a:ext uri="{FF2B5EF4-FFF2-40B4-BE49-F238E27FC236}">
                <a16:creationId xmlns:a16="http://schemas.microsoft.com/office/drawing/2014/main" id="{85D83A84-CCD3-C297-7314-225B96D47D6A}"/>
              </a:ext>
            </a:extLst>
          </p:cNvPr>
          <p:cNvSpPr>
            <a:spLocks noGrp="1"/>
          </p:cNvSpPr>
          <p:nvPr>
            <p:ph type="ftr" sz="quarter" idx="19"/>
          </p:nvPr>
        </p:nvSpPr>
        <p:spPr/>
        <p:txBody>
          <a:bodyPr/>
          <a:lstStyle>
            <a:lvl1pPr>
              <a:defRPr b="0" i="0">
                <a:latin typeface="IBM Plex Sans Light" panose="020B0403050203000203" pitchFamily="34" charset="0"/>
              </a:defRPr>
            </a:lvl1pPr>
          </a:lstStyle>
          <a:p>
            <a:endParaRPr lang="en-US" dirty="0"/>
          </a:p>
        </p:txBody>
      </p:sp>
      <p:sp>
        <p:nvSpPr>
          <p:cNvPr id="17" name="Picture Placeholder 7">
            <a:extLst>
              <a:ext uri="{FF2B5EF4-FFF2-40B4-BE49-F238E27FC236}">
                <a16:creationId xmlns:a16="http://schemas.microsoft.com/office/drawing/2014/main" id="{E889D859-F4A1-3E97-F05E-8D134A25B9F2}"/>
              </a:ext>
            </a:extLst>
          </p:cNvPr>
          <p:cNvSpPr>
            <a:spLocks noGrp="1"/>
          </p:cNvSpPr>
          <p:nvPr>
            <p:ph type="pic" sz="quarter" idx="20" hasCustomPrompt="1"/>
          </p:nvPr>
        </p:nvSpPr>
        <p:spPr>
          <a:xfrm>
            <a:off x="576072" y="2618874"/>
            <a:ext cx="2473325" cy="24765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19" name="Picture Placeholder 7">
            <a:extLst>
              <a:ext uri="{FF2B5EF4-FFF2-40B4-BE49-F238E27FC236}">
                <a16:creationId xmlns:a16="http://schemas.microsoft.com/office/drawing/2014/main" id="{A33F8C74-1D30-FEA9-4F3C-636531C86142}"/>
              </a:ext>
            </a:extLst>
          </p:cNvPr>
          <p:cNvSpPr>
            <a:spLocks noGrp="1"/>
          </p:cNvSpPr>
          <p:nvPr>
            <p:ph type="pic" sz="quarter" idx="22" hasCustomPrompt="1"/>
          </p:nvPr>
        </p:nvSpPr>
        <p:spPr>
          <a:xfrm>
            <a:off x="12757150" y="6121400"/>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1" name="Picture Placeholder 7">
            <a:extLst>
              <a:ext uri="{FF2B5EF4-FFF2-40B4-BE49-F238E27FC236}">
                <a16:creationId xmlns:a16="http://schemas.microsoft.com/office/drawing/2014/main" id="{2E690121-61A1-708E-E5B8-5B65A668E628}"/>
              </a:ext>
            </a:extLst>
          </p:cNvPr>
          <p:cNvSpPr>
            <a:spLocks noGrp="1"/>
          </p:cNvSpPr>
          <p:nvPr>
            <p:ph type="pic" sz="quarter" idx="24" hasCustomPrompt="1"/>
          </p:nvPr>
        </p:nvSpPr>
        <p:spPr>
          <a:xfrm>
            <a:off x="12757150" y="9525000"/>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23" name="Picture Placeholder 7">
            <a:extLst>
              <a:ext uri="{FF2B5EF4-FFF2-40B4-BE49-F238E27FC236}">
                <a16:creationId xmlns:a16="http://schemas.microsoft.com/office/drawing/2014/main" id="{F94AC7E0-2DC4-5DEB-8E1E-2F27996F98E6}"/>
              </a:ext>
            </a:extLst>
          </p:cNvPr>
          <p:cNvSpPr>
            <a:spLocks noGrp="1"/>
          </p:cNvSpPr>
          <p:nvPr>
            <p:ph type="pic" sz="quarter" idx="26" hasCustomPrompt="1"/>
          </p:nvPr>
        </p:nvSpPr>
        <p:spPr>
          <a:xfrm>
            <a:off x="12757150" y="2667000"/>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5" name="Slide Number">
            <a:extLst>
              <a:ext uri="{FF2B5EF4-FFF2-40B4-BE49-F238E27FC236}">
                <a16:creationId xmlns:a16="http://schemas.microsoft.com/office/drawing/2014/main" id="{74870601-E9CA-9D0E-804F-2A7353CE534A}"/>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9" name="Picture Placeholder 7">
            <a:extLst>
              <a:ext uri="{FF2B5EF4-FFF2-40B4-BE49-F238E27FC236}">
                <a16:creationId xmlns:a16="http://schemas.microsoft.com/office/drawing/2014/main" id="{2BD9F85F-FC85-6E91-ADD3-38F0F5BEE2E9}"/>
              </a:ext>
            </a:extLst>
          </p:cNvPr>
          <p:cNvSpPr>
            <a:spLocks noGrp="1"/>
          </p:cNvSpPr>
          <p:nvPr>
            <p:ph type="pic" sz="quarter" idx="31" hasCustomPrompt="1"/>
          </p:nvPr>
        </p:nvSpPr>
        <p:spPr>
          <a:xfrm>
            <a:off x="12764898" y="6117123"/>
            <a:ext cx="2328218"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3" name="Picture Placeholder 7">
            <a:extLst>
              <a:ext uri="{FF2B5EF4-FFF2-40B4-BE49-F238E27FC236}">
                <a16:creationId xmlns:a16="http://schemas.microsoft.com/office/drawing/2014/main" id="{8FF7CC5C-A250-D817-B1E6-EBD584F08B1B}"/>
              </a:ext>
            </a:extLst>
          </p:cNvPr>
          <p:cNvSpPr>
            <a:spLocks noGrp="1"/>
          </p:cNvSpPr>
          <p:nvPr>
            <p:ph type="pic" sz="quarter" idx="32" hasCustomPrompt="1"/>
          </p:nvPr>
        </p:nvSpPr>
        <p:spPr>
          <a:xfrm>
            <a:off x="12764898" y="9525000"/>
            <a:ext cx="2328218"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14" name="Picture Placeholder 7">
            <a:extLst>
              <a:ext uri="{FF2B5EF4-FFF2-40B4-BE49-F238E27FC236}">
                <a16:creationId xmlns:a16="http://schemas.microsoft.com/office/drawing/2014/main" id="{9416EBE0-0E9C-366F-583C-0BE751DA2B30}"/>
              </a:ext>
            </a:extLst>
          </p:cNvPr>
          <p:cNvSpPr>
            <a:spLocks noGrp="1"/>
          </p:cNvSpPr>
          <p:nvPr>
            <p:ph type="pic" sz="quarter" idx="33" hasCustomPrompt="1"/>
          </p:nvPr>
        </p:nvSpPr>
        <p:spPr>
          <a:xfrm>
            <a:off x="12764898" y="2646074"/>
            <a:ext cx="2328218" cy="24765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1525588"/>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18" name="Text Placeholder 6">
            <a:extLst>
              <a:ext uri="{FF2B5EF4-FFF2-40B4-BE49-F238E27FC236}">
                <a16:creationId xmlns:a16="http://schemas.microsoft.com/office/drawing/2014/main" id="{64C60C05-9B2E-E5AA-E325-3B56BC1B4589}"/>
              </a:ext>
            </a:extLst>
          </p:cNvPr>
          <p:cNvSpPr>
            <a:spLocks noGrp="1"/>
          </p:cNvSpPr>
          <p:nvPr>
            <p:ph type="body" sz="quarter" idx="37"/>
          </p:nvPr>
        </p:nvSpPr>
        <p:spPr>
          <a:xfrm>
            <a:off x="3349623" y="2618874"/>
            <a:ext cx="5756496" cy="252462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0" name="Text Placeholder 6">
            <a:extLst>
              <a:ext uri="{FF2B5EF4-FFF2-40B4-BE49-F238E27FC236}">
                <a16:creationId xmlns:a16="http://schemas.microsoft.com/office/drawing/2014/main" id="{E5379598-B132-493E-3A4A-13641BF453F4}"/>
              </a:ext>
            </a:extLst>
          </p:cNvPr>
          <p:cNvSpPr>
            <a:spLocks noGrp="1"/>
          </p:cNvSpPr>
          <p:nvPr>
            <p:ph type="body" sz="quarter" idx="38"/>
          </p:nvPr>
        </p:nvSpPr>
        <p:spPr>
          <a:xfrm>
            <a:off x="3349623" y="6117123"/>
            <a:ext cx="5756496" cy="246030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4" name="Text Placeholder 6">
            <a:extLst>
              <a:ext uri="{FF2B5EF4-FFF2-40B4-BE49-F238E27FC236}">
                <a16:creationId xmlns:a16="http://schemas.microsoft.com/office/drawing/2014/main" id="{D387A7EC-6D77-1F31-248D-AF22142944DA}"/>
              </a:ext>
            </a:extLst>
          </p:cNvPr>
          <p:cNvSpPr>
            <a:spLocks noGrp="1"/>
          </p:cNvSpPr>
          <p:nvPr>
            <p:ph type="body" sz="quarter" idx="39"/>
          </p:nvPr>
        </p:nvSpPr>
        <p:spPr>
          <a:xfrm>
            <a:off x="3349623" y="9525000"/>
            <a:ext cx="5843620" cy="246030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32" name="Picture Placeholder 7">
            <a:extLst>
              <a:ext uri="{FF2B5EF4-FFF2-40B4-BE49-F238E27FC236}">
                <a16:creationId xmlns:a16="http://schemas.microsoft.com/office/drawing/2014/main" id="{79C6738A-ED82-E7BB-C9BF-8057E77ED4B9}"/>
              </a:ext>
            </a:extLst>
          </p:cNvPr>
          <p:cNvSpPr>
            <a:spLocks noGrp="1"/>
          </p:cNvSpPr>
          <p:nvPr>
            <p:ph type="pic" sz="quarter" idx="40" hasCustomPrompt="1"/>
          </p:nvPr>
        </p:nvSpPr>
        <p:spPr>
          <a:xfrm>
            <a:off x="12756886" y="6144323"/>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33" name="Picture Placeholder 7">
            <a:extLst>
              <a:ext uri="{FF2B5EF4-FFF2-40B4-BE49-F238E27FC236}">
                <a16:creationId xmlns:a16="http://schemas.microsoft.com/office/drawing/2014/main" id="{24967257-4251-A48B-9DE6-F07EC4EC0362}"/>
              </a:ext>
            </a:extLst>
          </p:cNvPr>
          <p:cNvSpPr>
            <a:spLocks noGrp="1"/>
          </p:cNvSpPr>
          <p:nvPr>
            <p:ph type="pic" sz="quarter" idx="41" hasCustomPrompt="1"/>
          </p:nvPr>
        </p:nvSpPr>
        <p:spPr>
          <a:xfrm>
            <a:off x="12756886" y="9552200"/>
            <a:ext cx="247332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34" name="Picture Placeholder 7">
            <a:extLst>
              <a:ext uri="{FF2B5EF4-FFF2-40B4-BE49-F238E27FC236}">
                <a16:creationId xmlns:a16="http://schemas.microsoft.com/office/drawing/2014/main" id="{4A6B1635-0D2E-93F5-D353-C9B1B58E7780}"/>
              </a:ext>
            </a:extLst>
          </p:cNvPr>
          <p:cNvSpPr>
            <a:spLocks noGrp="1"/>
          </p:cNvSpPr>
          <p:nvPr>
            <p:ph type="pic" sz="quarter" idx="42" hasCustomPrompt="1"/>
          </p:nvPr>
        </p:nvSpPr>
        <p:spPr>
          <a:xfrm>
            <a:off x="12756886" y="2646074"/>
            <a:ext cx="2473325" cy="24765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44" name="Picture Placeholder 7">
            <a:extLst>
              <a:ext uri="{FF2B5EF4-FFF2-40B4-BE49-F238E27FC236}">
                <a16:creationId xmlns:a16="http://schemas.microsoft.com/office/drawing/2014/main" id="{0541A3D3-1296-6D28-80F6-210E0C86167C}"/>
              </a:ext>
            </a:extLst>
          </p:cNvPr>
          <p:cNvSpPr>
            <a:spLocks noGrp="1"/>
          </p:cNvSpPr>
          <p:nvPr>
            <p:ph type="pic" sz="quarter" idx="46" hasCustomPrompt="1"/>
          </p:nvPr>
        </p:nvSpPr>
        <p:spPr>
          <a:xfrm>
            <a:off x="12756886" y="6165249"/>
            <a:ext cx="229107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45" name="Picture Placeholder 7">
            <a:extLst>
              <a:ext uri="{FF2B5EF4-FFF2-40B4-BE49-F238E27FC236}">
                <a16:creationId xmlns:a16="http://schemas.microsoft.com/office/drawing/2014/main" id="{EE31C9DF-6A33-F9E3-7394-0B59091621E3}"/>
              </a:ext>
            </a:extLst>
          </p:cNvPr>
          <p:cNvSpPr>
            <a:spLocks noGrp="1"/>
          </p:cNvSpPr>
          <p:nvPr>
            <p:ph type="pic" sz="quarter" idx="47" hasCustomPrompt="1"/>
          </p:nvPr>
        </p:nvSpPr>
        <p:spPr>
          <a:xfrm>
            <a:off x="12756886" y="9573126"/>
            <a:ext cx="2291075" cy="2476500"/>
          </a:xfrm>
          <a:prstGeom prst="rect">
            <a:avLst/>
          </a:prstGeom>
          <a:solidFill>
            <a:srgbClr val="E0E0E0"/>
          </a:solidFill>
        </p:spPr>
        <p:txBody>
          <a:bodyPr anchor="ctr"/>
          <a:lstStyle>
            <a:lvl1pPr marL="0" marR="0" indent="0" algn="ctr" defTabSz="2438400" rtl="0" eaLnBrk="1" fontAlgn="auto" latinLnBrk="0" hangingPunct="1">
              <a:lnSpc>
                <a:spcPct val="110000"/>
              </a:lnSpc>
              <a:spcBef>
                <a:spcPts val="0"/>
              </a:spcBef>
              <a:spcAft>
                <a:spcPts val="0"/>
              </a:spcAft>
              <a:buClrTx/>
              <a:buSzTx/>
              <a:buFontTx/>
              <a:buNone/>
              <a:tabLst/>
              <a:defRPr b="0" i="0">
                <a:solidFill>
                  <a:schemeClr val="accent5"/>
                </a:solidFill>
                <a:latin typeface="IBM Plex Sans Light" panose="020B0403050203000203" pitchFamily="34" charset="0"/>
              </a:defRPr>
            </a:lvl1pPr>
          </a:lstStyle>
          <a:p>
            <a:pPr marL="0" marR="0" lvl="0" indent="0" algn="ctr" defTabSz="2438400" rtl="0" eaLnBrk="1" fontAlgn="auto" latinLnBrk="0" hangingPunct="1">
              <a:lnSpc>
                <a:spcPct val="110000"/>
              </a:lnSpc>
              <a:spcBef>
                <a:spcPts val="0"/>
              </a:spcBef>
              <a:spcAft>
                <a:spcPts val="0"/>
              </a:spcAft>
              <a:buClrTx/>
              <a:buSzTx/>
              <a:buFontTx/>
              <a:buNone/>
              <a:tabLst/>
              <a:defRPr/>
            </a:pPr>
            <a:r>
              <a:rPr lang="en-US" dirty="0"/>
              <a:t>Place imagery here</a:t>
            </a:r>
          </a:p>
        </p:txBody>
      </p:sp>
      <p:sp>
        <p:nvSpPr>
          <p:cNvPr id="46" name="Picture Placeholder 7">
            <a:extLst>
              <a:ext uri="{FF2B5EF4-FFF2-40B4-BE49-F238E27FC236}">
                <a16:creationId xmlns:a16="http://schemas.microsoft.com/office/drawing/2014/main" id="{2CAAA857-D33B-2769-F70D-96215C29A417}"/>
              </a:ext>
            </a:extLst>
          </p:cNvPr>
          <p:cNvSpPr>
            <a:spLocks noGrp="1"/>
          </p:cNvSpPr>
          <p:nvPr>
            <p:ph type="pic" sz="quarter" idx="48" hasCustomPrompt="1"/>
          </p:nvPr>
        </p:nvSpPr>
        <p:spPr>
          <a:xfrm>
            <a:off x="12756886" y="2667000"/>
            <a:ext cx="2291075" cy="2476500"/>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47" name="Text Placeholder 6">
            <a:extLst>
              <a:ext uri="{FF2B5EF4-FFF2-40B4-BE49-F238E27FC236}">
                <a16:creationId xmlns:a16="http://schemas.microsoft.com/office/drawing/2014/main" id="{3412D36A-B5BE-A294-20DF-30B55A06C5A9}"/>
              </a:ext>
            </a:extLst>
          </p:cNvPr>
          <p:cNvSpPr>
            <a:spLocks noGrp="1"/>
          </p:cNvSpPr>
          <p:nvPr>
            <p:ph type="body" sz="quarter" idx="49"/>
          </p:nvPr>
        </p:nvSpPr>
        <p:spPr>
          <a:xfrm>
            <a:off x="15530437" y="2667000"/>
            <a:ext cx="5843620" cy="2524626"/>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8" name="Text Placeholder 6">
            <a:extLst>
              <a:ext uri="{FF2B5EF4-FFF2-40B4-BE49-F238E27FC236}">
                <a16:creationId xmlns:a16="http://schemas.microsoft.com/office/drawing/2014/main" id="{ED900610-36FC-D7DA-7651-CC7E3D3200DB}"/>
              </a:ext>
            </a:extLst>
          </p:cNvPr>
          <p:cNvSpPr>
            <a:spLocks noGrp="1"/>
          </p:cNvSpPr>
          <p:nvPr>
            <p:ph type="body" sz="quarter" idx="50"/>
          </p:nvPr>
        </p:nvSpPr>
        <p:spPr>
          <a:xfrm>
            <a:off x="15530437" y="6165249"/>
            <a:ext cx="5843620" cy="246030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9" name="Text Placeholder 6">
            <a:extLst>
              <a:ext uri="{FF2B5EF4-FFF2-40B4-BE49-F238E27FC236}">
                <a16:creationId xmlns:a16="http://schemas.microsoft.com/office/drawing/2014/main" id="{BFEAE0F0-F94C-F405-C850-B3545368F695}"/>
              </a:ext>
            </a:extLst>
          </p:cNvPr>
          <p:cNvSpPr>
            <a:spLocks noGrp="1"/>
          </p:cNvSpPr>
          <p:nvPr>
            <p:ph type="body" sz="quarter" idx="51"/>
          </p:nvPr>
        </p:nvSpPr>
        <p:spPr>
          <a:xfrm>
            <a:off x="15530437" y="9573126"/>
            <a:ext cx="5843620" cy="2460305"/>
          </a:xfrm>
          <a:prstGeom prst="rect">
            <a:avLst/>
          </a:prstGeom>
        </p:spPr>
        <p:txBody>
          <a:bodyPr/>
          <a:lstStyle>
            <a:lvl1pPr defTabSz="1161288">
              <a:lnSpc>
                <a:spcPct val="100000"/>
              </a:lnSpc>
              <a:spcBef>
                <a:spcPts val="0"/>
              </a:spcBef>
              <a:defRPr sz="3600"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3pPr>
            <a:lvl4pPr marL="986400" indent="-327600" defTabSz="1161288">
              <a:lnSpc>
                <a:spcPct val="100000"/>
              </a:lnSpc>
              <a:spcBef>
                <a:spcPts val="0"/>
              </a:spcBef>
              <a:buFont typeface="Arial" panose="020B0604020202020204" pitchFamily="34" charset="0"/>
              <a:buChar char="•"/>
              <a:defRPr sz="3600"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936719277"/>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4573587"/>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5" name="Table Placeholder 4">
            <a:extLst>
              <a:ext uri="{FF2B5EF4-FFF2-40B4-BE49-F238E27FC236}">
                <a16:creationId xmlns:a16="http://schemas.microsoft.com/office/drawing/2014/main" id="{B3D8D357-75A1-F4FD-F531-380CF7DE4340}"/>
              </a:ext>
            </a:extLst>
          </p:cNvPr>
          <p:cNvSpPr>
            <a:spLocks noGrp="1"/>
          </p:cNvSpPr>
          <p:nvPr>
            <p:ph type="tbl" sz="quarter" idx="11"/>
          </p:nvPr>
        </p:nvSpPr>
        <p:spPr>
          <a:xfrm>
            <a:off x="6667500" y="569913"/>
            <a:ext cx="17145000" cy="11431587"/>
          </a:xfrm>
          <a:prstGeom prst="rect">
            <a:avLst/>
          </a:prstGeom>
        </p:spPr>
        <p:txBody>
          <a:bodyPr anchor="ctr"/>
          <a:lstStyle>
            <a:lvl1pPr algn="ctr">
              <a:defRPr b="0" i="0">
                <a:solidFill>
                  <a:schemeClr val="tx1"/>
                </a:solidFill>
                <a:latin typeface="IBM Plex Sans Light" panose="020B0403050203000203" pitchFamily="34" charset="0"/>
              </a:defRPr>
            </a:lvl1pPr>
          </a:lstStyle>
          <a:p>
            <a:r>
              <a:rPr lang="en-US" dirty="0"/>
              <a:t>Click icon to add table</a:t>
            </a:r>
          </a:p>
        </p:txBody>
      </p:sp>
      <p:sp>
        <p:nvSpPr>
          <p:cNvPr id="4" name="Footer Placeholder 3">
            <a:extLst>
              <a:ext uri="{FF2B5EF4-FFF2-40B4-BE49-F238E27FC236}">
                <a16:creationId xmlns:a16="http://schemas.microsoft.com/office/drawing/2014/main" id="{B48A8EE3-1224-3A4B-8A9E-611D8DCF629F}"/>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dirty="0"/>
          </a:p>
        </p:txBody>
      </p:sp>
      <p:sp>
        <p:nvSpPr>
          <p:cNvPr id="6" name="Slide Number">
            <a:extLst>
              <a:ext uri="{FF2B5EF4-FFF2-40B4-BE49-F238E27FC236}">
                <a16:creationId xmlns:a16="http://schemas.microsoft.com/office/drawing/2014/main" id="{7989FA07-F7B7-BE4B-581F-7BE47BBA6051}"/>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88229029"/>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Legal disclaimer, one column">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5200"/>
            <a:ext cx="4956175" cy="2859087"/>
          </a:xfrm>
          <a:prstGeom prst="rect">
            <a:avLst/>
          </a:prstGeom>
        </p:spPr>
        <p:txBody>
          <a:bodyPr/>
          <a:lstStyle>
            <a:lvl1pPr>
              <a:lnSpc>
                <a:spcPct val="100000"/>
              </a:lnSpc>
              <a:spcBef>
                <a:spcPts val="0"/>
              </a:spcBef>
              <a:defRPr sz="6400" b="0" i="0">
                <a:solidFill>
                  <a:schemeClr val="tx2"/>
                </a:solidFill>
                <a:latin typeface="IBM Plex Sans Light" panose="020B0403050203000203" pitchFamily="34" charset="0"/>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a:prstGeom prst="rect">
            <a:avLst/>
          </a:prstGeom>
        </p:spPr>
        <p:txBody>
          <a:bodyPr/>
          <a:lstStyle>
            <a:lvl1pPr>
              <a:lnSpc>
                <a:spcPct val="100000"/>
              </a:lnSpc>
              <a:spcBef>
                <a:spcPts val="0"/>
              </a:spcBef>
              <a:defRPr sz="1600" b="0" i="0">
                <a:solidFill>
                  <a:schemeClr val="tx1"/>
                </a:solidFill>
                <a:latin typeface="IBM Plex Sans Light" panose="020B04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p:txBody>
          <a:bodyPr/>
          <a:lstStyle>
            <a:lvl1pPr>
              <a:defRPr b="0" i="0">
                <a:latin typeface="IBM Plex Sans Light" panose="020B0403050203000203" pitchFamily="34" charset="0"/>
              </a:defRPr>
            </a:lvl1pPr>
          </a:lstStyle>
          <a:p>
            <a:endParaRPr lang="en-US" dirty="0"/>
          </a:p>
        </p:txBody>
      </p:sp>
      <p:sp>
        <p:nvSpPr>
          <p:cNvPr id="6" name="Slide Number">
            <a:extLst>
              <a:ext uri="{FF2B5EF4-FFF2-40B4-BE49-F238E27FC236}">
                <a16:creationId xmlns:a16="http://schemas.microsoft.com/office/drawing/2014/main" id="{80270476-9FE1-F85E-6F9B-322B184D8FC9}"/>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186187956"/>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D0BFE-82FD-94B0-E6D9-A9096777C842}"/>
              </a:ext>
            </a:extLst>
          </p:cNvPr>
          <p:cNvSpPr>
            <a:spLocks noGrp="1"/>
          </p:cNvSpPr>
          <p:nvPr>
            <p:ph type="title"/>
          </p:nvPr>
        </p:nvSpPr>
        <p:spPr>
          <a:xfrm>
            <a:off x="576072" y="385200"/>
            <a:ext cx="4949825" cy="1527048"/>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4" name="Footer Placeholder 3">
            <a:extLst>
              <a:ext uri="{FF2B5EF4-FFF2-40B4-BE49-F238E27FC236}">
                <a16:creationId xmlns:a16="http://schemas.microsoft.com/office/drawing/2014/main" id="{69559113-A66F-B148-0A73-FD8B5C2B023D}"/>
              </a:ext>
            </a:extLst>
          </p:cNvPr>
          <p:cNvSpPr>
            <a:spLocks noGrp="1"/>
          </p:cNvSpPr>
          <p:nvPr>
            <p:ph type="ftr" sz="quarter" idx="12"/>
          </p:nvPr>
        </p:nvSpPr>
        <p:spPr/>
        <p:txBody>
          <a:bodyPr/>
          <a:lstStyle>
            <a:lvl1pPr>
              <a:defRPr b="0" i="0">
                <a:latin typeface="IBM Plex Sans Light" panose="020B0403050203000203" pitchFamily="34" charset="0"/>
              </a:defRPr>
            </a:lvl1pPr>
          </a:lstStyle>
          <a:p>
            <a:endParaRPr lang="en-US" dirty="0"/>
          </a:p>
        </p:txBody>
      </p:sp>
      <p:sp>
        <p:nvSpPr>
          <p:cNvPr id="5" name="Slide Number">
            <a:extLst>
              <a:ext uri="{FF2B5EF4-FFF2-40B4-BE49-F238E27FC236}">
                <a16:creationId xmlns:a16="http://schemas.microsoft.com/office/drawing/2014/main" id="{BAFC9C6E-79FD-9BB8-F74D-EAA013319C68}"/>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09605039"/>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Legal disclaimer, two column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BB717A5-5D28-36C3-250F-93E0C68721CA}"/>
              </a:ext>
            </a:extLst>
          </p:cNvPr>
          <p:cNvSpPr>
            <a:spLocks noGrp="1"/>
          </p:cNvSpPr>
          <p:nvPr>
            <p:ph type="body" sz="quarter" idx="14"/>
          </p:nvPr>
        </p:nvSpPr>
        <p:spPr>
          <a:xfrm>
            <a:off x="576072" y="385200"/>
            <a:ext cx="4956175" cy="2859087"/>
          </a:xfrm>
          <a:prstGeom prst="rect">
            <a:avLst/>
          </a:prstGeom>
        </p:spPr>
        <p:txBody>
          <a:bodyPr/>
          <a:lstStyle>
            <a:lvl1pPr>
              <a:lnSpc>
                <a:spcPct val="100000"/>
              </a:lnSpc>
              <a:spcBef>
                <a:spcPts val="0"/>
              </a:spcBef>
              <a:defRPr sz="6400" b="0" i="0">
                <a:solidFill>
                  <a:schemeClr val="tx2"/>
                </a:solidFill>
                <a:latin typeface="IBM Plex Sans Light" panose="020B0403050203000203" pitchFamily="34" charset="0"/>
              </a:defRPr>
            </a:lvl1pPr>
            <a:lvl2pPr>
              <a:lnSpc>
                <a:spcPct val="100000"/>
              </a:lnSpc>
              <a:spcBef>
                <a:spcPts val="0"/>
              </a:spcBef>
              <a:defRPr sz="6400">
                <a:solidFill>
                  <a:schemeClr val="tx1"/>
                </a:solidFill>
              </a:defRPr>
            </a:lvl2pPr>
            <a:lvl3pPr>
              <a:lnSpc>
                <a:spcPct val="100000"/>
              </a:lnSpc>
              <a:spcBef>
                <a:spcPts val="0"/>
              </a:spcBef>
              <a:defRPr sz="6400">
                <a:solidFill>
                  <a:schemeClr val="tx1"/>
                </a:solidFill>
              </a:defRPr>
            </a:lvl3pPr>
            <a:lvl4pPr>
              <a:lnSpc>
                <a:spcPct val="100000"/>
              </a:lnSpc>
              <a:spcBef>
                <a:spcPts val="0"/>
              </a:spcBef>
              <a:defRPr sz="6400">
                <a:solidFill>
                  <a:schemeClr val="tx1"/>
                </a:solidFill>
              </a:defRPr>
            </a:lvl4pPr>
            <a:lvl5pPr>
              <a:lnSpc>
                <a:spcPct val="100000"/>
              </a:lnSpc>
              <a:spcBef>
                <a:spcPts val="0"/>
              </a:spcBef>
              <a:defRPr sz="6400">
                <a:solidFill>
                  <a:schemeClr val="tx1"/>
                </a:solidFill>
              </a:defRPr>
            </a:lvl5pPr>
          </a:lstStyle>
          <a:p>
            <a:pPr lvl="0"/>
            <a:r>
              <a:rPr lang="en-US" dirty="0"/>
              <a:t>Click to edit Master text styles</a:t>
            </a:r>
          </a:p>
        </p:txBody>
      </p:sp>
      <p:sp>
        <p:nvSpPr>
          <p:cNvPr id="7" name="Text Placeholder 6">
            <a:extLst>
              <a:ext uri="{FF2B5EF4-FFF2-40B4-BE49-F238E27FC236}">
                <a16:creationId xmlns:a16="http://schemas.microsoft.com/office/drawing/2014/main" id="{13FF5DC1-E283-8AC5-8620-936474303181}"/>
              </a:ext>
            </a:extLst>
          </p:cNvPr>
          <p:cNvSpPr>
            <a:spLocks noGrp="1"/>
          </p:cNvSpPr>
          <p:nvPr>
            <p:ph type="body" sz="quarter" idx="15" hasCustomPrompt="1"/>
          </p:nvPr>
        </p:nvSpPr>
        <p:spPr>
          <a:xfrm>
            <a:off x="18859500" y="569913"/>
            <a:ext cx="4953000" cy="11431587"/>
          </a:xfrm>
          <a:prstGeom prst="rect">
            <a:avLst/>
          </a:prstGeom>
        </p:spPr>
        <p:txBody>
          <a:bodyPr/>
          <a:lstStyle>
            <a:lvl1pPr>
              <a:lnSpc>
                <a:spcPct val="100000"/>
              </a:lnSpc>
              <a:spcBef>
                <a:spcPts val="0"/>
              </a:spcBef>
              <a:defRPr sz="1600" b="0" i="0">
                <a:solidFill>
                  <a:schemeClr val="tx1"/>
                </a:solidFill>
                <a:latin typeface="IBM Plex Sans Light" panose="020B04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2" name="Footer Placeholder 1">
            <a:extLst>
              <a:ext uri="{FF2B5EF4-FFF2-40B4-BE49-F238E27FC236}">
                <a16:creationId xmlns:a16="http://schemas.microsoft.com/office/drawing/2014/main" id="{04A6E1A4-1881-81E9-2BBE-BC4DBFE11A0E}"/>
              </a:ext>
            </a:extLst>
          </p:cNvPr>
          <p:cNvSpPr>
            <a:spLocks noGrp="1"/>
          </p:cNvSpPr>
          <p:nvPr>
            <p:ph type="ftr" sz="quarter" idx="16"/>
          </p:nvPr>
        </p:nvSpPr>
        <p:spPr>
          <a:xfrm>
            <a:off x="581024" y="12804775"/>
            <a:ext cx="4956176" cy="381000"/>
          </a:xfrm>
        </p:spPr>
        <p:txBody>
          <a:bodyPr/>
          <a:lstStyle>
            <a:lvl1pPr>
              <a:defRPr b="0" i="0">
                <a:latin typeface="IBM Plex Sans Light" panose="020B0403050203000203" pitchFamily="34" charset="0"/>
              </a:defRPr>
            </a:lvl1pPr>
          </a:lstStyle>
          <a:p>
            <a:endParaRPr lang="en-US" dirty="0"/>
          </a:p>
        </p:txBody>
      </p:sp>
      <p:sp>
        <p:nvSpPr>
          <p:cNvPr id="6" name="Text Placeholder 6">
            <a:extLst>
              <a:ext uri="{FF2B5EF4-FFF2-40B4-BE49-F238E27FC236}">
                <a16:creationId xmlns:a16="http://schemas.microsoft.com/office/drawing/2014/main" id="{54E531DA-4051-706E-065B-21A03914153D}"/>
              </a:ext>
            </a:extLst>
          </p:cNvPr>
          <p:cNvSpPr>
            <a:spLocks noGrp="1"/>
          </p:cNvSpPr>
          <p:nvPr>
            <p:ph type="body" sz="quarter" idx="17" hasCustomPrompt="1"/>
          </p:nvPr>
        </p:nvSpPr>
        <p:spPr>
          <a:xfrm>
            <a:off x="12763500" y="569913"/>
            <a:ext cx="4953000" cy="11431587"/>
          </a:xfrm>
          <a:prstGeom prst="rect">
            <a:avLst/>
          </a:prstGeom>
        </p:spPr>
        <p:txBody>
          <a:bodyPr/>
          <a:lstStyle>
            <a:lvl1pPr>
              <a:lnSpc>
                <a:spcPct val="100000"/>
              </a:lnSpc>
              <a:spcBef>
                <a:spcPts val="0"/>
              </a:spcBef>
              <a:defRPr sz="1600" b="0" i="0">
                <a:solidFill>
                  <a:schemeClr val="tx1"/>
                </a:solidFill>
                <a:latin typeface="IBM Plex Sans Light" panose="020B0403050203000203" pitchFamily="34" charset="0"/>
              </a:defRPr>
            </a:lvl1pPr>
            <a:lvl2pPr marL="146304" indent="-146304">
              <a:lnSpc>
                <a:spcPct val="120000"/>
              </a:lnSpc>
              <a:spcBef>
                <a:spcPts val="0"/>
              </a:spcBef>
              <a:defRPr sz="1600" b="0" i="0">
                <a:solidFill>
                  <a:schemeClr val="tx1"/>
                </a:solidFill>
                <a:latin typeface="IBM Plex Sans" panose="020B0503050203000203" pitchFamily="34" charset="0"/>
              </a:defRPr>
            </a:lvl2pPr>
            <a:lvl3pPr marL="292608" indent="-146304">
              <a:lnSpc>
                <a:spcPct val="120000"/>
              </a:lnSpc>
              <a:spcBef>
                <a:spcPts val="0"/>
              </a:spcBef>
              <a:defRPr sz="1600" b="0" i="0">
                <a:solidFill>
                  <a:schemeClr val="tx1"/>
                </a:solidFill>
                <a:latin typeface="IBM Plex Sans" panose="020B0503050203000203" pitchFamily="34" charset="0"/>
              </a:defRPr>
            </a:lvl3pPr>
            <a:lvl4pPr marL="438912" indent="-146304">
              <a:lnSpc>
                <a:spcPct val="120000"/>
              </a:lnSpc>
              <a:spcBef>
                <a:spcPts val="0"/>
              </a:spcBef>
              <a:defRPr sz="1600" b="0" i="0">
                <a:solidFill>
                  <a:schemeClr val="tx1"/>
                </a:solidFill>
                <a:latin typeface="IBM Plex Sans" panose="020B0503050203000203" pitchFamily="34" charset="0"/>
              </a:defRPr>
            </a:lvl4pPr>
            <a:lvl5pPr>
              <a:lnSpc>
                <a:spcPct val="120000"/>
              </a:lnSpc>
              <a:spcBef>
                <a:spcPts val="0"/>
              </a:spcBef>
              <a:defRPr sz="1600" b="0" i="0">
                <a:solidFill>
                  <a:schemeClr val="tx1"/>
                </a:solidFill>
                <a:latin typeface="IBM Plex Sans" panose="020B0503050203000203" pitchFamily="34" charset="0"/>
              </a:defRPr>
            </a:lvl5pPr>
          </a:lstStyle>
          <a:p>
            <a:r>
              <a:rPr lang="en-US" dirty="0"/>
              <a:t>Copy and paste appropriate legal disclaimer text from one of the three options in the PDF guidance deck, found on pages 22-24. Always use the proper legal disclaimer for your presentation audience.</a:t>
            </a:r>
          </a:p>
        </p:txBody>
      </p:sp>
      <p:sp>
        <p:nvSpPr>
          <p:cNvPr id="5" name="Slide Number">
            <a:extLst>
              <a:ext uri="{FF2B5EF4-FFF2-40B4-BE49-F238E27FC236}">
                <a16:creationId xmlns:a16="http://schemas.microsoft.com/office/drawing/2014/main" id="{CAD686F0-BF95-1E62-61EC-967907338873}"/>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9196161"/>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060FE5-C047-4041-AB41-F553D2847ED5}"/>
              </a:ext>
            </a:extLst>
          </p:cNvPr>
          <p:cNvPicPr>
            <a:picLocks noChangeAspect="1"/>
          </p:cNvPicPr>
          <p:nvPr userDrawn="1"/>
        </p:nvPicPr>
        <p:blipFill>
          <a:blip r:embed="rId2"/>
          <a:stretch>
            <a:fillRect/>
          </a:stretch>
        </p:blipFill>
        <p:spPr>
          <a:xfrm>
            <a:off x="10465371" y="6168460"/>
            <a:ext cx="3456432" cy="1379081"/>
          </a:xfrm>
          <a:prstGeom prst="rect">
            <a:avLst/>
          </a:prstGeom>
        </p:spPr>
      </p:pic>
    </p:spTree>
    <p:extLst>
      <p:ext uri="{BB962C8B-B14F-4D97-AF65-F5344CB8AC3E}">
        <p14:creationId xmlns:p14="http://schemas.microsoft.com/office/powerpoint/2010/main" val="4195384914"/>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imagery, half ">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384048"/>
            <a:ext cx="10101072" cy="10479087"/>
          </a:xfrm>
        </p:spPr>
        <p:txBody>
          <a:bodyPr/>
          <a:lstStyle>
            <a:lvl1pPr>
              <a:lnSpc>
                <a:spcPct val="100000"/>
              </a:lnSpc>
              <a:defRPr sz="8600" b="0" i="0">
                <a:solidFill>
                  <a:schemeClr val="tx2"/>
                </a:solidFill>
                <a:latin typeface="IBM Plex Sans Light" panose="020B0403050203000203" pitchFamily="34" charset="0"/>
              </a:defRPr>
            </a:lvl1pPr>
          </a:lstStyle>
          <a:p>
            <a:r>
              <a:rPr lang="en-US" dirty="0"/>
              <a:t>Click to edit Master title style</a:t>
            </a:r>
          </a:p>
        </p:txBody>
      </p:sp>
    </p:spTree>
    <p:extLst>
      <p:ext uri="{BB962C8B-B14F-4D97-AF65-F5344CB8AC3E}">
        <p14:creationId xmlns:p14="http://schemas.microsoft.com/office/powerpoint/2010/main" val="4152614004"/>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imagery, half, business uni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D5B627-E439-376E-A00C-87BAFF059FD8}"/>
              </a:ext>
            </a:extLst>
          </p:cNvPr>
          <p:cNvSpPr>
            <a:spLocks noGrp="1"/>
          </p:cNvSpPr>
          <p:nvPr>
            <p:ph type="pic" sz="quarter" idx="12" hasCustomPrompt="1"/>
          </p:nvPr>
        </p:nvSpPr>
        <p:spPr>
          <a:xfrm>
            <a:off x="12763500" y="569913"/>
            <a:ext cx="11049000" cy="12574587"/>
          </a:xfrm>
          <a:prstGeom prst="rect">
            <a:avLst/>
          </a:prstGeom>
          <a:solidFill>
            <a:srgbClr val="E0E0E0"/>
          </a:solidFill>
        </p:spPr>
        <p:txBody>
          <a:bodyPr anchor="ctr"/>
          <a:lstStyle>
            <a:lvl1pPr algn="ctr">
              <a:defRPr b="0" i="0">
                <a:solidFill>
                  <a:schemeClr val="accent5"/>
                </a:solidFill>
                <a:latin typeface="IBM Plex Sans Light" panose="020B0403050203000203" pitchFamily="34" charset="0"/>
              </a:defRPr>
            </a:lvl1pPr>
          </a:lstStyle>
          <a:p>
            <a:r>
              <a:rPr lang="en-US" dirty="0"/>
              <a:t>Place imagery here</a:t>
            </a:r>
          </a:p>
        </p:txBody>
      </p:sp>
      <p:sp>
        <p:nvSpPr>
          <p:cNvPr id="2" name="Title 1">
            <a:extLst>
              <a:ext uri="{FF2B5EF4-FFF2-40B4-BE49-F238E27FC236}">
                <a16:creationId xmlns:a16="http://schemas.microsoft.com/office/drawing/2014/main" id="{413A412C-EE28-6248-612D-41BAAD7F005C}"/>
              </a:ext>
            </a:extLst>
          </p:cNvPr>
          <p:cNvSpPr>
            <a:spLocks noGrp="1"/>
          </p:cNvSpPr>
          <p:nvPr>
            <p:ph type="title"/>
          </p:nvPr>
        </p:nvSpPr>
        <p:spPr>
          <a:xfrm>
            <a:off x="576072" y="1527048"/>
            <a:ext cx="10099675" cy="9337675"/>
          </a:xfrm>
        </p:spPr>
        <p:txBody>
          <a:bodyPr/>
          <a:lstStyle>
            <a:lvl1pPr>
              <a:lnSpc>
                <a:spcPct val="100000"/>
              </a:lnSpc>
              <a:defRPr sz="8600" b="0" i="0">
                <a:solidFill>
                  <a:schemeClr val="tx2"/>
                </a:solidFill>
                <a:latin typeface="IBM Plex Sans Light" panose="020B0403050203000203"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276E74B7-8F2A-46A5-97C4-76677246CFAF}"/>
              </a:ext>
            </a:extLst>
          </p:cNvPr>
          <p:cNvSpPr>
            <a:spLocks noGrp="1"/>
          </p:cNvSpPr>
          <p:nvPr>
            <p:ph type="body" sz="quarter" idx="11"/>
          </p:nvPr>
        </p:nvSpPr>
        <p:spPr>
          <a:xfrm>
            <a:off x="576072" y="385200"/>
            <a:ext cx="10099675" cy="571500"/>
          </a:xfrm>
          <a:prstGeom prst="rect">
            <a:avLst/>
          </a:prstGeom>
        </p:spPr>
        <p:txBody>
          <a:bodyPr/>
          <a:lstStyle>
            <a:lvl1pPr>
              <a:lnSpc>
                <a:spcPct val="100000"/>
              </a:lnSpc>
              <a:spcBef>
                <a:spcPts val="0"/>
              </a:spcBef>
              <a:defRPr sz="3600" b="0" i="0">
                <a:solidFill>
                  <a:schemeClr val="tx2"/>
                </a:solidFill>
                <a:latin typeface="IBM Plex Sans Light" panose="020B040305020300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dirty="0"/>
              <a:t>Click to edit Master text styles</a:t>
            </a:r>
          </a:p>
        </p:txBody>
      </p:sp>
    </p:spTree>
    <p:extLst>
      <p:ext uri="{BB962C8B-B14F-4D97-AF65-F5344CB8AC3E}">
        <p14:creationId xmlns:p14="http://schemas.microsoft.com/office/powerpoint/2010/main" val="334020936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4956175" cy="4573587"/>
          </a:xfrm>
        </p:spPr>
        <p:txBody>
          <a:bodyPr/>
          <a:lstStyle>
            <a:lvl1pPr>
              <a:lnSpc>
                <a:spcPct val="100000"/>
              </a:lnSpc>
              <a:defRPr sz="6400" b="0" i="0">
                <a:solidFill>
                  <a:schemeClr val="tx2"/>
                </a:solidFill>
                <a:latin typeface="IBM Plex Sans Light" panose="020B0403050203000203" pitchFamily="34" charset="0"/>
              </a:defRPr>
            </a:lvl1pPr>
          </a:lstStyle>
          <a:p>
            <a:r>
              <a:rPr lang="en-US" dirty="0"/>
              <a:t>Click to edit Master title style</a:t>
            </a:r>
          </a:p>
        </p:txBody>
      </p:sp>
      <p:sp>
        <p:nvSpPr>
          <p:cNvPr id="7" name="Text Placeholder 6">
            <a:extLst>
              <a:ext uri="{FF2B5EF4-FFF2-40B4-BE49-F238E27FC236}">
                <a16:creationId xmlns:a16="http://schemas.microsoft.com/office/drawing/2014/main" id="{675443B4-0187-FC99-0FDE-8EB191B6CEF4}"/>
              </a:ext>
            </a:extLst>
          </p:cNvPr>
          <p:cNvSpPr>
            <a:spLocks noGrp="1"/>
          </p:cNvSpPr>
          <p:nvPr>
            <p:ph type="body" sz="quarter" idx="10"/>
          </p:nvPr>
        </p:nvSpPr>
        <p:spPr>
          <a:xfrm>
            <a:off x="12763500" y="569913"/>
            <a:ext cx="4953000" cy="11431587"/>
          </a:xfrm>
          <a:prstGeom prst="rect">
            <a:avLst/>
          </a:prstGeom>
        </p:spPr>
        <p:txBody>
          <a:bodyPr/>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1022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Slide Number">
            <a:extLst>
              <a:ext uri="{FF2B5EF4-FFF2-40B4-BE49-F238E27FC236}">
                <a16:creationId xmlns:a16="http://schemas.microsoft.com/office/drawing/2014/main" id="{D5D1D2A7-CF30-5698-14FC-F71CB82D5BCC}"/>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028AA764-A00C-AFFF-7F3F-49A733DCD474}"/>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
        <p:nvSpPr>
          <p:cNvPr id="3" name="Text Placeholder 6">
            <a:extLst>
              <a:ext uri="{FF2B5EF4-FFF2-40B4-BE49-F238E27FC236}">
                <a16:creationId xmlns:a16="http://schemas.microsoft.com/office/drawing/2014/main" id="{3815CA4A-82C6-E038-8C80-CF4A54B1E6C0}"/>
              </a:ext>
            </a:extLst>
          </p:cNvPr>
          <p:cNvSpPr>
            <a:spLocks noGrp="1"/>
          </p:cNvSpPr>
          <p:nvPr>
            <p:ph type="body" sz="quarter" idx="19"/>
          </p:nvPr>
        </p:nvSpPr>
        <p:spPr>
          <a:xfrm>
            <a:off x="18834040" y="569912"/>
            <a:ext cx="4953000" cy="11431587"/>
          </a:xfrm>
          <a:prstGeom prst="rect">
            <a:avLst/>
          </a:prstGeom>
        </p:spPr>
        <p:txBody>
          <a:bodyPr/>
          <a:lstStyle>
            <a:lvl1pPr defTabSz="1161288">
              <a:lnSpc>
                <a:spcPct val="100000"/>
              </a:lnSpc>
              <a:spcBef>
                <a:spcPts val="0"/>
              </a:spcBef>
              <a:defRPr b="0" i="0">
                <a:solidFill>
                  <a:schemeClr val="tx1"/>
                </a:solidFill>
                <a:latin typeface="IBM Plex Sans Light" panose="020B0403050203000203" pitchFamily="34" charset="0"/>
              </a:defRPr>
            </a:lvl1pPr>
            <a:lvl2pPr marL="3276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2pPr>
            <a:lvl3pPr marL="6588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3pPr>
            <a:lvl4pPr marL="1022400" indent="-327600" defTabSz="1161288">
              <a:lnSpc>
                <a:spcPct val="100000"/>
              </a:lnSpc>
              <a:spcBef>
                <a:spcPts val="0"/>
              </a:spcBef>
              <a:buFont typeface="Arial" panose="020B0604020202020204" pitchFamily="34" charset="0"/>
              <a:buChar char="•"/>
              <a:defRPr b="0" i="0">
                <a:solidFill>
                  <a:schemeClr val="tx1"/>
                </a:solidFill>
                <a:latin typeface="IBM Plex Sans Light" panose="020B0403050203000203" pitchFamily="34" charset="0"/>
              </a:defRPr>
            </a:lvl4pPr>
            <a:lvl5pPr defTabSz="1161288">
              <a:spcBef>
                <a:spcPts val="0"/>
              </a:spcBef>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314303940"/>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6957-63E4-1587-AB6D-C18AE4E04D8D}"/>
              </a:ext>
            </a:extLst>
          </p:cNvPr>
          <p:cNvSpPr>
            <a:spLocks noGrp="1"/>
          </p:cNvSpPr>
          <p:nvPr>
            <p:ph type="title"/>
          </p:nvPr>
        </p:nvSpPr>
        <p:spPr>
          <a:xfrm>
            <a:off x="576072" y="384048"/>
            <a:ext cx="11050588" cy="2859087"/>
          </a:xfrm>
        </p:spPr>
        <p:txBody>
          <a:bodyPr rIns="457200"/>
          <a:lstStyle>
            <a:lvl1pPr>
              <a:lnSpc>
                <a:spcPct val="100000"/>
              </a:lnSpc>
              <a:defRPr sz="8600"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A4B74093-A800-CB62-8607-A04D569204E2}"/>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A289B0F8-E9A7-CF76-E87F-8D4302E8DA4D}"/>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Tree>
    <p:extLst>
      <p:ext uri="{BB962C8B-B14F-4D97-AF65-F5344CB8AC3E}">
        <p14:creationId xmlns:p14="http://schemas.microsoft.com/office/powerpoint/2010/main" val="3572839104"/>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7EC0-4BFB-A603-5703-0D692C62692D}"/>
              </a:ext>
            </a:extLst>
          </p:cNvPr>
          <p:cNvSpPr>
            <a:spLocks noGrp="1"/>
          </p:cNvSpPr>
          <p:nvPr>
            <p:ph type="title"/>
          </p:nvPr>
        </p:nvSpPr>
        <p:spPr>
          <a:xfrm>
            <a:off x="574675" y="385200"/>
            <a:ext cx="17141825" cy="8191500"/>
          </a:xfrm>
        </p:spPr>
        <p:txBody>
          <a:bodyPr/>
          <a:lstStyle>
            <a:lvl1pPr>
              <a:lnSpc>
                <a:spcPct val="100000"/>
              </a:lnSpc>
              <a:defRPr sz="17200" b="0" i="0">
                <a:solidFill>
                  <a:schemeClr val="tx2"/>
                </a:solidFill>
                <a:latin typeface="IBM Plex Sans Light" panose="020B0403050203000203" pitchFamily="34" charset="0"/>
              </a:defRPr>
            </a:lvl1pPr>
          </a:lstStyle>
          <a:p>
            <a:r>
              <a:rPr lang="en-US" dirty="0"/>
              <a:t>Click to edit Master title style</a:t>
            </a:r>
          </a:p>
        </p:txBody>
      </p:sp>
      <p:sp>
        <p:nvSpPr>
          <p:cNvPr id="4" name="Slide Number">
            <a:extLst>
              <a:ext uri="{FF2B5EF4-FFF2-40B4-BE49-F238E27FC236}">
                <a16:creationId xmlns:a16="http://schemas.microsoft.com/office/drawing/2014/main" id="{76697187-0170-8894-23C9-28F80A0C3B2B}"/>
              </a:ext>
            </a:extLst>
          </p:cNvPr>
          <p:cNvSpPr txBox="1">
            <a:spLocks noGrp="1"/>
          </p:cNvSpPr>
          <p:nvPr>
            <p:ph type="sldNum" sz="quarter" idx="4"/>
          </p:nvPr>
        </p:nvSpPr>
        <p:spPr>
          <a:xfrm>
            <a:off x="23541592" y="12938838"/>
            <a:ext cx="270908" cy="246221"/>
          </a:xfrm>
          <a:prstGeom prst="rect">
            <a:avLst/>
          </a:prstGeom>
          <a:ln w="12700">
            <a:miter lim="400000"/>
          </a:ln>
        </p:spPr>
        <p:txBody>
          <a:bodyPr wrap="none" lIns="0" tIns="0" rIns="0" bIns="0" anchor="ctr">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5" name="Footer Placeholder 3">
            <a:extLst>
              <a:ext uri="{FF2B5EF4-FFF2-40B4-BE49-F238E27FC236}">
                <a16:creationId xmlns:a16="http://schemas.microsoft.com/office/drawing/2014/main" id="{BC591478-AD3F-2EF7-29A4-36A887DC1956}"/>
              </a:ext>
            </a:extLst>
          </p:cNvPr>
          <p:cNvSpPr>
            <a:spLocks noGrp="1"/>
          </p:cNvSpPr>
          <p:nvPr>
            <p:ph type="ftr" sz="quarter" idx="18"/>
          </p:nvPr>
        </p:nvSpPr>
        <p:spPr>
          <a:xfrm>
            <a:off x="568324" y="12804235"/>
            <a:ext cx="4956176" cy="381000"/>
          </a:xfrm>
        </p:spPr>
        <p:txBody>
          <a:bodyPr/>
          <a:lstStyle>
            <a:lvl1pPr>
              <a:defRPr b="0" i="0">
                <a:latin typeface="IBM Plex Sans Light" panose="020B0403050203000203" pitchFamily="34" charset="0"/>
              </a:defRPr>
            </a:lvl1pPr>
          </a:lstStyle>
          <a:p>
            <a:endParaRPr lang="en-US" dirty="0"/>
          </a:p>
        </p:txBody>
      </p:sp>
    </p:spTree>
    <p:extLst>
      <p:ext uri="{BB962C8B-B14F-4D97-AF65-F5344CB8AC3E}">
        <p14:creationId xmlns:p14="http://schemas.microsoft.com/office/powerpoint/2010/main" val="1201808370"/>
      </p:ext>
    </p:extLst>
  </p:cSld>
  <p:clrMapOvr>
    <a:masterClrMapping/>
  </p:clrMapOvr>
  <p:transition spd="med"/>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xfrm>
            <a:off x="23541592" y="12939014"/>
            <a:ext cx="270908" cy="246221"/>
          </a:xfrm>
          <a:prstGeom prst="rect">
            <a:avLst/>
          </a:prstGeom>
          <a:ln w="12700">
            <a:miter lim="400000"/>
          </a:ln>
        </p:spPr>
        <p:txBody>
          <a:bodyPr wrap="none" lIns="0" tIns="0" rIns="0" bIns="0" anchor="b" anchorCtr="0">
            <a:spAutoFit/>
          </a:bodyPr>
          <a:lstStyle>
            <a:lvl1pPr algn="r">
              <a:defRPr sz="1600" b="0" i="0">
                <a:solidFill>
                  <a:schemeClr val="tx1"/>
                </a:solidFill>
                <a:latin typeface="IBM Plex Sans Light" panose="020B0403050203000203" pitchFamily="34" charset="0"/>
                <a:ea typeface="+mn-ea"/>
                <a:cs typeface="+mn-cs"/>
                <a:sym typeface="IBM Plex Sans"/>
              </a:defRPr>
            </a:lvl1pPr>
          </a:lstStyle>
          <a:p>
            <a:fld id="{86CB4B4D-7CA3-9044-876B-883B54F8677D}" type="slidenum">
              <a:rPr lang="en-US" smtClean="0"/>
              <a:pPr/>
              <a:t>‹#›</a:t>
            </a:fld>
            <a:endParaRPr lang="en-US" dirty="0"/>
          </a:p>
        </p:txBody>
      </p:sp>
      <p:sp>
        <p:nvSpPr>
          <p:cNvPr id="48" name="Title Text"/>
          <p:cNvSpPr txBox="1">
            <a:spLocks noGrp="1"/>
          </p:cNvSpPr>
          <p:nvPr>
            <p:ph type="title"/>
          </p:nvPr>
        </p:nvSpPr>
        <p:spPr>
          <a:xfrm>
            <a:off x="576072" y="576072"/>
            <a:ext cx="22590125" cy="2651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Title Text</a:t>
            </a:r>
          </a:p>
        </p:txBody>
      </p:sp>
      <p:sp>
        <p:nvSpPr>
          <p:cNvPr id="49" name="Body Level One…"/>
          <p:cNvSpPr txBox="1">
            <a:spLocks noGrp="1"/>
          </p:cNvSpPr>
          <p:nvPr>
            <p:ph type="body" idx="1"/>
          </p:nvPr>
        </p:nvSpPr>
        <p:spPr>
          <a:xfrm>
            <a:off x="574675" y="3327399"/>
            <a:ext cx="22590125" cy="86693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rPr dirty="0"/>
              <a:t>Body Level One</a:t>
            </a:r>
          </a:p>
          <a:p>
            <a:pPr lvl="1"/>
            <a:r>
              <a:rPr dirty="0"/>
              <a:t>Body Level Two</a:t>
            </a:r>
            <a:endParaRPr lang="en-CA" dirty="0"/>
          </a:p>
          <a:p>
            <a:pPr lvl="2"/>
            <a:r>
              <a:rPr lang="en-CA" dirty="0"/>
              <a:t>Body Level Three</a:t>
            </a:r>
          </a:p>
          <a:p>
            <a:pPr lvl="3"/>
            <a:r>
              <a:rPr lang="en-CA" dirty="0"/>
              <a:t>Body Level Four</a:t>
            </a:r>
          </a:p>
        </p:txBody>
      </p:sp>
      <p:sp>
        <p:nvSpPr>
          <p:cNvPr id="2" name="Footer Placeholder 1">
            <a:extLst>
              <a:ext uri="{FF2B5EF4-FFF2-40B4-BE49-F238E27FC236}">
                <a16:creationId xmlns:a16="http://schemas.microsoft.com/office/drawing/2014/main" id="{59EB465A-FE7F-6B71-D716-1673174BBF59}"/>
              </a:ext>
            </a:extLst>
          </p:cNvPr>
          <p:cNvSpPr>
            <a:spLocks noGrp="1"/>
          </p:cNvSpPr>
          <p:nvPr>
            <p:ph type="ftr" sz="quarter" idx="3"/>
          </p:nvPr>
        </p:nvSpPr>
        <p:spPr>
          <a:xfrm>
            <a:off x="568324" y="12804235"/>
            <a:ext cx="4956176" cy="381000"/>
          </a:xfrm>
          <a:prstGeom prst="rect">
            <a:avLst/>
          </a:prstGeom>
        </p:spPr>
        <p:txBody>
          <a:bodyPr vert="horz" lIns="0" tIns="0" rIns="0" bIns="0" rtlCol="0" anchor="b"/>
          <a:lstStyle>
            <a:lvl1pPr algn="l">
              <a:defRPr sz="1600" b="0" i="0">
                <a:solidFill>
                  <a:schemeClr val="tx1"/>
                </a:solidFill>
                <a:latin typeface="IBM Plex Sans Light" panose="020B0403050203000203" pitchFamily="34" charset="0"/>
              </a:defRPr>
            </a:lvl1pPr>
          </a:lstStyle>
          <a:p>
            <a:endParaRPr lang="en-US" dirty="0"/>
          </a:p>
        </p:txBody>
      </p:sp>
    </p:spTree>
    <p:extLst>
      <p:ext uri="{BB962C8B-B14F-4D97-AF65-F5344CB8AC3E}">
        <p14:creationId xmlns:p14="http://schemas.microsoft.com/office/powerpoint/2010/main" val="3669031262"/>
      </p:ext>
    </p:extLst>
  </p:cSld>
  <p:clrMap bg1="dk1" tx1="lt1" bg2="dk2" tx2="lt2" accent1="accent1" accent2="accent2" accent3="accent3" accent4="accent4" accent5="accent5" accent6="accent6" hlink="hlink" folHlink="folHlink"/>
  <p:sldLayoutIdLst>
    <p:sldLayoutId id="2147483944" r:id="rId1"/>
    <p:sldLayoutId id="2147483945" r:id="rId2"/>
    <p:sldLayoutId id="2147483904" r:id="rId3"/>
    <p:sldLayoutId id="2147483905" r:id="rId4"/>
    <p:sldLayoutId id="2147483901" r:id="rId5"/>
    <p:sldLayoutId id="2147483692" r:id="rId6"/>
    <p:sldLayoutId id="2147483906" r:id="rId7"/>
    <p:sldLayoutId id="2147483907" r:id="rId8"/>
    <p:sldLayoutId id="2147483910" r:id="rId9"/>
    <p:sldLayoutId id="2147483908" r:id="rId10"/>
    <p:sldLayoutId id="2147483909" r:id="rId11"/>
    <p:sldLayoutId id="2147483912" r:id="rId12"/>
    <p:sldLayoutId id="2147483914" r:id="rId13"/>
    <p:sldLayoutId id="2147483915" r:id="rId14"/>
    <p:sldLayoutId id="2147483913" r:id="rId15"/>
    <p:sldLayoutId id="2147483917" r:id="rId16"/>
    <p:sldLayoutId id="2147483942" r:id="rId17"/>
    <p:sldLayoutId id="2147483919" r:id="rId18"/>
    <p:sldLayoutId id="2147483929" r:id="rId19"/>
    <p:sldLayoutId id="2147483920" r:id="rId20"/>
    <p:sldLayoutId id="2147483930" r:id="rId21"/>
    <p:sldLayoutId id="2147483928" r:id="rId22"/>
    <p:sldLayoutId id="2147483948" r:id="rId23"/>
    <p:sldLayoutId id="2147483927" r:id="rId24"/>
    <p:sldLayoutId id="2147483950" r:id="rId25"/>
    <p:sldLayoutId id="2147483921" r:id="rId26"/>
    <p:sldLayoutId id="2147483916" r:id="rId27"/>
    <p:sldLayoutId id="2147483922" r:id="rId28"/>
    <p:sldLayoutId id="2147483953" r:id="rId29"/>
    <p:sldLayoutId id="2147483956" r:id="rId30"/>
    <p:sldLayoutId id="2147483923" r:id="rId31"/>
    <p:sldLayoutId id="2147483924" r:id="rId32"/>
    <p:sldLayoutId id="2147483926" r:id="rId33"/>
    <p:sldLayoutId id="2147483925" r:id="rId34"/>
    <p:sldLayoutId id="2147483959" r:id="rId35"/>
    <p:sldLayoutId id="2147483937" r:id="rId36"/>
    <p:sldLayoutId id="2147483932" r:id="rId37"/>
    <p:sldLayoutId id="2147483934" r:id="rId38"/>
    <p:sldLayoutId id="2147483935" r:id="rId39"/>
    <p:sldLayoutId id="2147483936" r:id="rId40"/>
    <p:sldLayoutId id="2147483938" r:id="rId41"/>
    <p:sldLayoutId id="2147483939" r:id="rId42"/>
    <p:sldLayoutId id="2147483940" r:id="rId43"/>
    <p:sldLayoutId id="2147483943" r:id="rId44"/>
    <p:sldLayoutId id="2147483960" r:id="rId45"/>
    <p:sldLayoutId id="2147483941" r:id="rId46"/>
  </p:sldLayoutIdLst>
  <p:transition spd="med"/>
  <p:hf sldNum="0" hdr="0" ftr="0" dt="0"/>
  <p:txStyles>
    <p:title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p:titleStyle>
    <p:bodyStyle>
      <a:lvl1pPr marL="0" marR="0" indent="0" algn="l" defTabSz="2438400" rtl="0" eaLnBrk="1" latinLnBrk="0" hangingPunct="1">
        <a:lnSpc>
          <a:spcPct val="100000"/>
        </a:lnSpc>
        <a:spcBef>
          <a:spcPts val="0"/>
        </a:spcBef>
        <a:spcAft>
          <a:spcPts val="0"/>
        </a:spcAft>
        <a:buClr>
          <a:schemeClr val="tx1"/>
        </a:buClr>
        <a:buSzTx/>
        <a:buFont typeface="Arial" panose="020B0604020202020204" pitchFamily="34" charset="0"/>
        <a:buNone/>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1pPr>
      <a:lvl2pPr marL="3276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2pPr>
      <a:lvl3pPr marL="6588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3pPr>
      <a:lvl4pPr marL="986400" marR="0" indent="-327600" algn="l" defTabSz="2438400" rtl="0" eaLnBrk="1" latinLnBrk="0" hangingPunct="1">
        <a:lnSpc>
          <a:spcPct val="100000"/>
        </a:lnSpc>
        <a:spcBef>
          <a:spcPts val="0"/>
        </a:spcBef>
        <a:spcAft>
          <a:spcPts val="0"/>
        </a:spcAft>
        <a:buClr>
          <a:schemeClr val="tx1"/>
        </a:buClr>
        <a:buSzPct val="100000"/>
        <a:buFont typeface="Arial" panose="020B0604020202020204" pitchFamily="34" charset="0"/>
        <a:buChar char="•"/>
        <a:tabLst/>
        <a:defRPr sz="3600" b="0" i="0" u="none" strike="noStrike" cap="none" spc="0" baseline="0">
          <a:solidFill>
            <a:schemeClr val="tx1"/>
          </a:solidFill>
          <a:uFillTx/>
          <a:latin typeface="IBM Plex Sans Light" panose="020B0403050203000203" pitchFamily="34" charset="0"/>
          <a:ea typeface="+mj-ea"/>
          <a:cs typeface="+mj-cs"/>
          <a:sym typeface="IBM Plex Sans Light"/>
        </a:defRPr>
      </a:lvl4pPr>
      <a:lvl5pPr marL="685800" marR="0" indent="0" algn="l" defTabSz="2438400" rtl="0" eaLnBrk="1" latinLnBrk="0" hangingPunct="1">
        <a:lnSpc>
          <a:spcPct val="110000"/>
        </a:lnSpc>
        <a:spcBef>
          <a:spcPts val="2900"/>
        </a:spcBef>
        <a:spcAft>
          <a:spcPts val="0"/>
        </a:spcAft>
        <a:buClrTx/>
        <a:buSzPct val="100000"/>
        <a:buFont typeface="Arial" panose="020B0604020202020204" pitchFamily="34" charset="0"/>
        <a:buNone/>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p:bodyStyle>
    <p:otherStyle>
      <a:lvl1pPr marL="0" marR="0" indent="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1pPr>
      <a:lvl2pPr marL="0" marR="0" indent="34299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2pPr>
      <a:lvl3pPr marL="0" marR="0" indent="685982"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3pPr>
      <a:lvl4pPr marL="0" marR="0" indent="1028974"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4pPr>
      <a:lvl5pPr marL="0" marR="0" indent="1371965"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5pPr>
      <a:lvl6pPr marL="0" marR="0" indent="1714956"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6pPr>
      <a:lvl7pPr marL="0" marR="0" indent="2057948"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7pPr>
      <a:lvl8pPr marL="0" marR="0" indent="2400940"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8pPr>
      <a:lvl9pPr marL="0" marR="0" indent="2743931" algn="r" defTabSz="1829287" rtl="0" eaLnBrk="1" latinLnBrk="0" hangingPunct="1">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IBM Plex Sans"/>
        </a:defRPr>
      </a:lvl9pPr>
    </p:otherStyle>
  </p:txStyles>
  <p:extLst>
    <p:ext uri="{27BBF7A9-308A-43DC-89C8-2F10F3537804}">
      <p15:sldGuideLst xmlns:p15="http://schemas.microsoft.com/office/powerpoint/2012/main">
        <p15:guide id="1" orient="horz" pos="4320">
          <p15:clr>
            <a:srgbClr val="0F62FE"/>
          </p15:clr>
        </p15:guide>
        <p15:guide id="3" pos="364">
          <p15:clr>
            <a:srgbClr val="EE5396"/>
          </p15:clr>
        </p15:guide>
        <p15:guide id="4" pos="3840">
          <p15:clr>
            <a:srgbClr val="0F62FE"/>
          </p15:clr>
        </p15:guide>
        <p15:guide id="5" pos="1916">
          <p15:clr>
            <a:srgbClr val="EE5396"/>
          </p15:clr>
        </p15:guide>
        <p15:guide id="6" pos="5756">
          <p15:clr>
            <a:srgbClr val="EE5396"/>
          </p15:clr>
        </p15:guide>
        <p15:guide id="7" pos="7319">
          <p15:clr>
            <a:srgbClr val="EE5396"/>
          </p15:clr>
        </p15:guide>
        <p15:guide id="8" pos="8040">
          <p15:clr>
            <a:srgbClr val="EE5396"/>
          </p15:clr>
        </p15:guide>
        <p15:guide id="9" pos="4200">
          <p15:clr>
            <a:srgbClr val="EE5396"/>
          </p15:clr>
        </p15:guide>
        <p15:guide id="10" pos="3480">
          <p15:clr>
            <a:srgbClr val="EE5396"/>
          </p15:clr>
        </p15:guide>
        <p15:guide id="11" pos="9594">
          <p15:clr>
            <a:srgbClr val="EE5396"/>
          </p15:clr>
        </p15:guide>
        <p15:guide id="13" pos="11160">
          <p15:clr>
            <a:srgbClr val="EE5396"/>
          </p15:clr>
        </p15:guide>
        <p15:guide id="14" pos="11880">
          <p15:clr>
            <a:srgbClr val="EE5396"/>
          </p15:clr>
        </p15:guide>
        <p15:guide id="15" pos="13440">
          <p15:clr>
            <a:srgbClr val="EE5396"/>
          </p15:clr>
        </p15:guide>
        <p15:guide id="16" pos="14995">
          <p15:clr>
            <a:srgbClr val="EE5396"/>
          </p15:clr>
        </p15:guide>
        <p15:guide id="17" orient="horz" pos="2160">
          <p15:clr>
            <a:srgbClr val="0F62FE"/>
          </p15:clr>
        </p15:guide>
        <p15:guide id="19" orient="horz" pos="3240">
          <p15:clr>
            <a:srgbClr val="EE5396"/>
          </p15:clr>
        </p15:guide>
        <p15:guide id="20" orient="horz" pos="1080" userDrawn="1">
          <p15:clr>
            <a:srgbClr val="EE5396"/>
          </p15:clr>
        </p15:guide>
        <p15:guide id="21" orient="horz" pos="364">
          <p15:clr>
            <a:srgbClr val="EE5396"/>
          </p15:clr>
        </p15:guide>
        <p15:guide id="22" orient="horz" pos="5400">
          <p15:clr>
            <a:srgbClr val="EE5396"/>
          </p15:clr>
        </p15:guide>
        <p15:guide id="24" orient="horz" pos="7557">
          <p15:clr>
            <a:srgbClr val="EE5396"/>
          </p15:clr>
        </p15:guide>
        <p15:guide id="25" orient="horz" pos="8273">
          <p15:clr>
            <a:srgbClr val="EE5396"/>
          </p15:clr>
        </p15:guide>
        <p15:guide id="26" pos="7680">
          <p15:clr>
            <a:srgbClr val="0F62FE"/>
          </p15:clr>
        </p15:guide>
        <p15:guide id="27" pos="11520">
          <p15:clr>
            <a:srgbClr val="0F62FE"/>
          </p15:clr>
        </p15:guide>
        <p15:guide id="28" orient="horz" pos="6480">
          <p15:clr>
            <a:srgbClr val="0F62FE"/>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4.xml"/><Relationship Id="rId5" Type="http://schemas.openxmlformats.org/officeDocument/2006/relationships/hyperlink" Target="mailto:dderoos@ca.ibm.com" TargetMode="Externa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4.xml"/></Relationships>
</file>

<file path=ppt/slides/_rels/slide14.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44.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4.xml"/></Relationships>
</file>

<file path=ppt/slides/_rels/slide19.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8.png"/><Relationship Id="rId7"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44.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19.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4.xml"/></Relationships>
</file>

<file path=ppt/slides/_rels/slide23.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8.png"/><Relationship Id="rId7"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44.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19.sv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4.xml"/></Relationships>
</file>

<file path=ppt/slides/_rels/slide27.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44.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4.xml"/></Relationships>
</file>

<file path=ppt/slides/_rels/slide32.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44.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4.xml"/></Relationships>
</file>

<file path=ppt/slides/_rels/slide37.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37.xml"/><Relationship Id="rId1" Type="http://schemas.openxmlformats.org/officeDocument/2006/relationships/slideLayout" Target="../slideLayouts/slideLayout44.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4.xml"/></Relationships>
</file>

<file path=ppt/slides/_rels/slide4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8.xml"/><Relationship Id="rId1" Type="http://schemas.openxmlformats.org/officeDocument/2006/relationships/slideLayout" Target="../slideLayouts/slideLayout44.xml"/></Relationships>
</file>

<file path=ppt/slides/_rels/slide4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49.xml"/><Relationship Id="rId1" Type="http://schemas.openxmlformats.org/officeDocument/2006/relationships/slideLayout" Target="../slideLayouts/slideLayout4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4.xml"/></Relationships>
</file>

<file path=ppt/slides/_rels/slide5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0.xml"/><Relationship Id="rId1" Type="http://schemas.openxmlformats.org/officeDocument/2006/relationships/slideLayout" Target="../slideLayouts/slideLayout44.xml"/></Relationships>
</file>

<file path=ppt/slides/_rels/slide5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1.xml"/><Relationship Id="rId1" Type="http://schemas.openxmlformats.org/officeDocument/2006/relationships/slideLayout" Target="../slideLayouts/slideLayout44.xml"/></Relationships>
</file>

<file path=ppt/slides/_rels/slide5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2.xml"/><Relationship Id="rId1" Type="http://schemas.openxmlformats.org/officeDocument/2006/relationships/slideLayout" Target="../slideLayouts/slideLayout16.xml"/><Relationship Id="rId4" Type="http://schemas.openxmlformats.org/officeDocument/2006/relationships/image" Target="../media/image29.sv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4.xml"/></Relationships>
</file>

<file path=ppt/slides/_rels/slide54.xml.rels><?xml version="1.0" encoding="UTF-8" standalone="yes"?>
<Relationships xmlns="http://schemas.openxmlformats.org/package/2006/relationships"><Relationship Id="rId3" Type="http://schemas.openxmlformats.org/officeDocument/2006/relationships/image" Target="../media/image30.emf"/><Relationship Id="rId7" Type="http://schemas.openxmlformats.org/officeDocument/2006/relationships/image" Target="../media/image34.emf"/><Relationship Id="rId2" Type="http://schemas.openxmlformats.org/officeDocument/2006/relationships/notesSlide" Target="../notesSlides/notesSlide54.xml"/><Relationship Id="rId1" Type="http://schemas.openxmlformats.org/officeDocument/2006/relationships/slideLayout" Target="../slideLayouts/slideLayout44.x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31.emf"/></Relationships>
</file>

<file path=ppt/slides/_rels/slide5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5.xml"/><Relationship Id="rId1" Type="http://schemas.openxmlformats.org/officeDocument/2006/relationships/slideLayout" Target="../slideLayouts/slideLayout4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44.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4.xml"/></Relationships>
</file>

<file path=ppt/slides/_rels/slide8.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44.xml"/><Relationship Id="rId6" Type="http://schemas.openxmlformats.org/officeDocument/2006/relationships/image" Target="../media/image13.svg"/><Relationship Id="rId11" Type="http://schemas.openxmlformats.org/officeDocument/2006/relationships/hyperlink" Target="https://ibm.seismic.com/Link/Content/DCQpX624hq2BWGFF78JjMQcGGj8P" TargetMode="External"/><Relationship Id="rId5" Type="http://schemas.openxmlformats.org/officeDocument/2006/relationships/image" Target="../media/image12.png"/><Relationship Id="rId10" Type="http://schemas.openxmlformats.org/officeDocument/2006/relationships/image" Target="../media/image17.svg"/><Relationship Id="rId4" Type="http://schemas.openxmlformats.org/officeDocument/2006/relationships/image" Target="../media/image11.sv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mollusk, appliance, dryer&#10;&#10;Description automatically generated">
            <a:extLst>
              <a:ext uri="{FF2B5EF4-FFF2-40B4-BE49-F238E27FC236}">
                <a16:creationId xmlns:a16="http://schemas.microsoft.com/office/drawing/2014/main" id="{F6304EAE-A2FD-9E2C-40D2-AF9FDB787E74}"/>
              </a:ext>
            </a:extLst>
          </p:cNvPr>
          <p:cNvPicPr>
            <a:picLocks noChangeAspect="1"/>
          </p:cNvPicPr>
          <p:nvPr/>
        </p:nvPicPr>
        <p:blipFill rotWithShape="1">
          <a:blip r:embed="rId3"/>
          <a:srcRect l="4926" t="16598" r="28271" b="16598"/>
          <a:stretch/>
        </p:blipFill>
        <p:spPr>
          <a:xfrm>
            <a:off x="-1" y="3572"/>
            <a:ext cx="24387175" cy="13712428"/>
          </a:xfrm>
          <a:prstGeom prst="rect">
            <a:avLst/>
          </a:prstGeom>
        </p:spPr>
      </p:pic>
      <p:pic>
        <p:nvPicPr>
          <p:cNvPr id="16" name="Picture 15" descr="IBM 8-bar logo in black">
            <a:extLst>
              <a:ext uri="{FF2B5EF4-FFF2-40B4-BE49-F238E27FC236}">
                <a16:creationId xmlns:a16="http://schemas.microsoft.com/office/drawing/2014/main" id="{C9BCC096-3FD3-B639-674B-8CFFC9BA4D6E}"/>
              </a:ext>
            </a:extLst>
          </p:cNvPr>
          <p:cNvPicPr>
            <a:picLocks noChangeAspect="1"/>
          </p:cNvPicPr>
          <p:nvPr/>
        </p:nvPicPr>
        <p:blipFill>
          <a:blip r:embed="rId4"/>
          <a:stretch>
            <a:fillRect/>
          </a:stretch>
        </p:blipFill>
        <p:spPr>
          <a:xfrm>
            <a:off x="22277328" y="12525486"/>
            <a:ext cx="1637874" cy="609440"/>
          </a:xfrm>
          <a:prstGeom prst="rect">
            <a:avLst/>
          </a:prstGeom>
        </p:spPr>
      </p:pic>
      <p:sp>
        <p:nvSpPr>
          <p:cNvPr id="6" name="Title 2">
            <a:extLst>
              <a:ext uri="{FF2B5EF4-FFF2-40B4-BE49-F238E27FC236}">
                <a16:creationId xmlns:a16="http://schemas.microsoft.com/office/drawing/2014/main" id="{F2556500-9C9B-9362-DDC6-E05C97A20A00}"/>
              </a:ext>
            </a:extLst>
          </p:cNvPr>
          <p:cNvSpPr>
            <a:spLocks noGrp="1"/>
          </p:cNvSpPr>
          <p:nvPr>
            <p:ph type="title"/>
          </p:nvPr>
        </p:nvSpPr>
        <p:spPr>
          <a:xfrm>
            <a:off x="576072" y="385199"/>
            <a:ext cx="6691002" cy="5919347"/>
          </a:xfrm>
        </p:spPr>
        <p:txBody>
          <a:bodyPr lIns="0" tIns="0" rIns="0" bIns="0" anchor="t"/>
          <a:lstStyle/>
          <a:p>
            <a:r>
              <a:rPr lang="en-US" sz="8600" dirty="0">
                <a:latin typeface="+mj-lt"/>
              </a:rPr>
              <a:t>Putting AI</a:t>
            </a:r>
            <a:br>
              <a:rPr lang="en-US" sz="8600" dirty="0">
                <a:latin typeface="+mj-lt"/>
              </a:rPr>
            </a:br>
            <a:r>
              <a:rPr lang="en-US" sz="8600" dirty="0">
                <a:latin typeface="+mj-lt"/>
              </a:rPr>
              <a:t>to work</a:t>
            </a:r>
            <a:br>
              <a:rPr lang="en-US" sz="8600" dirty="0">
                <a:latin typeface="+mj-lt"/>
              </a:rPr>
            </a:br>
            <a:r>
              <a:rPr lang="en-US" sz="8600" dirty="0">
                <a:latin typeface="+mj-lt"/>
              </a:rPr>
              <a:t>with IBM</a:t>
            </a:r>
            <a:br>
              <a:rPr lang="en-US" sz="8600" dirty="0">
                <a:latin typeface="+mj-lt"/>
              </a:rPr>
            </a:br>
            <a:br>
              <a:rPr lang="en-US" sz="8600" dirty="0">
                <a:latin typeface="+mj-lt"/>
              </a:rPr>
            </a:br>
            <a:r>
              <a:rPr lang="en-US" sz="4400" dirty="0">
                <a:latin typeface="+mn-lt"/>
              </a:rPr>
              <a:t>Addendum</a:t>
            </a:r>
            <a:br>
              <a:rPr lang="en-US" sz="4400" dirty="0">
                <a:latin typeface="+mj-lt"/>
              </a:rPr>
            </a:br>
            <a:br>
              <a:rPr lang="en-US" sz="3200" dirty="0">
                <a:latin typeface="+mj-lt"/>
              </a:rPr>
            </a:br>
            <a:br>
              <a:rPr lang="en-US" sz="3200" dirty="0">
                <a:latin typeface="+mj-lt"/>
              </a:rPr>
            </a:br>
            <a:br>
              <a:rPr lang="en-US" sz="3200" dirty="0">
                <a:latin typeface="+mj-lt"/>
              </a:rPr>
            </a:br>
            <a:br>
              <a:rPr lang="en-US" sz="3200" dirty="0">
                <a:latin typeface="+mj-lt"/>
              </a:rPr>
            </a:br>
            <a:br>
              <a:rPr lang="en-US" sz="3200" dirty="0">
                <a:latin typeface="+mj-lt"/>
              </a:rPr>
            </a:br>
            <a:br>
              <a:rPr lang="en-US" sz="3200" dirty="0">
                <a:latin typeface="+mj-lt"/>
              </a:rPr>
            </a:br>
            <a:br>
              <a:rPr lang="en-US" sz="3200" dirty="0">
                <a:latin typeface="+mj-lt"/>
              </a:rPr>
            </a:br>
            <a:br>
              <a:rPr lang="en-US" sz="3200" dirty="0">
                <a:latin typeface="+mj-lt"/>
              </a:rPr>
            </a:br>
            <a:br>
              <a:rPr lang="en-US" sz="3200" dirty="0">
                <a:latin typeface="+mj-lt"/>
              </a:rPr>
            </a:br>
            <a:br>
              <a:rPr lang="en-US" sz="3200" dirty="0">
                <a:latin typeface="+mj-lt"/>
              </a:rPr>
            </a:br>
            <a:r>
              <a:rPr lang="en-US" sz="3200" dirty="0">
                <a:latin typeface="+mj-lt"/>
              </a:rPr>
              <a:t>Dirk deRoos</a:t>
            </a:r>
            <a:br>
              <a:rPr lang="en-US" sz="3200" dirty="0">
                <a:latin typeface="+mj-lt"/>
              </a:rPr>
            </a:br>
            <a:r>
              <a:rPr lang="en-US" sz="3200" dirty="0">
                <a:latin typeface="+mj-lt"/>
              </a:rPr>
              <a:t>WW Technology Sales Enablement </a:t>
            </a:r>
            <a:br>
              <a:rPr lang="en-US" sz="3200" dirty="0">
                <a:latin typeface="+mj-lt"/>
              </a:rPr>
            </a:br>
            <a:r>
              <a:rPr lang="en-US" sz="3200" dirty="0">
                <a:latin typeface="+mj-lt"/>
                <a:hlinkClick r:id="rId5"/>
              </a:rPr>
              <a:t>dderoos@ca.ibm.com</a:t>
            </a:r>
            <a:br>
              <a:rPr lang="en-US" sz="3200" dirty="0">
                <a:latin typeface="+mj-lt"/>
              </a:rPr>
            </a:br>
            <a:br>
              <a:rPr lang="en-US" sz="3200" dirty="0">
                <a:latin typeface="+mj-lt"/>
              </a:rPr>
            </a:br>
            <a:br>
              <a:rPr lang="en-US" sz="3200" dirty="0">
                <a:latin typeface="+mj-lt"/>
              </a:rPr>
            </a:br>
            <a:br>
              <a:rPr lang="en-US" sz="3200" dirty="0">
                <a:latin typeface="+mj-lt"/>
              </a:rPr>
            </a:br>
            <a:endParaRPr lang="en-US" sz="3200" dirty="0">
              <a:solidFill>
                <a:schemeClr val="accent1"/>
              </a:solidFill>
              <a:latin typeface="+mj-lt"/>
            </a:endParaRPr>
          </a:p>
        </p:txBody>
      </p:sp>
    </p:spTree>
    <p:extLst>
      <p:ext uri="{BB962C8B-B14F-4D97-AF65-F5344CB8AC3E}">
        <p14:creationId xmlns:p14="http://schemas.microsoft.com/office/powerpoint/2010/main" val="4115789475"/>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C02074-700E-7754-8D86-9D6D6413B347}"/>
              </a:ext>
            </a:extLst>
          </p:cNvPr>
          <p:cNvSpPr txBox="1"/>
          <p:nvPr/>
        </p:nvSpPr>
        <p:spPr>
          <a:xfrm>
            <a:off x="14649433" y="3216394"/>
            <a:ext cx="4334889" cy="8800554"/>
          </a:xfrm>
          <a:prstGeom prst="rect">
            <a:avLst/>
          </a:prstGeom>
          <a:solidFill>
            <a:schemeClr val="bg1">
              <a:lumMod val="95000"/>
            </a:schemeClr>
          </a:solidFill>
        </p:spPr>
        <p:txBody>
          <a:bodyPr wrap="square" lIns="365712" tIns="182856" rIns="365712" bIns="182856" rtlCol="0">
            <a:noAutofit/>
          </a:bodyPr>
          <a:lstStyle/>
          <a:p>
            <a:pPr algn="ctr" defTabSz="1828388">
              <a:spcAft>
                <a:spcPts val="3600"/>
              </a:spcAft>
              <a:defRPr/>
            </a:pPr>
            <a:r>
              <a:rPr lang="en-US" sz="3200" b="1" dirty="0">
                <a:solidFill>
                  <a:schemeClr val="accent1"/>
                </a:solidFill>
              </a:rPr>
              <a:t>Operating model </a:t>
            </a:r>
          </a:p>
          <a:p>
            <a:pPr defTabSz="1828388">
              <a:spcAft>
                <a:spcPts val="3200"/>
              </a:spcAft>
              <a:defRPr/>
            </a:pPr>
            <a:r>
              <a:rPr lang="en-US" sz="2600" dirty="0"/>
              <a:t>What shifts are needed </a:t>
            </a:r>
            <a:br>
              <a:rPr lang="en-US" sz="2600" dirty="0"/>
            </a:br>
            <a:r>
              <a:rPr lang="en-US" sz="2600" dirty="0"/>
              <a:t>to responsibly scale AI across the organization?</a:t>
            </a:r>
          </a:p>
          <a:p>
            <a:pPr marL="234904" indent="-234904" defTabSz="1828388">
              <a:spcAft>
                <a:spcPts val="3200"/>
              </a:spcAft>
              <a:buFont typeface="Wingdings" pitchFamily="2" charset="2"/>
              <a:buChar char="§"/>
              <a:defRPr/>
            </a:pPr>
            <a:endParaRPr lang="en-US" sz="2200" b="1" dirty="0">
              <a:solidFill>
                <a:srgbClr val="000000"/>
              </a:solidFill>
            </a:endParaRPr>
          </a:p>
          <a:p>
            <a:pPr marL="234904" indent="-234904" defTabSz="1828388">
              <a:spcAft>
                <a:spcPts val="3200"/>
              </a:spcAft>
              <a:buFont typeface="Wingdings" pitchFamily="2" charset="2"/>
              <a:buChar char="§"/>
              <a:defRPr/>
            </a:pPr>
            <a:endParaRPr lang="en-US" sz="2200" b="1" dirty="0">
              <a:solidFill>
                <a:srgbClr val="000000"/>
              </a:solidFill>
            </a:endParaRPr>
          </a:p>
          <a:p>
            <a:pPr defTabSz="1828388">
              <a:spcAft>
                <a:spcPts val="3200"/>
              </a:spcAft>
              <a:defRPr/>
            </a:pPr>
            <a:endParaRPr lang="en-US" sz="2200" b="1" dirty="0">
              <a:solidFill>
                <a:srgbClr val="000000"/>
              </a:solidFill>
            </a:endParaRPr>
          </a:p>
          <a:p>
            <a:pPr defTabSz="1828388">
              <a:spcAft>
                <a:spcPts val="3200"/>
              </a:spcAft>
              <a:defRPr/>
            </a:pPr>
            <a:endParaRPr lang="en-US" sz="2200" b="1" dirty="0">
              <a:solidFill>
                <a:srgbClr val="000000"/>
              </a:solidFill>
            </a:endParaRPr>
          </a:p>
        </p:txBody>
      </p:sp>
      <p:sp>
        <p:nvSpPr>
          <p:cNvPr id="4" name="TextBox 3">
            <a:extLst>
              <a:ext uri="{FF2B5EF4-FFF2-40B4-BE49-F238E27FC236}">
                <a16:creationId xmlns:a16="http://schemas.microsoft.com/office/drawing/2014/main" id="{79D49B3A-5AE5-A63F-267C-0BB663F82092}"/>
              </a:ext>
            </a:extLst>
          </p:cNvPr>
          <p:cNvSpPr txBox="1"/>
          <p:nvPr/>
        </p:nvSpPr>
        <p:spPr>
          <a:xfrm>
            <a:off x="19371878" y="3237119"/>
            <a:ext cx="4441144" cy="8800554"/>
          </a:xfrm>
          <a:prstGeom prst="rect">
            <a:avLst/>
          </a:prstGeom>
          <a:solidFill>
            <a:schemeClr val="bg1">
              <a:lumMod val="95000"/>
            </a:schemeClr>
          </a:solidFill>
        </p:spPr>
        <p:txBody>
          <a:bodyPr wrap="square" lIns="365712" tIns="182856" rIns="365712" bIns="182856" rtlCol="0">
            <a:noAutofit/>
          </a:bodyPr>
          <a:lstStyle/>
          <a:p>
            <a:pPr algn="ctr" defTabSz="1828388">
              <a:spcAft>
                <a:spcPts val="3600"/>
              </a:spcAft>
              <a:defRPr/>
            </a:pPr>
            <a:r>
              <a:rPr lang="en-US" sz="3200" b="1" dirty="0">
                <a:solidFill>
                  <a:schemeClr val="accent1"/>
                </a:solidFill>
              </a:rPr>
              <a:t>Talent and culture</a:t>
            </a:r>
          </a:p>
          <a:p>
            <a:pPr defTabSz="1828388">
              <a:spcAft>
                <a:spcPts val="3200"/>
              </a:spcAft>
              <a:defRPr/>
            </a:pPr>
            <a:r>
              <a:rPr lang="en-US" sz="2600" dirty="0"/>
              <a:t>How do I ready my organization to embrace an AI+ culture?</a:t>
            </a:r>
          </a:p>
          <a:p>
            <a:pPr defTabSz="1828388">
              <a:spcAft>
                <a:spcPts val="3600"/>
              </a:spcAft>
              <a:defRPr/>
            </a:pPr>
            <a:endParaRPr lang="en-US" sz="3200" b="1" dirty="0">
              <a:solidFill>
                <a:schemeClr val="bg1">
                  <a:lumMod val="85000"/>
                </a:schemeClr>
              </a:solidFill>
            </a:endParaRPr>
          </a:p>
          <a:p>
            <a:pPr marL="234904" indent="-234904" defTabSz="1828388">
              <a:spcAft>
                <a:spcPts val="3200"/>
              </a:spcAft>
              <a:buFont typeface="Wingdings" pitchFamily="2" charset="2"/>
              <a:buChar char="§"/>
              <a:defRPr/>
            </a:pPr>
            <a:endParaRPr lang="en-US" sz="2200" b="1" dirty="0">
              <a:solidFill>
                <a:srgbClr val="000000"/>
              </a:solidFill>
              <a:ea typeface="IBM Plex Sans" charset="0"/>
              <a:cs typeface="IBM Plex Sans" charset="0"/>
            </a:endParaRPr>
          </a:p>
          <a:p>
            <a:pPr defTabSz="1828388">
              <a:spcAft>
                <a:spcPts val="3200"/>
              </a:spcAft>
              <a:defRPr/>
            </a:pPr>
            <a:endParaRPr lang="en-US" sz="2200" b="1" dirty="0">
              <a:solidFill>
                <a:srgbClr val="000000"/>
              </a:solidFill>
              <a:ea typeface="IBM Plex Sans" charset="0"/>
              <a:cs typeface="IBM Plex Sans" charset="0"/>
            </a:endParaRPr>
          </a:p>
          <a:p>
            <a:pPr marL="234904" indent="-234904" defTabSz="1828388">
              <a:spcAft>
                <a:spcPts val="3200"/>
              </a:spcAft>
              <a:buFont typeface="Wingdings" pitchFamily="2" charset="2"/>
              <a:buChar char="§"/>
              <a:defRPr/>
            </a:pPr>
            <a:endParaRPr lang="en-US" sz="2200" b="1" dirty="0">
              <a:solidFill>
                <a:srgbClr val="000000"/>
              </a:solidFill>
              <a:ea typeface="IBM Plex Sans" charset="0"/>
              <a:cs typeface="IBM Plex Sans" charset="0"/>
            </a:endParaRPr>
          </a:p>
          <a:p>
            <a:pPr marL="234904" indent="-234904" defTabSz="1828388">
              <a:spcAft>
                <a:spcPts val="3200"/>
              </a:spcAft>
              <a:buFont typeface="Wingdings" pitchFamily="2" charset="2"/>
              <a:buChar char="§"/>
              <a:defRPr/>
            </a:pPr>
            <a:endParaRPr lang="en-US" sz="2200" dirty="0">
              <a:solidFill>
                <a:srgbClr val="FFFFFF">
                  <a:lumMod val="50000"/>
                </a:srgbClr>
              </a:solidFill>
            </a:endParaRPr>
          </a:p>
        </p:txBody>
      </p:sp>
      <p:sp>
        <p:nvSpPr>
          <p:cNvPr id="6" name="TextBox 5">
            <a:extLst>
              <a:ext uri="{FF2B5EF4-FFF2-40B4-BE49-F238E27FC236}">
                <a16:creationId xmlns:a16="http://schemas.microsoft.com/office/drawing/2014/main" id="{B252539B-96E8-BF6D-795F-5AF31262E131}"/>
              </a:ext>
            </a:extLst>
          </p:cNvPr>
          <p:cNvSpPr txBox="1"/>
          <p:nvPr/>
        </p:nvSpPr>
        <p:spPr>
          <a:xfrm>
            <a:off x="5269164" y="3237119"/>
            <a:ext cx="4480359" cy="8800554"/>
          </a:xfrm>
          <a:prstGeom prst="rect">
            <a:avLst/>
          </a:prstGeom>
          <a:solidFill>
            <a:schemeClr val="bg1">
              <a:lumMod val="95000"/>
            </a:schemeClr>
          </a:solidFill>
        </p:spPr>
        <p:txBody>
          <a:bodyPr wrap="square" lIns="365712" tIns="182856" rIns="365712" bIns="182856" rtlCol="0">
            <a:noAutofit/>
          </a:bodyPr>
          <a:lstStyle/>
          <a:p>
            <a:pPr algn="ctr" defTabSz="1828388">
              <a:spcAft>
                <a:spcPts val="3600"/>
              </a:spcAft>
              <a:defRPr/>
            </a:pPr>
            <a:r>
              <a:rPr lang="en-US" sz="3200" b="1" dirty="0">
                <a:solidFill>
                  <a:schemeClr val="accent1"/>
                </a:solidFill>
              </a:rPr>
              <a:t>Technology and data</a:t>
            </a:r>
          </a:p>
          <a:p>
            <a:pPr defTabSz="1828388">
              <a:spcAft>
                <a:spcPts val="3600"/>
              </a:spcAft>
              <a:defRPr/>
            </a:pPr>
            <a:r>
              <a:rPr lang="en-US" sz="2600" dirty="0"/>
              <a:t>Which models, data, and deployment options are best suited for my needs? </a:t>
            </a:r>
            <a:endParaRPr lang="en-US" sz="2200" b="1" dirty="0">
              <a:solidFill>
                <a:srgbClr val="000000"/>
              </a:solidFill>
            </a:endParaRPr>
          </a:p>
        </p:txBody>
      </p:sp>
      <p:sp>
        <p:nvSpPr>
          <p:cNvPr id="7" name="TextBox 6">
            <a:extLst>
              <a:ext uri="{FF2B5EF4-FFF2-40B4-BE49-F238E27FC236}">
                <a16:creationId xmlns:a16="http://schemas.microsoft.com/office/drawing/2014/main" id="{4BF7DA49-14D7-BDCF-2E12-25BEF74A7F33}"/>
              </a:ext>
            </a:extLst>
          </p:cNvPr>
          <p:cNvSpPr txBox="1"/>
          <p:nvPr/>
        </p:nvSpPr>
        <p:spPr>
          <a:xfrm>
            <a:off x="577850" y="3237119"/>
            <a:ext cx="4334889" cy="8800554"/>
          </a:xfrm>
          <a:prstGeom prst="rect">
            <a:avLst/>
          </a:prstGeom>
          <a:solidFill>
            <a:schemeClr val="bg1">
              <a:lumMod val="95000"/>
            </a:schemeClr>
          </a:solidFill>
        </p:spPr>
        <p:txBody>
          <a:bodyPr wrap="square" lIns="365712" tIns="182856" rIns="365712" bIns="182856" rtlCol="0">
            <a:noAutofit/>
          </a:bodyPr>
          <a:lstStyle/>
          <a:p>
            <a:pPr algn="ctr" defTabSz="1828388">
              <a:spcAft>
                <a:spcPts val="3600"/>
              </a:spcAft>
              <a:defRPr/>
            </a:pPr>
            <a:r>
              <a:rPr lang="en-US" sz="3200" b="1" dirty="0">
                <a:solidFill>
                  <a:schemeClr val="accent1"/>
                </a:solidFill>
                <a:ea typeface="IBM Plex Sans" charset="0"/>
                <a:cs typeface="IBM Plex Sans" charset="0"/>
              </a:rPr>
              <a:t>Strategy and value</a:t>
            </a:r>
          </a:p>
          <a:p>
            <a:pPr defTabSz="1828388">
              <a:spcAft>
                <a:spcPts val="3600"/>
              </a:spcAft>
              <a:defRPr/>
            </a:pPr>
            <a:r>
              <a:rPr lang="en-US" sz="2600" dirty="0"/>
              <a:t>What’s my overall vision for the impact AI can </a:t>
            </a:r>
            <a:br>
              <a:rPr lang="en-US" sz="2600" dirty="0"/>
            </a:br>
            <a:r>
              <a:rPr lang="en-US" sz="2600" dirty="0"/>
              <a:t>have on my organization?</a:t>
            </a:r>
            <a:endParaRPr lang="en-US" sz="2200" b="1" dirty="0">
              <a:solidFill>
                <a:srgbClr val="000000"/>
              </a:solidFill>
              <a:ea typeface="IBM Plex Sans" charset="0"/>
              <a:cs typeface="IBM Plex Sans" charset="0"/>
            </a:endParaRPr>
          </a:p>
        </p:txBody>
      </p:sp>
      <p:sp>
        <p:nvSpPr>
          <p:cNvPr id="8" name="TextBox 7">
            <a:extLst>
              <a:ext uri="{FF2B5EF4-FFF2-40B4-BE49-F238E27FC236}">
                <a16:creationId xmlns:a16="http://schemas.microsoft.com/office/drawing/2014/main" id="{3292A8BC-E7A3-38CE-61F5-ED1546554309}"/>
              </a:ext>
            </a:extLst>
          </p:cNvPr>
          <p:cNvSpPr txBox="1"/>
          <p:nvPr/>
        </p:nvSpPr>
        <p:spPr>
          <a:xfrm>
            <a:off x="10134317" y="3237119"/>
            <a:ext cx="4130323" cy="8800554"/>
          </a:xfrm>
          <a:prstGeom prst="rect">
            <a:avLst/>
          </a:prstGeom>
          <a:solidFill>
            <a:schemeClr val="bg1">
              <a:lumMod val="95000"/>
            </a:schemeClr>
          </a:solidFill>
        </p:spPr>
        <p:txBody>
          <a:bodyPr wrap="square" lIns="365712" tIns="182856" rIns="365712" bIns="182856" rtlCol="0">
            <a:noAutofit/>
          </a:bodyPr>
          <a:lstStyle/>
          <a:p>
            <a:pPr algn="ctr" defTabSz="1828388">
              <a:spcAft>
                <a:spcPts val="3600"/>
              </a:spcAft>
              <a:defRPr/>
            </a:pPr>
            <a:r>
              <a:rPr lang="en-US" sz="3200" b="1" dirty="0">
                <a:solidFill>
                  <a:schemeClr val="accent1"/>
                </a:solidFill>
              </a:rPr>
              <a:t>Experience design </a:t>
            </a:r>
          </a:p>
          <a:p>
            <a:pPr defTabSz="1828388">
              <a:spcAft>
                <a:spcPts val="3600"/>
              </a:spcAft>
              <a:defRPr/>
            </a:pPr>
            <a:r>
              <a:rPr lang="en-US" sz="2600" dirty="0"/>
              <a:t>How do I maximize adoption through a user-centric design approach? </a:t>
            </a:r>
            <a:endParaRPr lang="en-US" sz="3200" b="1" dirty="0">
              <a:solidFill>
                <a:srgbClr val="0070C0"/>
              </a:solidFill>
            </a:endParaRPr>
          </a:p>
          <a:p>
            <a:pPr defTabSz="1828388">
              <a:spcAft>
                <a:spcPts val="3600"/>
              </a:spcAft>
              <a:defRPr/>
            </a:pPr>
            <a:endParaRPr lang="en-US" sz="3200" b="1" dirty="0">
              <a:solidFill>
                <a:srgbClr val="0070C0"/>
              </a:solidFill>
            </a:endParaRPr>
          </a:p>
          <a:p>
            <a:pPr marL="342900" indent="-342900" defTabSz="1828388">
              <a:spcAft>
                <a:spcPts val="3600"/>
              </a:spcAft>
              <a:buFont typeface="Wingdings" pitchFamily="2" charset="2"/>
              <a:buChar char="§"/>
              <a:defRPr/>
            </a:pPr>
            <a:endParaRPr lang="en-US" sz="2200" dirty="0">
              <a:solidFill>
                <a:srgbClr val="FFFFFF">
                  <a:lumMod val="50000"/>
                </a:srgbClr>
              </a:solidFill>
            </a:endParaRPr>
          </a:p>
        </p:txBody>
      </p:sp>
      <p:sp>
        <p:nvSpPr>
          <p:cNvPr id="9" name="TextBox 8">
            <a:extLst>
              <a:ext uri="{FF2B5EF4-FFF2-40B4-BE49-F238E27FC236}">
                <a16:creationId xmlns:a16="http://schemas.microsoft.com/office/drawing/2014/main" id="{CA9F7950-BE78-D872-10BA-B4D33C046B91}"/>
              </a:ext>
            </a:extLst>
          </p:cNvPr>
          <p:cNvSpPr txBox="1"/>
          <p:nvPr/>
        </p:nvSpPr>
        <p:spPr>
          <a:xfrm>
            <a:off x="753410" y="6200787"/>
            <a:ext cx="4096793" cy="427809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571500" indent="-571500" defTabSz="1828388">
              <a:spcAft>
                <a:spcPts val="3600"/>
              </a:spcAft>
              <a:buFont typeface="Arial" panose="020B0604020202020204" pitchFamily="34" charset="0"/>
              <a:buChar char="•"/>
              <a:defRPr/>
            </a:pPr>
            <a:r>
              <a:rPr lang="en-US" sz="2600" dirty="0">
                <a:solidFill>
                  <a:srgbClr val="000000"/>
                </a:solidFill>
                <a:ea typeface="IBM Plex Sans" charset="0"/>
                <a:cs typeface="IBM Plex Sans" charset="0"/>
              </a:rPr>
              <a:t>Strategic alignment</a:t>
            </a:r>
          </a:p>
          <a:p>
            <a:pPr marL="571500" indent="-571500" defTabSz="1828388">
              <a:spcAft>
                <a:spcPts val="3600"/>
              </a:spcAft>
              <a:buFont typeface="Arial" panose="020B0604020202020204" pitchFamily="34" charset="0"/>
              <a:buChar char="•"/>
              <a:defRPr/>
            </a:pPr>
            <a:r>
              <a:rPr lang="en-US" sz="2600" dirty="0">
                <a:solidFill>
                  <a:srgbClr val="000000"/>
                </a:solidFill>
                <a:ea typeface="IBM Plex Sans" charset="0"/>
                <a:cs typeface="IBM Plex Sans" charset="0"/>
              </a:rPr>
              <a:t>Use case prioritization and anticipated ROI</a:t>
            </a:r>
          </a:p>
          <a:p>
            <a:pPr marL="571500" indent="-571500" defTabSz="1828388">
              <a:spcAft>
                <a:spcPts val="3600"/>
              </a:spcAft>
              <a:buFont typeface="Arial" panose="020B0604020202020204" pitchFamily="34" charset="0"/>
              <a:buChar char="•"/>
              <a:defRPr/>
            </a:pPr>
            <a:r>
              <a:rPr lang="en-US" sz="2600" dirty="0">
                <a:solidFill>
                  <a:srgbClr val="000000"/>
                </a:solidFill>
              </a:rPr>
              <a:t>Capability </a:t>
            </a:r>
            <a:br>
              <a:rPr lang="en-US" sz="2600" dirty="0">
                <a:solidFill>
                  <a:srgbClr val="000000"/>
                </a:solidFill>
              </a:rPr>
            </a:br>
            <a:r>
              <a:rPr lang="en-US" sz="2600" dirty="0">
                <a:solidFill>
                  <a:srgbClr val="000000"/>
                </a:solidFill>
              </a:rPr>
              <a:t>development</a:t>
            </a:r>
          </a:p>
          <a:p>
            <a:pPr marL="571500" indent="-571500" defTabSz="1828388">
              <a:spcAft>
                <a:spcPts val="3600"/>
              </a:spcAft>
              <a:buFont typeface="Arial" panose="020B0604020202020204" pitchFamily="34" charset="0"/>
              <a:buChar char="•"/>
              <a:defRPr/>
            </a:pPr>
            <a:r>
              <a:rPr lang="en-US" sz="2600" dirty="0">
                <a:solidFill>
                  <a:srgbClr val="000000"/>
                </a:solidFill>
              </a:rPr>
              <a:t>Metrics and measurement</a:t>
            </a:r>
            <a:endParaRPr lang="en-US" sz="2600" dirty="0">
              <a:solidFill>
                <a:srgbClr val="FFFFFF">
                  <a:lumMod val="50000"/>
                </a:srgbClr>
              </a:solidFill>
            </a:endParaRPr>
          </a:p>
        </p:txBody>
      </p:sp>
      <p:sp>
        <p:nvSpPr>
          <p:cNvPr id="10" name="TextBox 9">
            <a:extLst>
              <a:ext uri="{FF2B5EF4-FFF2-40B4-BE49-F238E27FC236}">
                <a16:creationId xmlns:a16="http://schemas.microsoft.com/office/drawing/2014/main" id="{81330D88-D330-2505-6CFC-93843C2C7A6A}"/>
              </a:ext>
            </a:extLst>
          </p:cNvPr>
          <p:cNvSpPr txBox="1"/>
          <p:nvPr/>
        </p:nvSpPr>
        <p:spPr>
          <a:xfrm>
            <a:off x="5509039" y="6152535"/>
            <a:ext cx="4032526" cy="4134465"/>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571500" indent="-571500" defTabSz="1828388">
              <a:spcAft>
                <a:spcPts val="3200"/>
              </a:spcAft>
              <a:buFont typeface="Arial" panose="020B0604020202020204" pitchFamily="34" charset="0"/>
              <a:buChar char="•"/>
              <a:defRPr/>
            </a:pPr>
            <a:r>
              <a:rPr lang="en-US" sz="2600" dirty="0">
                <a:solidFill>
                  <a:srgbClr val="000000"/>
                </a:solidFill>
              </a:rPr>
              <a:t>Model selection</a:t>
            </a:r>
          </a:p>
          <a:p>
            <a:pPr marL="571500" indent="-571500" defTabSz="1828388">
              <a:spcAft>
                <a:spcPts val="3200"/>
              </a:spcAft>
              <a:buFont typeface="Arial" panose="020B0604020202020204" pitchFamily="34" charset="0"/>
              <a:buChar char="•"/>
              <a:defRPr/>
            </a:pPr>
            <a:r>
              <a:rPr lang="en-US" sz="2600" dirty="0">
                <a:solidFill>
                  <a:srgbClr val="000000"/>
                </a:solidFill>
              </a:rPr>
              <a:t>Deployment option</a:t>
            </a:r>
          </a:p>
          <a:p>
            <a:pPr marL="571500" indent="-571500" defTabSz="1828388">
              <a:spcAft>
                <a:spcPts val="3200"/>
              </a:spcAft>
              <a:buFont typeface="Arial" panose="020B0604020202020204" pitchFamily="34" charset="0"/>
              <a:buChar char="•"/>
              <a:defRPr/>
            </a:pPr>
            <a:r>
              <a:rPr lang="en-US" sz="2600" dirty="0">
                <a:solidFill>
                  <a:srgbClr val="000000"/>
                </a:solidFill>
              </a:rPr>
              <a:t>Data and prep</a:t>
            </a:r>
          </a:p>
          <a:p>
            <a:pPr marL="571500" indent="-571500" defTabSz="1828388">
              <a:spcAft>
                <a:spcPts val="3200"/>
              </a:spcAft>
              <a:buFont typeface="Arial" panose="020B0604020202020204" pitchFamily="34" charset="0"/>
              <a:buChar char="•"/>
              <a:defRPr/>
            </a:pPr>
            <a:r>
              <a:rPr lang="en-US" sz="2600" dirty="0">
                <a:solidFill>
                  <a:srgbClr val="000000"/>
                </a:solidFill>
              </a:rPr>
              <a:t>Infrastructure</a:t>
            </a:r>
          </a:p>
          <a:p>
            <a:pPr marL="571500" indent="-571500" defTabSz="1828388">
              <a:spcAft>
                <a:spcPts val="3200"/>
              </a:spcAft>
              <a:buFont typeface="Arial" panose="020B0604020202020204" pitchFamily="34" charset="0"/>
              <a:buChar char="•"/>
              <a:defRPr/>
            </a:pPr>
            <a:r>
              <a:rPr lang="en-US" sz="2600" dirty="0">
                <a:solidFill>
                  <a:srgbClr val="000000"/>
                </a:solidFill>
              </a:rPr>
              <a:t>Integration with enterprise systems</a:t>
            </a:r>
          </a:p>
        </p:txBody>
      </p:sp>
      <p:sp>
        <p:nvSpPr>
          <p:cNvPr id="11" name="TextBox 10">
            <a:extLst>
              <a:ext uri="{FF2B5EF4-FFF2-40B4-BE49-F238E27FC236}">
                <a16:creationId xmlns:a16="http://schemas.microsoft.com/office/drawing/2014/main" id="{8BDF2371-763E-D9E2-842D-8FCC71C1D252}"/>
              </a:ext>
            </a:extLst>
          </p:cNvPr>
          <p:cNvSpPr txBox="1"/>
          <p:nvPr/>
        </p:nvSpPr>
        <p:spPr>
          <a:xfrm>
            <a:off x="10337284" y="6200787"/>
            <a:ext cx="3965756" cy="3375283"/>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571500" indent="-571500" defTabSz="1828388">
              <a:spcAft>
                <a:spcPts val="3600"/>
              </a:spcAft>
              <a:buFont typeface="Arial" panose="020B0604020202020204" pitchFamily="34" charset="0"/>
              <a:buChar char="•"/>
              <a:defRPr/>
            </a:pPr>
            <a:r>
              <a:rPr lang="en-US" sz="2600" dirty="0">
                <a:solidFill>
                  <a:srgbClr val="000000"/>
                </a:solidFill>
              </a:rPr>
              <a:t>User personas</a:t>
            </a:r>
            <a:endParaRPr lang="en-US" sz="2600" dirty="0">
              <a:solidFill>
                <a:srgbClr val="FFFFFF">
                  <a:lumMod val="50000"/>
                </a:srgbClr>
              </a:solidFill>
            </a:endParaRPr>
          </a:p>
          <a:p>
            <a:pPr marL="571500" indent="-571500" defTabSz="1828388">
              <a:spcAft>
                <a:spcPts val="3200"/>
              </a:spcAft>
              <a:buFont typeface="Arial" panose="020B0604020202020204" pitchFamily="34" charset="0"/>
              <a:buChar char="•"/>
              <a:defRPr/>
            </a:pPr>
            <a:r>
              <a:rPr lang="en-US" sz="2600" dirty="0">
                <a:solidFill>
                  <a:srgbClr val="000000"/>
                </a:solidFill>
              </a:rPr>
              <a:t>To-be experiences</a:t>
            </a:r>
          </a:p>
          <a:p>
            <a:pPr marL="571500" indent="-571500" defTabSz="1828388">
              <a:spcAft>
                <a:spcPts val="3200"/>
              </a:spcAft>
              <a:buFont typeface="Arial" panose="020B0604020202020204" pitchFamily="34" charset="0"/>
              <a:buChar char="•"/>
              <a:defRPr/>
            </a:pPr>
            <a:r>
              <a:rPr lang="en-US" sz="2600" dirty="0">
                <a:solidFill>
                  <a:srgbClr val="000000"/>
                </a:solidFill>
              </a:rPr>
              <a:t>Enabling capabilities</a:t>
            </a:r>
            <a:endParaRPr lang="en-US" sz="2600" dirty="0">
              <a:solidFill>
                <a:srgbClr val="FFFFFF">
                  <a:lumMod val="50000"/>
                </a:srgbClr>
              </a:solidFill>
            </a:endParaRPr>
          </a:p>
          <a:p>
            <a:pPr marL="571500" indent="-571500" defTabSz="1828388">
              <a:spcAft>
                <a:spcPts val="3200"/>
              </a:spcAft>
              <a:buFont typeface="Arial" panose="020B0604020202020204" pitchFamily="34" charset="0"/>
              <a:buChar char="•"/>
              <a:defRPr/>
            </a:pPr>
            <a:r>
              <a:rPr lang="en-US" sz="2600" dirty="0">
                <a:solidFill>
                  <a:srgbClr val="000000"/>
                </a:solidFill>
              </a:rPr>
              <a:t>Workflows and automation</a:t>
            </a:r>
          </a:p>
        </p:txBody>
      </p:sp>
      <p:sp>
        <p:nvSpPr>
          <p:cNvPr id="12" name="TextBox 11">
            <a:extLst>
              <a:ext uri="{FF2B5EF4-FFF2-40B4-BE49-F238E27FC236}">
                <a16:creationId xmlns:a16="http://schemas.microsoft.com/office/drawing/2014/main" id="{1F30FD31-635E-5FBE-D1C4-2540D150596F}"/>
              </a:ext>
            </a:extLst>
          </p:cNvPr>
          <p:cNvSpPr txBox="1"/>
          <p:nvPr/>
        </p:nvSpPr>
        <p:spPr>
          <a:xfrm>
            <a:off x="14877791" y="6200787"/>
            <a:ext cx="3936771" cy="412420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457200" indent="-457200" defTabSz="1828388">
              <a:spcAft>
                <a:spcPts val="3200"/>
              </a:spcAft>
              <a:buFont typeface="Arial" panose="020B0604020202020204" pitchFamily="34" charset="0"/>
              <a:buChar char="•"/>
              <a:defRPr/>
            </a:pPr>
            <a:r>
              <a:rPr lang="en-US" sz="2600" dirty="0">
                <a:solidFill>
                  <a:srgbClr val="000000"/>
                </a:solidFill>
              </a:rPr>
              <a:t>Ways of working</a:t>
            </a:r>
          </a:p>
          <a:p>
            <a:pPr marL="457200" indent="-457200" defTabSz="1828388">
              <a:spcAft>
                <a:spcPts val="3200"/>
              </a:spcAft>
              <a:buFont typeface="Arial" panose="020B0604020202020204" pitchFamily="34" charset="0"/>
              <a:buChar char="•"/>
              <a:defRPr/>
            </a:pPr>
            <a:r>
              <a:rPr lang="en-US" sz="2600" dirty="0">
                <a:solidFill>
                  <a:srgbClr val="000000"/>
                </a:solidFill>
                <a:ea typeface="IBM Plex Sans" charset="0"/>
                <a:cs typeface="IBM Plex Sans" charset="0"/>
              </a:rPr>
              <a:t>Policies and guidelines</a:t>
            </a:r>
          </a:p>
          <a:p>
            <a:pPr marL="457200" indent="-457200" defTabSz="1828388">
              <a:spcAft>
                <a:spcPts val="3200"/>
              </a:spcAft>
              <a:buFont typeface="Arial" panose="020B0604020202020204" pitchFamily="34" charset="0"/>
              <a:buChar char="•"/>
              <a:defRPr/>
            </a:pPr>
            <a:r>
              <a:rPr lang="en-US" sz="2600" dirty="0">
                <a:solidFill>
                  <a:srgbClr val="000000"/>
                </a:solidFill>
              </a:rPr>
              <a:t>Governance</a:t>
            </a:r>
          </a:p>
          <a:p>
            <a:pPr marL="457200" indent="-457200" defTabSz="1828388">
              <a:spcAft>
                <a:spcPts val="3200"/>
              </a:spcAft>
              <a:buFont typeface="Arial" panose="020B0604020202020204" pitchFamily="34" charset="0"/>
              <a:buChar char="•"/>
              <a:defRPr/>
            </a:pPr>
            <a:r>
              <a:rPr lang="en-US" sz="2600" dirty="0">
                <a:solidFill>
                  <a:srgbClr val="000000"/>
                </a:solidFill>
              </a:rPr>
              <a:t>Ethics (explainability, fairness, robustness, transparency, privacy)</a:t>
            </a:r>
            <a:endParaRPr lang="en-US" sz="2600" dirty="0">
              <a:solidFill>
                <a:srgbClr val="FFFFFF">
                  <a:lumMod val="50000"/>
                </a:srgbClr>
              </a:solidFill>
            </a:endParaRPr>
          </a:p>
        </p:txBody>
      </p:sp>
      <p:sp>
        <p:nvSpPr>
          <p:cNvPr id="13" name="TextBox 12">
            <a:extLst>
              <a:ext uri="{FF2B5EF4-FFF2-40B4-BE49-F238E27FC236}">
                <a16:creationId xmlns:a16="http://schemas.microsoft.com/office/drawing/2014/main" id="{42A26F71-7C2B-7ADB-1BFB-703690D1F482}"/>
              </a:ext>
            </a:extLst>
          </p:cNvPr>
          <p:cNvSpPr txBox="1"/>
          <p:nvPr/>
        </p:nvSpPr>
        <p:spPr>
          <a:xfrm>
            <a:off x="19586010" y="6200787"/>
            <a:ext cx="4047756" cy="373435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457200" indent="-457200" defTabSz="1828388">
              <a:spcAft>
                <a:spcPts val="3200"/>
              </a:spcAft>
              <a:buFont typeface="Arial" panose="020B0604020202020204" pitchFamily="34" charset="0"/>
              <a:buChar char="•"/>
              <a:defRPr/>
            </a:pPr>
            <a:r>
              <a:rPr lang="en-US" sz="2600" dirty="0">
                <a:solidFill>
                  <a:srgbClr val="000000"/>
                </a:solidFill>
                <a:ea typeface="IBM Plex Sans" charset="0"/>
                <a:cs typeface="IBM Plex Sans" charset="0"/>
              </a:rPr>
              <a:t>Roles and organization</a:t>
            </a:r>
          </a:p>
          <a:p>
            <a:pPr marL="457200" indent="-457200" defTabSz="1828388">
              <a:spcAft>
                <a:spcPts val="3200"/>
              </a:spcAft>
              <a:buFont typeface="Arial" panose="020B0604020202020204" pitchFamily="34" charset="0"/>
              <a:buChar char="•"/>
              <a:defRPr/>
            </a:pPr>
            <a:r>
              <a:rPr lang="en-US" sz="2600" dirty="0">
                <a:solidFill>
                  <a:srgbClr val="000000"/>
                </a:solidFill>
                <a:ea typeface="IBM Plex Sans" charset="0"/>
                <a:cs typeface="IBM Plex Sans" charset="0"/>
              </a:rPr>
              <a:t>Talent redeployment </a:t>
            </a:r>
          </a:p>
          <a:p>
            <a:pPr marL="457200" indent="-457200" defTabSz="1828388">
              <a:spcAft>
                <a:spcPts val="3200"/>
              </a:spcAft>
              <a:buFont typeface="Arial" panose="020B0604020202020204" pitchFamily="34" charset="0"/>
              <a:buChar char="•"/>
              <a:defRPr/>
            </a:pPr>
            <a:r>
              <a:rPr lang="en-US" sz="2600" dirty="0">
                <a:solidFill>
                  <a:srgbClr val="000000"/>
                </a:solidFill>
                <a:ea typeface="IBM Plex Sans" charset="0"/>
                <a:cs typeface="IBM Plex Sans" charset="0"/>
              </a:rPr>
              <a:t>Training and upskilling </a:t>
            </a:r>
          </a:p>
          <a:p>
            <a:pPr marL="457200" indent="-457200" defTabSz="1828388">
              <a:spcAft>
                <a:spcPts val="3200"/>
              </a:spcAft>
              <a:buFont typeface="Arial" panose="020B0604020202020204" pitchFamily="34" charset="0"/>
              <a:buChar char="•"/>
              <a:defRPr/>
            </a:pPr>
            <a:r>
              <a:rPr lang="en-US" sz="2600" dirty="0">
                <a:solidFill>
                  <a:srgbClr val="000000"/>
                </a:solidFill>
                <a:ea typeface="IBM Plex Sans" charset="0"/>
                <a:cs typeface="IBM Plex Sans" charset="0"/>
              </a:rPr>
              <a:t>Hiring </a:t>
            </a:r>
          </a:p>
          <a:p>
            <a:pPr marL="457200" indent="-457200" defTabSz="1828388">
              <a:spcAft>
                <a:spcPts val="3200"/>
              </a:spcAft>
              <a:buFont typeface="Arial" panose="020B0604020202020204" pitchFamily="34" charset="0"/>
              <a:buChar char="•"/>
              <a:defRPr/>
            </a:pPr>
            <a:r>
              <a:rPr lang="en-US" sz="2600" dirty="0">
                <a:solidFill>
                  <a:srgbClr val="000000"/>
                </a:solidFill>
                <a:ea typeface="IBM Plex Sans" charset="0"/>
                <a:cs typeface="IBM Plex Sans" charset="0"/>
              </a:rPr>
              <a:t>Change management</a:t>
            </a:r>
            <a:endParaRPr lang="en-US" sz="2600" dirty="0"/>
          </a:p>
        </p:txBody>
      </p:sp>
      <p:sp>
        <p:nvSpPr>
          <p:cNvPr id="14" name="Title 2">
            <a:extLst>
              <a:ext uri="{FF2B5EF4-FFF2-40B4-BE49-F238E27FC236}">
                <a16:creationId xmlns:a16="http://schemas.microsoft.com/office/drawing/2014/main" id="{5540733E-272D-D8C1-6F38-1D8B1D3B8F50}"/>
              </a:ext>
            </a:extLst>
          </p:cNvPr>
          <p:cNvSpPr txBox="1">
            <a:spLocks/>
          </p:cNvSpPr>
          <p:nvPr/>
        </p:nvSpPr>
        <p:spPr>
          <a:xfrm>
            <a:off x="576072" y="1764753"/>
            <a:ext cx="22886290" cy="10955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2437912">
              <a:lnSpc>
                <a:spcPct val="100000"/>
              </a:lnSpc>
              <a:defRPr/>
            </a:pPr>
            <a:r>
              <a:rPr lang="en-US" sz="4800" kern="0" dirty="0">
                <a:solidFill>
                  <a:srgbClr val="000000"/>
                </a:solidFill>
              </a:rPr>
              <a:t>Enterprises must tackle a broad set of considerations to capture value at scale </a:t>
            </a:r>
          </a:p>
        </p:txBody>
      </p:sp>
      <p:sp>
        <p:nvSpPr>
          <p:cNvPr id="15" name="TextBox 14">
            <a:extLst>
              <a:ext uri="{FF2B5EF4-FFF2-40B4-BE49-F238E27FC236}">
                <a16:creationId xmlns:a16="http://schemas.microsoft.com/office/drawing/2014/main" id="{2CD86312-807A-5F19-A58D-EF53877A0964}"/>
              </a:ext>
            </a:extLst>
          </p:cNvPr>
          <p:cNvSpPr txBox="1"/>
          <p:nvPr/>
        </p:nvSpPr>
        <p:spPr>
          <a:xfrm>
            <a:off x="448715" y="2541694"/>
            <a:ext cx="4342841" cy="553974"/>
          </a:xfrm>
          <a:prstGeom prst="rect">
            <a:avLst/>
          </a:prstGeom>
        </p:spPr>
        <p:txBody>
          <a:bodyPr wrap="square" lIns="182856" tIns="91428" rIns="182856" bIns="91428" rtlCol="0">
            <a:spAutoFit/>
          </a:bodyPr>
          <a:lstStyle/>
          <a:p>
            <a:pPr defTabSz="1828388">
              <a:spcAft>
                <a:spcPts val="2400"/>
              </a:spcAft>
              <a:defRPr/>
            </a:pPr>
            <a:r>
              <a:rPr lang="en-US" sz="2400" dirty="0">
                <a:solidFill>
                  <a:srgbClr val="FFFFFF">
                    <a:lumMod val="75000"/>
                  </a:srgbClr>
                </a:solidFill>
                <a:ea typeface="IBM Plex Sans" charset="0"/>
                <a:cs typeface="IBM Plex Sans" charset="0"/>
              </a:rPr>
              <a:t>Non-exhaustive</a:t>
            </a:r>
          </a:p>
        </p:txBody>
      </p:sp>
      <p:sp>
        <p:nvSpPr>
          <p:cNvPr id="5" name="Title 2">
            <a:extLst>
              <a:ext uri="{FF2B5EF4-FFF2-40B4-BE49-F238E27FC236}">
                <a16:creationId xmlns:a16="http://schemas.microsoft.com/office/drawing/2014/main" id="{7222085D-D935-8501-B1AD-4E4572177469}"/>
              </a:ext>
            </a:extLst>
          </p:cNvPr>
          <p:cNvSpPr txBox="1">
            <a:spLocks/>
          </p:cNvSpPr>
          <p:nvPr/>
        </p:nvSpPr>
        <p:spPr>
          <a:xfrm>
            <a:off x="576072" y="577850"/>
            <a:ext cx="5568245" cy="830812"/>
          </a:xfrm>
          <a:prstGeom prst="rect">
            <a:avLst/>
          </a:prstGeom>
        </p:spPr>
        <p:txBody>
          <a:bodyPr vert="horz" lIns="0" tIns="0" rIns="0" bIns="0" rtlCol="0" anchor="t">
            <a:noAutofit/>
          </a:bodyPr>
          <a:lstStyle>
            <a:lvl1pPr algn="l" rtl="0" eaLnBrk="1" fontAlgn="base" hangingPunct="1">
              <a:lnSpc>
                <a:spcPct val="100000"/>
              </a:lnSpc>
              <a:spcBef>
                <a:spcPts val="1800"/>
              </a:spcBef>
              <a:spcAft>
                <a:spcPct val="0"/>
              </a:spcAft>
              <a:defRPr sz="4000" b="0" i="0">
                <a:solidFill>
                  <a:schemeClr val="accent1"/>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1523940"/>
            <a:r>
              <a:rPr lang="en-US" sz="2800" b="1" kern="0" dirty="0">
                <a:solidFill>
                  <a:schemeClr val="tx1"/>
                </a:solidFill>
                <a:latin typeface="+mj-lt"/>
              </a:rPr>
              <a:t>Enterprise considerations </a:t>
            </a:r>
          </a:p>
        </p:txBody>
      </p:sp>
    </p:spTree>
    <p:extLst>
      <p:ext uri="{BB962C8B-B14F-4D97-AF65-F5344CB8AC3E}">
        <p14:creationId xmlns:p14="http://schemas.microsoft.com/office/powerpoint/2010/main" val="155353729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Elevator pitch</a:t>
            </a:r>
            <a:endParaRPr lang="en-US" sz="4400" dirty="0"/>
          </a:p>
        </p:txBody>
      </p:sp>
      <p:sp>
        <p:nvSpPr>
          <p:cNvPr id="4" name="Text Placeholder 3">
            <a:extLst>
              <a:ext uri="{FF2B5EF4-FFF2-40B4-BE49-F238E27FC236}">
                <a16:creationId xmlns:a16="http://schemas.microsoft.com/office/drawing/2014/main" id="{BD9B10FF-A785-105A-55E3-A936EF2124BC}"/>
              </a:ext>
            </a:extLst>
          </p:cNvPr>
          <p:cNvSpPr txBox="1">
            <a:spLocks/>
          </p:cNvSpPr>
          <p:nvPr/>
        </p:nvSpPr>
        <p:spPr>
          <a:xfrm>
            <a:off x="12763500" y="5143500"/>
            <a:ext cx="8628441" cy="7241510"/>
          </a:xfrm>
          <a:prstGeom prst="rect">
            <a:avLst/>
          </a:prstGeom>
        </p:spPr>
        <p:txBody>
          <a:bodyPr vert="horz" lIns="0" tIns="0" rIns="0" bIns="0" rtlCol="0" anchor="t"/>
          <a:lstStyle>
            <a:defPPr>
              <a:defRPr lang="en-US"/>
            </a:defPPr>
            <a:lvl1pPr marL="0" algn="l" defTabSz="1829379" rtl="0" eaLnBrk="1" latinLnBrk="0" hangingPunct="1">
              <a:defRPr sz="1600" b="0" i="0" kern="1200">
                <a:solidFill>
                  <a:schemeClr val="tx1"/>
                </a:solidFill>
                <a:latin typeface="IBM Plex Sans Light" panose="020B04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pPr>
              <a:spcBef>
                <a:spcPts val="1333"/>
              </a:spcBef>
              <a:spcAft>
                <a:spcPts val="1800"/>
              </a:spcAft>
            </a:pPr>
            <a:r>
              <a:rPr lang="en-US" sz="4800" dirty="0">
                <a:ea typeface="IBM Plex Sans Light" panose="020B0403050203000203" pitchFamily="34" charset="0"/>
                <a:cs typeface="IBM Plex Sans Light" panose="020B0403050203000203" pitchFamily="34" charset="0"/>
              </a:rPr>
              <a:t>AI and data platform</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250" b="1" dirty="0">
                <a:latin typeface="IBM Plex Sans SemiBold" panose="020B0703050203000203" pitchFamily="34" charset="0"/>
              </a:rPr>
              <a:t>.ai</a:t>
            </a:r>
            <a:endParaRPr lang="en-US" sz="4400" b="1" dirty="0">
              <a:latin typeface="IBM Plex Sans SemiBold" panose="020B0703050203000203" pitchFamily="34" charset="0"/>
            </a:endParaRP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400" b="1" dirty="0">
                <a:latin typeface="IBM Plex Sans SemiBold" panose="020B0703050203000203" pitchFamily="34" charset="0"/>
              </a:rPr>
              <a:t>.data</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400" b="1" dirty="0">
                <a:latin typeface="IBM Plex Sans SemiBold" panose="020B0703050203000203" pitchFamily="34" charset="0"/>
              </a:rPr>
              <a:t>.governance</a:t>
            </a:r>
            <a:endParaRPr lang="en-US" sz="4400" dirty="0">
              <a:latin typeface="IBM Plex Sans SemiBold" panose="020B0703050203000203" pitchFamily="34" charset="0"/>
            </a:endParaRPr>
          </a:p>
          <a:p>
            <a:pPr>
              <a:spcBef>
                <a:spcPts val="1333"/>
              </a:spcBef>
            </a:pPr>
            <a:endParaRPr lang="en-US" sz="2900" dirty="0">
              <a:ea typeface="IBM Plex Sans Light" panose="020B0403050203000203" pitchFamily="34" charset="0"/>
              <a:cs typeface="IBM Plex Sans Light" panose="020B0403050203000203" pitchFamily="34" charset="0"/>
            </a:endParaRPr>
          </a:p>
          <a:p>
            <a:pPr>
              <a:spcBef>
                <a:spcPts val="1333"/>
              </a:spcBef>
              <a:spcAft>
                <a:spcPts val="1800"/>
              </a:spcAft>
            </a:pPr>
            <a:r>
              <a:rPr lang="en-US" sz="4800" dirty="0">
                <a:ea typeface="IBM Plex Sans Light" panose="020B0403050203000203" pitchFamily="34" charset="0"/>
                <a:cs typeface="IBM Plex Sans Light" panose="020B0403050203000203" pitchFamily="34" charset="0"/>
              </a:rPr>
              <a:t>AI assistants</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250" b="1" dirty="0">
                <a:latin typeface="IBM Plex Sans SemiBold" panose="020B0703050203000203" pitchFamily="34" charset="0"/>
              </a:rPr>
              <a:t> </a:t>
            </a:r>
            <a:r>
              <a:rPr lang="en-US" sz="4400" b="1" dirty="0">
                <a:latin typeface="IBM Plex Sans SemiBold" panose="020B0703050203000203" pitchFamily="34" charset="0"/>
              </a:rPr>
              <a:t>Orchestrate</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400" dirty="0">
                <a:solidFill>
                  <a:srgbClr val="0F62FE"/>
                </a:solidFill>
                <a:latin typeface="IBM Plex Sans SemiBold" panose="020B0703050203000203" pitchFamily="34" charset="0"/>
              </a:rPr>
              <a:t> </a:t>
            </a:r>
            <a:r>
              <a:rPr lang="en-US" sz="4400" b="1" dirty="0">
                <a:latin typeface="IBM Plex Sans SemiBold" panose="020B0703050203000203" pitchFamily="34" charset="0"/>
              </a:rPr>
              <a:t>Assistant</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400" dirty="0">
                <a:solidFill>
                  <a:srgbClr val="0F62FE"/>
                </a:solidFill>
                <a:latin typeface="IBM Plex Sans SemiBold" panose="020B0703050203000203" pitchFamily="34" charset="0"/>
              </a:rPr>
              <a:t> </a:t>
            </a:r>
            <a:r>
              <a:rPr lang="en-US" sz="4400" b="1" dirty="0">
                <a:latin typeface="IBM Plex Sans SemiBold" panose="020B0703050203000203" pitchFamily="34" charset="0"/>
              </a:rPr>
              <a:t>Code</a:t>
            </a:r>
            <a:r>
              <a:rPr lang="en-US" sz="4400" b="1" dirty="0">
                <a:solidFill>
                  <a:srgbClr val="0F62FE"/>
                </a:solidFill>
                <a:latin typeface="IBM Plex Sans SemiBold" panose="020B0703050203000203" pitchFamily="34" charset="0"/>
              </a:rPr>
              <a:t> </a:t>
            </a:r>
            <a:r>
              <a:rPr lang="en-US" sz="4400" b="1" dirty="0">
                <a:latin typeface="IBM Plex Sans SemiBold" panose="020B0703050203000203" pitchFamily="34" charset="0"/>
              </a:rPr>
              <a:t>Assistant</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400" dirty="0">
                <a:solidFill>
                  <a:srgbClr val="0F62FE"/>
                </a:solidFill>
                <a:latin typeface="IBM Plex Sans SemiBold" panose="020B0703050203000203" pitchFamily="34" charset="0"/>
              </a:rPr>
              <a:t> </a:t>
            </a:r>
            <a:r>
              <a:rPr lang="en-US" sz="4400" b="1" dirty="0">
                <a:latin typeface="IBM Plex Sans SemiBold" panose="020B0703050203000203" pitchFamily="34" charset="0"/>
              </a:rPr>
              <a:t>Orders</a:t>
            </a:r>
          </a:p>
        </p:txBody>
      </p:sp>
      <p:sp>
        <p:nvSpPr>
          <p:cNvPr id="5" name="TextBox 4">
            <a:extLst>
              <a:ext uri="{FF2B5EF4-FFF2-40B4-BE49-F238E27FC236}">
                <a16:creationId xmlns:a16="http://schemas.microsoft.com/office/drawing/2014/main" id="{932F00DD-729E-4CD0-9081-E0A4C371AEE9}"/>
              </a:ext>
            </a:extLst>
          </p:cNvPr>
          <p:cNvSpPr txBox="1"/>
          <p:nvPr/>
        </p:nvSpPr>
        <p:spPr>
          <a:xfrm>
            <a:off x="637903" y="3429000"/>
            <a:ext cx="11316204" cy="11079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sz="3600" i="1" dirty="0"/>
              <a:t>Emphasize the platform story: IBM’s focus is to enable organizations to scale and accelerate the impact of AI.</a:t>
            </a:r>
            <a:endParaRPr lang="en-US" dirty="0"/>
          </a:p>
        </p:txBody>
      </p:sp>
      <p:sp>
        <p:nvSpPr>
          <p:cNvPr id="6" name="Text Placeholder 18">
            <a:extLst>
              <a:ext uri="{FF2B5EF4-FFF2-40B4-BE49-F238E27FC236}">
                <a16:creationId xmlns:a16="http://schemas.microsoft.com/office/drawing/2014/main" id="{BD5DE6EE-2A5C-E231-2FAD-E1EF56AD9D9C}"/>
              </a:ext>
            </a:extLst>
          </p:cNvPr>
          <p:cNvSpPr txBox="1">
            <a:spLocks/>
          </p:cNvSpPr>
          <p:nvPr/>
        </p:nvSpPr>
        <p:spPr>
          <a:xfrm>
            <a:off x="582611" y="5143500"/>
            <a:ext cx="10730431" cy="6114990"/>
          </a:xfrm>
          <a:prstGeom prst="rect">
            <a:avLst/>
          </a:prstGeom>
        </p:spPr>
        <p:txBody>
          <a:bodyPr lIns="0" tIns="0" rIns="0" bIns="0" anchor="t"/>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457200" indent="-457200">
              <a:spcAft>
                <a:spcPts val="1800"/>
              </a:spcAft>
              <a:buFont typeface="Arial" panose="020B0604020202020204" pitchFamily="34" charset="0"/>
              <a:buChar char="•"/>
            </a:pPr>
            <a:r>
              <a:rPr lang="en-US" sz="3200" kern="0" dirty="0">
                <a:solidFill>
                  <a:schemeClr val="tx2"/>
                </a:solidFill>
                <a:latin typeface="+mn-lt"/>
              </a:rPr>
              <a:t>Place trust at the core of the enterprise’s AI strategy</a:t>
            </a:r>
          </a:p>
          <a:p>
            <a:pPr marL="457200" indent="-457200">
              <a:spcAft>
                <a:spcPts val="1800"/>
              </a:spcAft>
              <a:buFont typeface="Arial" panose="020B0604020202020204" pitchFamily="34" charset="0"/>
              <a:buChar char="•"/>
            </a:pPr>
            <a:r>
              <a:rPr lang="en-US" sz="3200" b="1" dirty="0">
                <a:solidFill>
                  <a:schemeClr val="tx2"/>
                </a:solidFill>
                <a:latin typeface="IBM Plex Sans SemiBold" panose="020B0503050203000203" pitchFamily="34" charset="0"/>
              </a:rPr>
              <a:t>watson</a:t>
            </a:r>
            <a:r>
              <a:rPr lang="en-US" sz="3200" b="1" dirty="0">
                <a:solidFill>
                  <a:srgbClr val="0F62FE"/>
                </a:solidFill>
                <a:latin typeface="IBM Plex Sans SemiBold" panose="020B0503050203000203" pitchFamily="34" charset="0"/>
              </a:rPr>
              <a:t>x</a:t>
            </a:r>
            <a:r>
              <a:rPr lang="en-US" sz="3200" kern="0" dirty="0">
                <a:solidFill>
                  <a:schemeClr val="tx2"/>
                </a:solidFill>
                <a:latin typeface="+mn-lt"/>
              </a:rPr>
              <a:t> is IBM's next generation AI platform, </a:t>
            </a:r>
            <a:br>
              <a:rPr lang="en-US" sz="3200" kern="0" dirty="0">
                <a:solidFill>
                  <a:schemeClr val="tx2"/>
                </a:solidFill>
                <a:latin typeface="+mn-lt"/>
              </a:rPr>
            </a:br>
            <a:r>
              <a:rPr lang="en-US" sz="3200" kern="0" dirty="0">
                <a:solidFill>
                  <a:schemeClr val="tx2"/>
                </a:solidFill>
                <a:latin typeface="+mn-lt"/>
              </a:rPr>
              <a:t>where users can train, tune, and deploy AI across </a:t>
            </a:r>
            <a:br>
              <a:rPr lang="en-US" sz="3200" kern="0" dirty="0">
                <a:solidFill>
                  <a:schemeClr val="tx2"/>
                </a:solidFill>
                <a:latin typeface="+mn-lt"/>
              </a:rPr>
            </a:br>
            <a:r>
              <a:rPr lang="en-US" sz="3200" kern="0" dirty="0">
                <a:solidFill>
                  <a:schemeClr val="tx2"/>
                </a:solidFill>
                <a:latin typeface="+mn-lt"/>
              </a:rPr>
              <a:t>the enterprise, leveraging critical, trusted data </a:t>
            </a:r>
            <a:br>
              <a:rPr lang="en-US" sz="3200" kern="0" dirty="0">
                <a:solidFill>
                  <a:schemeClr val="tx2"/>
                </a:solidFill>
                <a:latin typeface="+mn-lt"/>
              </a:rPr>
            </a:br>
            <a:r>
              <a:rPr lang="en-US" sz="3200" kern="0" dirty="0">
                <a:solidFill>
                  <a:schemeClr val="tx2"/>
                </a:solidFill>
                <a:latin typeface="+mn-lt"/>
              </a:rPr>
              <a:t>wherever it resides</a:t>
            </a:r>
          </a:p>
          <a:p>
            <a:pPr marL="457200" indent="-457200">
              <a:spcAft>
                <a:spcPts val="1800"/>
              </a:spcAft>
              <a:buFont typeface="Arial" panose="020B0604020202020204" pitchFamily="34" charset="0"/>
              <a:buChar char="•"/>
            </a:pPr>
            <a:r>
              <a:rPr lang="en-US" sz="3200" kern="0" dirty="0">
                <a:latin typeface="+mn-lt"/>
              </a:rPr>
              <a:t>IBM’s AI assistant offerings represent fast means </a:t>
            </a:r>
            <a:br>
              <a:rPr lang="en-US" sz="3200" kern="0" dirty="0">
                <a:latin typeface="+mn-lt"/>
              </a:rPr>
            </a:br>
            <a:r>
              <a:rPr lang="en-US" sz="3200" kern="0" dirty="0">
                <a:latin typeface="+mn-lt"/>
              </a:rPr>
              <a:t>of enabling organizations to start leveraging </a:t>
            </a:r>
            <a:br>
              <a:rPr lang="en-US" sz="3200" kern="0" dirty="0">
                <a:latin typeface="+mn-lt"/>
              </a:rPr>
            </a:br>
            <a:r>
              <a:rPr lang="en-US" sz="3200" kern="0" dirty="0">
                <a:latin typeface="+mn-lt"/>
              </a:rPr>
              <a:t>generative AI</a:t>
            </a:r>
          </a:p>
        </p:txBody>
      </p:sp>
    </p:spTree>
    <p:extLst>
      <p:ext uri="{BB962C8B-B14F-4D97-AF65-F5344CB8AC3E}">
        <p14:creationId xmlns:p14="http://schemas.microsoft.com/office/powerpoint/2010/main" val="260380285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Pain points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29000"/>
            <a:ext cx="10062929"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5400" dirty="0">
                <a:solidFill>
                  <a:schemeClr val="accent1"/>
                </a:solidFill>
                <a:latin typeface="+mj-lt"/>
              </a:rPr>
              <a:t>1 in 5</a:t>
            </a:r>
            <a:br>
              <a:rPr lang="en-US" sz="800" dirty="0">
                <a:latin typeface="+mj-lt"/>
              </a:rPr>
            </a:br>
            <a:r>
              <a:rPr lang="en-US" dirty="0">
                <a:solidFill>
                  <a:srgbClr val="000000"/>
                </a:solidFill>
                <a:latin typeface="IBM Plex Sans Light" panose="020B0403050203000203" pitchFamily="34" charset="0"/>
                <a:cs typeface="+mn-cs"/>
                <a:sym typeface=""/>
              </a:rPr>
              <a:t>organizations cite difficulties integrating</a:t>
            </a:r>
            <a:br>
              <a:rPr lang="en-US" dirty="0">
                <a:solidFill>
                  <a:srgbClr val="000000"/>
                </a:solidFill>
                <a:latin typeface="IBM Plex Sans Light" panose="020B0403050203000203" pitchFamily="34" charset="0"/>
                <a:cs typeface="+mn-cs"/>
                <a:sym typeface=""/>
              </a:rPr>
            </a:br>
            <a:r>
              <a:rPr lang="en-US" dirty="0">
                <a:solidFill>
                  <a:srgbClr val="000000"/>
                </a:solidFill>
                <a:latin typeface="IBM Plex Sans Light" panose="020B0403050203000203" pitchFamily="34" charset="0"/>
                <a:cs typeface="+mn-cs"/>
                <a:sym typeface=""/>
              </a:rPr>
              <a:t>data across any cloud </a:t>
            </a:r>
          </a:p>
          <a:p>
            <a:pPr marL="514350" lvl="1" indent="-514350">
              <a:spcBef>
                <a:spcPts val="400"/>
              </a:spcBef>
              <a:buClr>
                <a:schemeClr val="accent1"/>
              </a:buClr>
              <a:buSzPct val="128000"/>
              <a:buFont typeface="+mj-lt"/>
              <a:buAutoNum type="arabicPeriod"/>
              <a:defRPr/>
            </a:pPr>
            <a:endParaRPr lang="en-US" sz="1400" dirty="0">
              <a:latin typeface="+mn-lt"/>
            </a:endParaRPr>
          </a:p>
          <a:p>
            <a:r>
              <a:rPr lang="en-US" sz="5400" kern="0" dirty="0">
                <a:solidFill>
                  <a:schemeClr val="accent1"/>
                </a:solidFill>
                <a:latin typeface="+mn-lt"/>
              </a:rPr>
              <a:t>25% </a:t>
            </a:r>
          </a:p>
          <a:p>
            <a:r>
              <a:rPr lang="en-US" kern="0" dirty="0">
                <a:latin typeface="+mn-lt"/>
              </a:rPr>
              <a:t>of organizations lack to the tools or</a:t>
            </a:r>
            <a:br>
              <a:rPr lang="en-US" kern="0" dirty="0">
                <a:latin typeface="+mn-lt"/>
              </a:rPr>
            </a:br>
            <a:r>
              <a:rPr lang="en-US" kern="0" dirty="0">
                <a:latin typeface="+mn-lt"/>
              </a:rPr>
              <a:t>platforms to develop models</a:t>
            </a:r>
          </a:p>
          <a:p>
            <a:endParaRPr lang="en-US" sz="1400" kern="0" dirty="0">
              <a:latin typeface="+mn-lt"/>
            </a:endParaRPr>
          </a:p>
          <a:p>
            <a:r>
              <a:rPr lang="en-US" sz="5400" dirty="0">
                <a:solidFill>
                  <a:schemeClr val="accent1"/>
                </a:solidFill>
                <a:latin typeface="+mn-lt"/>
              </a:rPr>
              <a:t>74% </a:t>
            </a:r>
          </a:p>
          <a:p>
            <a:r>
              <a:rPr lang="en-US" dirty="0">
                <a:latin typeface="+mn-lt"/>
              </a:rPr>
              <a:t>of organizations haven’t taken the </a:t>
            </a:r>
            <a:br>
              <a:rPr lang="en-US" dirty="0">
                <a:latin typeface="+mn-lt"/>
              </a:rPr>
            </a:br>
            <a:r>
              <a:rPr lang="en-US" dirty="0">
                <a:latin typeface="+mn-lt"/>
              </a:rPr>
              <a:t>needed steps to reduce bias in their AI</a:t>
            </a:r>
          </a:p>
          <a:p>
            <a:endParaRPr lang="en-US" sz="1400" baseline="30000" dirty="0">
              <a:solidFill>
                <a:srgbClr val="000000"/>
              </a:solidFill>
              <a:latin typeface="IBM Plex Sans Light" panose="020B0403050203000203" pitchFamily="34" charset="0"/>
              <a:cs typeface="+mn-cs"/>
              <a:sym typeface=""/>
            </a:endParaRPr>
          </a:p>
          <a:p>
            <a:r>
              <a:rPr lang="en-US" sz="5400" dirty="0">
                <a:solidFill>
                  <a:schemeClr val="accent1"/>
                </a:solidFill>
                <a:latin typeface="+mn-lt"/>
              </a:rPr>
              <a:t>34% </a:t>
            </a:r>
          </a:p>
          <a:p>
            <a:r>
              <a:rPr lang="en-US" dirty="0">
                <a:latin typeface="+mn-lt"/>
              </a:rPr>
              <a:t>of businesses lack the necessary</a:t>
            </a:r>
            <a:br>
              <a:rPr lang="en-US" dirty="0">
                <a:latin typeface="+mn-lt"/>
              </a:rPr>
            </a:br>
            <a:r>
              <a:rPr lang="en-US" dirty="0">
                <a:latin typeface="+mn-lt"/>
              </a:rPr>
              <a:t>AI skills, expertise or knowledge</a:t>
            </a:r>
          </a:p>
        </p:txBody>
      </p:sp>
    </p:spTree>
    <p:extLst>
      <p:ext uri="{BB962C8B-B14F-4D97-AF65-F5344CB8AC3E}">
        <p14:creationId xmlns:p14="http://schemas.microsoft.com/office/powerpoint/2010/main" val="397312894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AI opportunity progression strategies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32294" y="3429000"/>
            <a:ext cx="11072269" cy="89109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492125">
              <a:spcBef>
                <a:spcPts val="400"/>
              </a:spcBef>
              <a:buClr>
                <a:schemeClr val="accent1"/>
              </a:buClr>
              <a:buFont typeface="+mj-lt"/>
              <a:buAutoNum type="arabicPeriod"/>
              <a:defRPr/>
            </a:pPr>
            <a:r>
              <a:rPr lang="en-US" b="1" dirty="0">
                <a:latin typeface="+mn-lt"/>
              </a:rPr>
              <a:t>Quality of IBM’s generative AI models</a:t>
            </a:r>
            <a:r>
              <a:rPr lang="en-US" dirty="0">
                <a:latin typeface="+mn-lt"/>
              </a:rPr>
              <a:t>. Trust </a:t>
            </a:r>
            <a:br>
              <a:rPr lang="en-US" dirty="0">
                <a:latin typeface="+mn-lt"/>
              </a:rPr>
            </a:br>
            <a:r>
              <a:rPr lang="en-US" dirty="0">
                <a:latin typeface="+mn-lt"/>
              </a:rPr>
              <a:t>in IBM’s models, while using them at speed </a:t>
            </a:r>
            <a:br>
              <a:rPr lang="en-US" dirty="0">
                <a:latin typeface="+mn-lt"/>
              </a:rPr>
            </a:br>
            <a:r>
              <a:rPr lang="en-US" dirty="0">
                <a:latin typeface="+mn-lt"/>
              </a:rPr>
              <a:t>and scale.  </a:t>
            </a:r>
          </a:p>
          <a:p>
            <a:pPr marL="514350" lvl="1" indent="-492125">
              <a:spcBef>
                <a:spcPts val="400"/>
              </a:spcBef>
              <a:buClr>
                <a:schemeClr val="accent1"/>
              </a:buClr>
              <a:buFont typeface="+mj-lt"/>
              <a:buAutoNum type="arabicPeriod"/>
              <a:defRPr/>
            </a:pPr>
            <a:endParaRPr lang="en-US" sz="1400" dirty="0">
              <a:latin typeface="+mn-lt"/>
            </a:endParaRPr>
          </a:p>
          <a:p>
            <a:pPr marL="514350" lvl="1" indent="-492125">
              <a:spcBef>
                <a:spcPts val="400"/>
              </a:spcBef>
              <a:buClr>
                <a:schemeClr val="accent1"/>
              </a:buClr>
              <a:buFont typeface="+mj-lt"/>
              <a:buAutoNum type="arabicPeriod"/>
              <a:defRPr/>
            </a:pPr>
            <a:r>
              <a:rPr lang="en-US" b="1" dirty="0">
                <a:latin typeface="+mn-lt"/>
              </a:rPr>
              <a:t>Creation of unique business value</a:t>
            </a:r>
            <a:r>
              <a:rPr lang="en-US" dirty="0">
                <a:latin typeface="+mn-lt"/>
              </a:rPr>
              <a:t>. A</a:t>
            </a:r>
            <a:r>
              <a:rPr lang="en-US" dirty="0">
                <a:latin typeface="+mn-lt"/>
                <a:ea typeface="Calibri" panose="020F0502020204030204" pitchFamily="34" charset="0"/>
                <a:cs typeface="Times New Roman (Body CS)"/>
              </a:rPr>
              <a:t>bility to apply business-specific data to customize an AI model for enterprise-specific needs is critical.</a:t>
            </a:r>
            <a:endParaRPr lang="en-US" dirty="0">
              <a:latin typeface="+mn-lt"/>
            </a:endParaRPr>
          </a:p>
          <a:p>
            <a:pPr marL="514350" lvl="1" indent="-492125">
              <a:spcBef>
                <a:spcPts val="400"/>
              </a:spcBef>
              <a:buClr>
                <a:schemeClr val="accent1"/>
              </a:buClr>
              <a:buFont typeface="+mj-lt"/>
              <a:buAutoNum type="arabicPeriod"/>
              <a:defRPr/>
            </a:pPr>
            <a:endParaRPr lang="en-US" sz="1400" dirty="0">
              <a:latin typeface="+mn-lt"/>
            </a:endParaRPr>
          </a:p>
          <a:p>
            <a:pPr marL="514350" lvl="1" indent="-492125">
              <a:spcBef>
                <a:spcPts val="400"/>
              </a:spcBef>
              <a:buClr>
                <a:schemeClr val="accent1"/>
              </a:buClr>
              <a:buFont typeface="+mj-lt"/>
              <a:buAutoNum type="arabicPeriod"/>
              <a:defRPr/>
            </a:pPr>
            <a:r>
              <a:rPr lang="en-US" b="1" dirty="0">
                <a:latin typeface="+mn-lt"/>
              </a:rPr>
              <a:t>Infuse AI into business processes</a:t>
            </a:r>
            <a:r>
              <a:rPr lang="en-US" dirty="0">
                <a:latin typeface="+mn-lt"/>
              </a:rPr>
              <a:t>. </a:t>
            </a:r>
            <a:r>
              <a:rPr lang="en-US" kern="0" dirty="0">
                <a:latin typeface="+mn-lt"/>
              </a:rPr>
              <a:t>B</a:t>
            </a:r>
            <a:r>
              <a:rPr lang="en-US" kern="0" dirty="0">
                <a:latin typeface="+mn-lt"/>
                <a:ea typeface="Calibri" panose="020F0502020204030204" pitchFamily="34" charset="0"/>
                <a:cs typeface="Times New Roman (Body CS)"/>
              </a:rPr>
              <a:t>eing </a:t>
            </a:r>
            <a:br>
              <a:rPr lang="en-US" kern="0" dirty="0">
                <a:latin typeface="+mn-lt"/>
                <a:ea typeface="Calibri" panose="020F0502020204030204" pitchFamily="34" charset="0"/>
                <a:cs typeface="Times New Roman (Body CS)"/>
              </a:rPr>
            </a:br>
            <a:r>
              <a:rPr lang="en-US" kern="0" dirty="0">
                <a:latin typeface="+mn-lt"/>
                <a:ea typeface="Calibri" panose="020F0502020204030204" pitchFamily="34" charset="0"/>
                <a:cs typeface="Times New Roman (Body CS)"/>
              </a:rPr>
              <a:t>able to apply the new models into business applications, wherever they reside, or what </a:t>
            </a:r>
            <a:br>
              <a:rPr lang="en-US" kern="0" dirty="0">
                <a:latin typeface="+mn-lt"/>
                <a:ea typeface="Calibri" panose="020F0502020204030204" pitchFamily="34" charset="0"/>
                <a:cs typeface="Times New Roman (Body CS)"/>
              </a:rPr>
            </a:br>
            <a:r>
              <a:rPr lang="en-US" kern="0" dirty="0">
                <a:latin typeface="+mn-lt"/>
                <a:ea typeface="Calibri" panose="020F0502020204030204" pitchFamily="34" charset="0"/>
                <a:cs typeface="Times New Roman (Body CS)"/>
              </a:rPr>
              <a:t>data they use.</a:t>
            </a:r>
          </a:p>
          <a:p>
            <a:pPr marL="514350" lvl="1" indent="-492125">
              <a:spcBef>
                <a:spcPts val="400"/>
              </a:spcBef>
              <a:buClr>
                <a:schemeClr val="accent1"/>
              </a:buClr>
              <a:buFont typeface="+mj-lt"/>
              <a:buAutoNum type="arabicPeriod"/>
              <a:defRPr/>
            </a:pPr>
            <a:endParaRPr lang="en-US" sz="1400" kern="0" dirty="0">
              <a:latin typeface="+mn-lt"/>
              <a:ea typeface="Calibri" panose="020F0502020204030204" pitchFamily="34" charset="0"/>
              <a:cs typeface="Times New Roman (Body CS)"/>
            </a:endParaRPr>
          </a:p>
          <a:p>
            <a:pPr marL="514350" lvl="1" indent="-514350">
              <a:spcBef>
                <a:spcPts val="400"/>
              </a:spcBef>
              <a:buClr>
                <a:schemeClr val="accent1"/>
              </a:buClr>
              <a:buFont typeface="+mj-lt"/>
              <a:buAutoNum type="arabicPeriod"/>
              <a:defRPr/>
            </a:pPr>
            <a:r>
              <a:rPr lang="en-US" b="1" dirty="0">
                <a:latin typeface="+mn-lt"/>
              </a:rPr>
              <a:t>Co-create an AI solution.</a:t>
            </a:r>
            <a:r>
              <a:rPr lang="en-US" dirty="0">
                <a:latin typeface="+mn-lt"/>
              </a:rPr>
              <a:t> Leverage Client Engineering’s free engagement program, involving education, solutioning, and MVP development.</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1256522997"/>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7C805-0602-0874-281A-0F653AB0CF16}"/>
              </a:ext>
            </a:extLst>
          </p:cNvPr>
          <p:cNvSpPr>
            <a:spLocks noGrp="1"/>
          </p:cNvSpPr>
          <p:nvPr>
            <p:ph type="title"/>
          </p:nvPr>
        </p:nvSpPr>
        <p:spPr>
          <a:xfrm>
            <a:off x="576071" y="385200"/>
            <a:ext cx="9883773" cy="1527048"/>
          </a:xfrm>
        </p:spPr>
        <p:txBody>
          <a:bodyPr/>
          <a:lstStyle/>
          <a:p>
            <a:r>
              <a:rPr lang="en-US" b="1" kern="0" dirty="0">
                <a:latin typeface="IBM Plex Sans"/>
              </a:rPr>
              <a:t>watson</a:t>
            </a:r>
            <a:r>
              <a:rPr lang="en-US" b="1" kern="0" dirty="0">
                <a:solidFill>
                  <a:schemeClr val="accent1"/>
                </a:solidFill>
                <a:latin typeface="IBM Plex Sans"/>
              </a:rPr>
              <a:t>x</a:t>
            </a:r>
            <a:r>
              <a:rPr lang="en-US" b="1" kern="0" dirty="0">
                <a:solidFill>
                  <a:schemeClr val="tx1"/>
                </a:solidFill>
                <a:latin typeface="IBM Plex Sans"/>
              </a:rPr>
              <a:t>.data</a:t>
            </a:r>
            <a:br>
              <a:rPr lang="en-US" sz="8000" kern="0" dirty="0"/>
            </a:br>
            <a:r>
              <a:rPr lang="en-US" sz="4800" i="1" kern="0" dirty="0"/>
              <a:t>Fit-for-purpose data store built on an open data lakehouse architecture</a:t>
            </a:r>
            <a:endParaRPr lang="en-US" i="1" dirty="0"/>
          </a:p>
        </p:txBody>
      </p:sp>
      <p:sp>
        <p:nvSpPr>
          <p:cNvPr id="3" name="Title 11">
            <a:extLst>
              <a:ext uri="{FF2B5EF4-FFF2-40B4-BE49-F238E27FC236}">
                <a16:creationId xmlns:a16="http://schemas.microsoft.com/office/drawing/2014/main" id="{642AEF61-F9EC-BD59-7204-851DF242DB21}"/>
              </a:ext>
            </a:extLst>
          </p:cNvPr>
          <p:cNvSpPr txBox="1">
            <a:spLocks/>
          </p:cNvSpPr>
          <p:nvPr/>
        </p:nvSpPr>
        <p:spPr>
          <a:xfrm>
            <a:off x="3692210" y="5151437"/>
            <a:ext cx="11660176" cy="3413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br>
              <a:rPr lang="en-US" sz="3600" kern="1200" dirty="0">
                <a:ea typeface="+mn-ea"/>
                <a:cs typeface="+mn-cs"/>
              </a:rPr>
            </a:br>
            <a:br>
              <a:rPr lang="en-US" sz="4000" kern="1200" dirty="0">
                <a:ea typeface="+mn-ea"/>
                <a:cs typeface="+mn-cs"/>
              </a:rPr>
            </a:br>
            <a:br>
              <a:rPr lang="en-US" sz="4400" kern="0" dirty="0"/>
            </a:br>
            <a:endParaRPr lang="en-US" sz="4400" kern="0" dirty="0"/>
          </a:p>
        </p:txBody>
      </p:sp>
      <p:pic>
        <p:nvPicPr>
          <p:cNvPr id="4" name="Graphic 3">
            <a:extLst>
              <a:ext uri="{FF2B5EF4-FFF2-40B4-BE49-F238E27FC236}">
                <a16:creationId xmlns:a16="http://schemas.microsoft.com/office/drawing/2014/main" id="{25029581-E5F3-9054-EF3C-8C3C8AD0DCE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3041650" y="7431325"/>
            <a:ext cx="2019783" cy="2019779"/>
          </a:xfrm>
          <a:prstGeom prst="rect">
            <a:avLst/>
          </a:prstGeom>
        </p:spPr>
      </p:pic>
      <p:pic>
        <p:nvPicPr>
          <p:cNvPr id="5" name="Graphic 4">
            <a:extLst>
              <a:ext uri="{FF2B5EF4-FFF2-40B4-BE49-F238E27FC236}">
                <a16:creationId xmlns:a16="http://schemas.microsoft.com/office/drawing/2014/main" id="{A088F1CE-2E6B-D3C3-F214-CBA4E2B52CBC}"/>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11082540" y="7359243"/>
            <a:ext cx="2212746" cy="2212746"/>
          </a:xfrm>
          <a:prstGeom prst="rect">
            <a:avLst/>
          </a:prstGeom>
        </p:spPr>
      </p:pic>
      <p:pic>
        <p:nvPicPr>
          <p:cNvPr id="6" name="Graphic 5">
            <a:extLst>
              <a:ext uri="{FF2B5EF4-FFF2-40B4-BE49-F238E27FC236}">
                <a16:creationId xmlns:a16="http://schemas.microsoft.com/office/drawing/2014/main" id="{07AC57F7-0551-9202-6E30-53FDC27B1FC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9161855" y="7316963"/>
            <a:ext cx="2476742" cy="2476742"/>
          </a:xfrm>
          <a:prstGeom prst="rect">
            <a:avLst/>
          </a:prstGeom>
        </p:spPr>
      </p:pic>
      <p:sp>
        <p:nvSpPr>
          <p:cNvPr id="7" name="TextBox 6">
            <a:extLst>
              <a:ext uri="{FF2B5EF4-FFF2-40B4-BE49-F238E27FC236}">
                <a16:creationId xmlns:a16="http://schemas.microsoft.com/office/drawing/2014/main" id="{86038E64-E8D9-500A-F23C-D71B62F7525A}"/>
              </a:ext>
            </a:extLst>
          </p:cNvPr>
          <p:cNvSpPr txBox="1"/>
          <p:nvPr/>
        </p:nvSpPr>
        <p:spPr>
          <a:xfrm>
            <a:off x="876931" y="10287000"/>
            <a:ext cx="6031921" cy="2554545"/>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23217" algn="ctr" defTabSz="257237"/>
            <a:r>
              <a:rPr lang="en-US" sz="3200" b="1" dirty="0">
                <a:solidFill>
                  <a:srgbClr val="000000"/>
                </a:solidFill>
              </a:rPr>
              <a:t>Reduce the cost of your data warehouse by up to 50% through workload optimization across query engines </a:t>
            </a:r>
            <a:br>
              <a:rPr lang="en-US" sz="3200" b="1" dirty="0">
                <a:solidFill>
                  <a:srgbClr val="000000"/>
                </a:solidFill>
              </a:rPr>
            </a:br>
            <a:r>
              <a:rPr lang="en-US" sz="3200" b="1" dirty="0">
                <a:solidFill>
                  <a:srgbClr val="000000"/>
                </a:solidFill>
              </a:rPr>
              <a:t>and storage tiers</a:t>
            </a:r>
          </a:p>
        </p:txBody>
      </p:sp>
      <p:sp>
        <p:nvSpPr>
          <p:cNvPr id="8" name="TextBox 7">
            <a:extLst>
              <a:ext uri="{FF2B5EF4-FFF2-40B4-BE49-F238E27FC236}">
                <a16:creationId xmlns:a16="http://schemas.microsoft.com/office/drawing/2014/main" id="{48735A86-867F-8521-1E1C-0E529193FC58}"/>
              </a:ext>
            </a:extLst>
          </p:cNvPr>
          <p:cNvSpPr txBox="1"/>
          <p:nvPr/>
        </p:nvSpPr>
        <p:spPr>
          <a:xfrm>
            <a:off x="9451378" y="10287000"/>
            <a:ext cx="5537328" cy="206210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marL="22860" algn="ctr" defTabSz="257237"/>
            <a:r>
              <a:rPr lang="en-US" sz="3200" b="1" dirty="0">
                <a:solidFill>
                  <a:srgbClr val="000000"/>
                </a:solidFill>
              </a:rPr>
              <a:t>Access all your data through a single point of entry across all clouds and on-prem environments</a:t>
            </a:r>
            <a:endParaRPr lang="en-US" sz="5400" dirty="0"/>
          </a:p>
        </p:txBody>
      </p:sp>
      <p:sp>
        <p:nvSpPr>
          <p:cNvPr id="9" name="TextBox 8">
            <a:extLst>
              <a:ext uri="{FF2B5EF4-FFF2-40B4-BE49-F238E27FC236}">
                <a16:creationId xmlns:a16="http://schemas.microsoft.com/office/drawing/2014/main" id="{19B2647F-E728-37DB-39E0-B3104D5A4B1D}"/>
              </a:ext>
            </a:extLst>
          </p:cNvPr>
          <p:cNvSpPr txBox="1"/>
          <p:nvPr/>
        </p:nvSpPr>
        <p:spPr>
          <a:xfrm>
            <a:off x="17502150" y="10314199"/>
            <a:ext cx="5956862" cy="156966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algn="ctr" defTabSz="914400"/>
            <a:r>
              <a:rPr lang="en-US" sz="3200" b="1" dirty="0">
                <a:solidFill>
                  <a:srgbClr val="000000"/>
                </a:solidFill>
                <a:ea typeface="Calibri" panose="020F0502020204030204" pitchFamily="34" charset="0"/>
                <a:cs typeface="Times New Roman"/>
              </a:rPr>
              <a:t>Get started in minutes </a:t>
            </a:r>
            <a:br>
              <a:rPr lang="en-US" sz="3200" b="1" dirty="0">
                <a:solidFill>
                  <a:srgbClr val="000000"/>
                </a:solidFill>
                <a:ea typeface="Calibri" panose="020F0502020204030204" pitchFamily="34" charset="0"/>
                <a:cs typeface="Times New Roman"/>
              </a:rPr>
            </a:br>
            <a:r>
              <a:rPr lang="en-US" sz="3200" b="1" dirty="0">
                <a:solidFill>
                  <a:srgbClr val="000000"/>
                </a:solidFill>
                <a:ea typeface="Calibri" panose="020F0502020204030204" pitchFamily="34" charset="0"/>
                <a:cs typeface="Times New Roman"/>
              </a:rPr>
              <a:t>with built-in governance, security and automation</a:t>
            </a:r>
          </a:p>
        </p:txBody>
      </p:sp>
      <p:sp>
        <p:nvSpPr>
          <p:cNvPr id="10" name="TextBox 9">
            <a:extLst>
              <a:ext uri="{FF2B5EF4-FFF2-40B4-BE49-F238E27FC236}">
                <a16:creationId xmlns:a16="http://schemas.microsoft.com/office/drawing/2014/main" id="{6E38D7CB-9BDD-069B-E2C1-DD3F4B8EDA69}"/>
              </a:ext>
            </a:extLst>
          </p:cNvPr>
          <p:cNvSpPr txBox="1"/>
          <p:nvPr/>
        </p:nvSpPr>
        <p:spPr>
          <a:xfrm>
            <a:off x="1262685" y="5575610"/>
            <a:ext cx="21878169" cy="76944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40" tIns="45720" rIns="91440" bIns="45720" anchor="t">
            <a:spAutoFit/>
          </a:bodyPr>
          <a:lstStyle/>
          <a:p>
            <a:pPr marL="22860" algn="ctr" defTabSz="257237"/>
            <a:r>
              <a:rPr lang="en-US" sz="4400" b="1" dirty="0">
                <a:solidFill>
                  <a:srgbClr val="000000"/>
                </a:solidFill>
              </a:rPr>
              <a:t>Store, manage, enrich, and access all your data for AI</a:t>
            </a:r>
            <a:endParaRPr lang="en-US" sz="4400" b="1" dirty="0"/>
          </a:p>
        </p:txBody>
      </p:sp>
    </p:spTree>
    <p:extLst>
      <p:ext uri="{BB962C8B-B14F-4D97-AF65-F5344CB8AC3E}">
        <p14:creationId xmlns:p14="http://schemas.microsoft.com/office/powerpoint/2010/main" val="236187417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.data</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Target client personas</a:t>
            </a: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1" y="3429000"/>
            <a:ext cx="11041062"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3600" b="1" dirty="0">
                <a:solidFill>
                  <a:srgbClr val="000000"/>
                </a:solidFill>
                <a:latin typeface="IBM Plex Sans Light"/>
              </a:rPr>
              <a:t>Target clients:</a:t>
            </a:r>
          </a:p>
          <a:p>
            <a:r>
              <a:rPr lang="en-US" sz="3600" dirty="0">
                <a:solidFill>
                  <a:srgbClr val="000000"/>
                </a:solidFill>
                <a:latin typeface="IBM Plex Sans Light"/>
              </a:rPr>
              <a:t>Enterprises looking to modernize, optimize, and augment their data warehouse and their data lake</a:t>
            </a:r>
          </a:p>
          <a:p>
            <a:endParaRPr lang="en-US" sz="3600" b="1" dirty="0">
              <a:solidFill>
                <a:srgbClr val="000000"/>
              </a:solidFill>
              <a:latin typeface="IBM Plex Sans Light" panose="020B0403050203000203" pitchFamily="34" charset="0"/>
            </a:endParaRPr>
          </a:p>
          <a:p>
            <a:r>
              <a:rPr lang="en-US" sz="3600" b="1" dirty="0">
                <a:latin typeface="+mn-lt"/>
                <a:ea typeface="+mj-lt"/>
                <a:cs typeface="+mj-lt"/>
              </a:rPr>
              <a:t>Key stakeholders:</a:t>
            </a:r>
            <a:endParaRPr lang="en-US" dirty="0">
              <a:latin typeface="+mn-lt"/>
            </a:endParaRPr>
          </a:p>
          <a:p>
            <a:pPr marL="342900" indent="-342900">
              <a:buFont typeface="Arial"/>
              <a:buChar char="•"/>
            </a:pPr>
            <a:r>
              <a:rPr lang="en-US" sz="3600" dirty="0">
                <a:ea typeface="+mj-lt"/>
                <a:cs typeface="+mj-lt"/>
              </a:rPr>
              <a:t>Chief Data and Analytics Officers </a:t>
            </a:r>
            <a:endParaRPr lang="en-US" dirty="0">
              <a:ea typeface="+mj-lt"/>
              <a:cs typeface="+mj-lt"/>
            </a:endParaRPr>
          </a:p>
          <a:p>
            <a:pPr marL="342900" indent="-342900">
              <a:buFont typeface="Arial"/>
              <a:buChar char="•"/>
            </a:pPr>
            <a:r>
              <a:rPr lang="en-US" sz="3600" dirty="0"/>
              <a:t>Chief Information and Technology Officers</a:t>
            </a:r>
          </a:p>
          <a:p>
            <a:pPr marL="342900" indent="-342900">
              <a:buFont typeface="Arial"/>
              <a:buChar char="•"/>
            </a:pPr>
            <a:endParaRPr lang="en-US" sz="3600" dirty="0">
              <a:ea typeface="+mj-lt"/>
              <a:cs typeface="+mj-lt"/>
            </a:endParaRPr>
          </a:p>
          <a:p>
            <a:r>
              <a:rPr lang="en-US" sz="3600" b="1" dirty="0">
                <a:latin typeface="+mn-lt"/>
                <a:ea typeface="+mj-lt"/>
                <a:cs typeface="+mj-lt"/>
              </a:rPr>
              <a:t>User personas (influencers):</a:t>
            </a:r>
            <a:endParaRPr lang="en-US" dirty="0">
              <a:latin typeface="+mn-lt"/>
            </a:endParaRPr>
          </a:p>
          <a:p>
            <a:pPr marL="342900" indent="-342900">
              <a:buFont typeface="Arial"/>
              <a:buChar char="•"/>
            </a:pPr>
            <a:r>
              <a:rPr lang="en-US" sz="3600" dirty="0">
                <a:ea typeface="+mj-lt"/>
                <a:cs typeface="+mj-lt"/>
              </a:rPr>
              <a:t>Data scientists </a:t>
            </a:r>
            <a:endParaRPr lang="en-US" dirty="0">
              <a:ea typeface="+mj-lt"/>
              <a:cs typeface="+mj-lt"/>
            </a:endParaRPr>
          </a:p>
          <a:p>
            <a:pPr marL="342900" indent="-342900">
              <a:buFont typeface="Arial"/>
              <a:buChar char="•"/>
            </a:pPr>
            <a:r>
              <a:rPr lang="en-US" sz="3600" dirty="0">
                <a:ea typeface="+mj-lt"/>
                <a:cs typeface="+mj-lt"/>
              </a:rPr>
              <a:t>AI/ML engineers </a:t>
            </a:r>
            <a:endParaRPr lang="en-US" dirty="0"/>
          </a:p>
          <a:p>
            <a:pPr marL="342900" indent="-342900">
              <a:buFont typeface="Arial"/>
              <a:buChar char="•"/>
            </a:pPr>
            <a:r>
              <a:rPr lang="en-US" sz="3600" dirty="0">
                <a:ea typeface="+mj-lt"/>
                <a:cs typeface="+mj-lt"/>
              </a:rPr>
              <a:t>Data engineers</a:t>
            </a:r>
            <a:endParaRPr lang="en-US" dirty="0"/>
          </a:p>
          <a:p>
            <a:pPr marL="342900" indent="-342900">
              <a:buFont typeface="Arial"/>
              <a:buChar char="•"/>
            </a:pPr>
            <a:r>
              <a:rPr lang="en-US" sz="3600" dirty="0">
                <a:ea typeface="+mj-lt"/>
                <a:cs typeface="+mj-lt"/>
              </a:rPr>
              <a:t>Database administrators</a:t>
            </a:r>
          </a:p>
          <a:p>
            <a:pPr marL="342900" indent="-342900">
              <a:buFont typeface="Arial"/>
              <a:buChar char="•"/>
            </a:pPr>
            <a:r>
              <a:rPr lang="en-US" sz="3600" dirty="0">
                <a:ea typeface="+mj-lt"/>
                <a:cs typeface="+mj-lt"/>
              </a:rPr>
              <a:t>Business analysts fluent in SQL</a:t>
            </a:r>
            <a:endParaRPr lang="en-US" sz="3600" dirty="0">
              <a:solidFill>
                <a:srgbClr val="000000"/>
              </a:solidFill>
              <a:latin typeface="IBM Plex Sans Light" panose="020B0403050203000203" pitchFamily="34" charset="0"/>
            </a:endParaRP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262497394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.data</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Pain points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1" y="3429000"/>
            <a:ext cx="10831996"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492125">
              <a:spcBef>
                <a:spcPts val="400"/>
              </a:spcBef>
              <a:buClr>
                <a:schemeClr val="accent1"/>
              </a:buClr>
              <a:buFont typeface="+mj-lt"/>
              <a:buAutoNum type="arabicPeriod"/>
              <a:defRPr/>
            </a:pPr>
            <a:r>
              <a:rPr lang="en-US" sz="3600" b="1" kern="0" dirty="0">
                <a:latin typeface="+mn-lt"/>
                <a:ea typeface="+mn-ea"/>
                <a:cs typeface="+mn-cs"/>
              </a:rPr>
              <a:t>High and rising costs </a:t>
            </a:r>
            <a:r>
              <a:rPr lang="en-US" sz="3600" kern="0" dirty="0">
                <a:latin typeface="+mn-lt"/>
                <a:ea typeface="+mn-ea"/>
                <a:cs typeface="+mn-cs"/>
              </a:rPr>
              <a:t>of data management, storage, infrastructure, and consumption</a:t>
            </a:r>
            <a:br>
              <a:rPr lang="en-US" sz="3600" kern="0" dirty="0">
                <a:latin typeface="+mn-lt"/>
                <a:ea typeface="+mn-ea"/>
                <a:cs typeface="+mn-cs"/>
              </a:rPr>
            </a:br>
            <a:endParaRPr lang="en-US" dirty="0">
              <a:latin typeface="+mn-lt"/>
            </a:endParaRPr>
          </a:p>
          <a:p>
            <a:pPr marL="514350" lvl="1" indent="-492125">
              <a:spcBef>
                <a:spcPts val="400"/>
              </a:spcBef>
              <a:buClr>
                <a:schemeClr val="accent1"/>
              </a:buClr>
              <a:buFont typeface="+mj-lt"/>
              <a:buAutoNum type="arabicPeriod"/>
              <a:defRPr/>
            </a:pPr>
            <a:r>
              <a:rPr lang="en-US" sz="3600" b="1" kern="0" dirty="0">
                <a:latin typeface="+mn-lt"/>
                <a:ea typeface="+mn-ea"/>
                <a:cs typeface="+mn-cs"/>
              </a:rPr>
              <a:t>Growing</a:t>
            </a:r>
            <a:r>
              <a:rPr lang="en-US" sz="3600" kern="0" dirty="0">
                <a:latin typeface="+mn-lt"/>
                <a:ea typeface="+mn-ea"/>
                <a:cs typeface="+mn-cs"/>
              </a:rPr>
              <a:t> </a:t>
            </a:r>
            <a:r>
              <a:rPr lang="en-US" sz="3600" b="1" kern="0" dirty="0">
                <a:latin typeface="+mn-lt"/>
                <a:ea typeface="+mn-ea"/>
                <a:cs typeface="+mn-cs"/>
              </a:rPr>
              <a:t>data volumes, sources, and types </a:t>
            </a:r>
            <a:br>
              <a:rPr lang="en-US" sz="3600" b="1" kern="0" dirty="0">
                <a:latin typeface="+mn-lt"/>
                <a:ea typeface="+mn-ea"/>
                <a:cs typeface="+mn-cs"/>
              </a:rPr>
            </a:br>
            <a:r>
              <a:rPr lang="en-US" sz="3600" b="1" kern="0" dirty="0">
                <a:latin typeface="+mn-lt"/>
                <a:ea typeface="+mn-ea"/>
                <a:cs typeface="+mn-cs"/>
              </a:rPr>
              <a:t>of data, </a:t>
            </a:r>
            <a:r>
              <a:rPr lang="en-US" sz="3600" kern="0" dirty="0">
                <a:latin typeface="+mn-lt"/>
                <a:ea typeface="+mn-ea"/>
                <a:cs typeface="+mn-cs"/>
              </a:rPr>
              <a:t>located in proliferating silos across </a:t>
            </a:r>
            <a:br>
              <a:rPr lang="en-US" sz="3600" kern="0" dirty="0">
                <a:latin typeface="+mn-lt"/>
                <a:ea typeface="+mn-ea"/>
                <a:cs typeface="+mn-cs"/>
              </a:rPr>
            </a:br>
            <a:r>
              <a:rPr lang="en-US" sz="3600" kern="0" dirty="0">
                <a:latin typeface="+mn-lt"/>
                <a:ea typeface="+mn-ea"/>
                <a:cs typeface="+mn-cs"/>
              </a:rPr>
              <a:t>cloud and on-premises data warehouses and </a:t>
            </a:r>
            <a:br>
              <a:rPr lang="en-US" sz="3600" kern="0" dirty="0">
                <a:latin typeface="+mn-lt"/>
                <a:ea typeface="+mn-ea"/>
                <a:cs typeface="+mn-cs"/>
              </a:rPr>
            </a:br>
            <a:r>
              <a:rPr lang="en-US" sz="3600" kern="0" dirty="0">
                <a:latin typeface="+mn-lt"/>
                <a:ea typeface="+mn-ea"/>
                <a:cs typeface="+mn-cs"/>
              </a:rPr>
              <a:t>lake architectures.</a:t>
            </a:r>
            <a:br>
              <a:rPr lang="en-US" kern="0" dirty="0">
                <a:latin typeface="+mn-lt"/>
                <a:ea typeface="Calibri" panose="020F0502020204030204" pitchFamily="34" charset="0"/>
                <a:cs typeface="Times New Roman (Body CS)"/>
              </a:rPr>
            </a:br>
            <a:endParaRPr lang="en-US" sz="3600" kern="0" dirty="0">
              <a:latin typeface="+mn-lt"/>
              <a:ea typeface="+mn-ea"/>
              <a:cs typeface="+mn-cs"/>
            </a:endParaRPr>
          </a:p>
          <a:p>
            <a:pPr marL="514350" lvl="1" indent="-514350">
              <a:spcBef>
                <a:spcPts val="400"/>
              </a:spcBef>
              <a:buClr>
                <a:schemeClr val="accent1"/>
              </a:buClr>
              <a:buFont typeface="+mj-lt"/>
              <a:buAutoNum type="arabicPeriod"/>
              <a:defRPr/>
            </a:pPr>
            <a:r>
              <a:rPr lang="en-US" sz="3600" kern="0" dirty="0">
                <a:latin typeface="+mn-lt"/>
                <a:ea typeface="+mn-ea"/>
                <a:cs typeface="+mn-cs"/>
              </a:rPr>
              <a:t>Governance, security and data management processes issues due to </a:t>
            </a:r>
            <a:r>
              <a:rPr lang="en-US" sz="3600" b="1" kern="0" dirty="0">
                <a:latin typeface="+mn-lt"/>
                <a:ea typeface="+mn-ea"/>
                <a:cs typeface="+mn-cs"/>
              </a:rPr>
              <a:t>increasingly complex regulatory environments</a:t>
            </a:r>
            <a:r>
              <a:rPr lang="en-US" sz="3600" kern="0" dirty="0">
                <a:latin typeface="+mn-lt"/>
                <a:ea typeface="+mn-ea"/>
                <a:cs typeface="+mn-cs"/>
              </a:rPr>
              <a:t> with more data types, users, and data access constraints</a:t>
            </a:r>
            <a:endParaRPr lang="en-US" dirty="0">
              <a:latin typeface="+mn-lt"/>
            </a:endParaRP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350261959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.data</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Elevator pitch</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53474" y="3368841"/>
            <a:ext cx="10995798" cy="9586741"/>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Aft>
                <a:spcPts val="2400"/>
              </a:spcAft>
            </a:pPr>
            <a:r>
              <a:rPr lang="en-US" b="1" kern="0" dirty="0">
                <a:latin typeface="+mn-lt"/>
              </a:rPr>
              <a:t>Key messages:</a:t>
            </a:r>
          </a:p>
          <a:p>
            <a:pPr marL="685800" indent="-685800">
              <a:spcAft>
                <a:spcPts val="2400"/>
              </a:spcAft>
              <a:buFont typeface="Arial" panose="020B0604020202020204" pitchFamily="34" charset="0"/>
              <a:buChar char="•"/>
            </a:pPr>
            <a:r>
              <a:rPr lang="en-US" kern="0" dirty="0">
                <a:latin typeface="+mn-lt"/>
              </a:rPr>
              <a:t>Watsonx.data is a fit-for-purpose data store </a:t>
            </a:r>
            <a:br>
              <a:rPr lang="en-US" kern="0" dirty="0">
                <a:latin typeface="+mn-lt"/>
              </a:rPr>
            </a:br>
            <a:r>
              <a:rPr lang="en-US" kern="0" dirty="0">
                <a:latin typeface="+mn-lt"/>
              </a:rPr>
              <a:t>built on an open lakehouse architecture </a:t>
            </a:r>
          </a:p>
          <a:p>
            <a:pPr marL="685800" indent="-685800">
              <a:spcAft>
                <a:spcPts val="2400"/>
              </a:spcAft>
              <a:buFont typeface="Arial" panose="020B0604020202020204" pitchFamily="34" charset="0"/>
              <a:buChar char="•"/>
            </a:pPr>
            <a:r>
              <a:rPr lang="en-US" kern="0" dirty="0">
                <a:latin typeface="+mn-lt"/>
              </a:rPr>
              <a:t>Optimized for governed data and AI workloads across hybrid cloud environments</a:t>
            </a:r>
          </a:p>
          <a:p>
            <a:pPr marL="685800" indent="-685800">
              <a:spcAft>
                <a:spcPts val="2400"/>
              </a:spcAft>
              <a:buFont typeface="Arial" panose="020B0604020202020204" pitchFamily="34" charset="0"/>
              <a:buChar char="•"/>
            </a:pPr>
            <a:r>
              <a:rPr lang="en-US" kern="0" dirty="0">
                <a:latin typeface="+mn-lt"/>
              </a:rPr>
              <a:t>Brings together commodity cloud object storage, open table formats, and open-source query engines to provide broad workload coverage </a:t>
            </a:r>
            <a:br>
              <a:rPr lang="en-US" kern="0" dirty="0">
                <a:latin typeface="+mn-lt"/>
              </a:rPr>
            </a:br>
            <a:r>
              <a:rPr lang="en-US" kern="0" dirty="0">
                <a:latin typeface="+mn-lt"/>
              </a:rPr>
              <a:t>and optimal price-performance</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
        <p:nvSpPr>
          <p:cNvPr id="5" name="TextBox 4">
            <a:extLst>
              <a:ext uri="{FF2B5EF4-FFF2-40B4-BE49-F238E27FC236}">
                <a16:creationId xmlns:a16="http://schemas.microsoft.com/office/drawing/2014/main" id="{14397057-52E4-4A28-2F80-1B0973B9980E}"/>
              </a:ext>
            </a:extLst>
          </p:cNvPr>
          <p:cNvSpPr txBox="1"/>
          <p:nvPr/>
        </p:nvSpPr>
        <p:spPr>
          <a:xfrm>
            <a:off x="616828" y="3429000"/>
            <a:ext cx="10981008" cy="221599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sz="3600" i="1" dirty="0"/>
              <a:t>Recount data warehouse and data lake pain points, and then position watsonx.data as a world-class open data lakehouse solution that provides enterprises the data foundation for new AI workloads at scale.</a:t>
            </a:r>
            <a:endParaRPr lang="en-US" dirty="0"/>
          </a:p>
        </p:txBody>
      </p:sp>
    </p:spTree>
    <p:extLst>
      <p:ext uri="{BB962C8B-B14F-4D97-AF65-F5344CB8AC3E}">
        <p14:creationId xmlns:p14="http://schemas.microsoft.com/office/powerpoint/2010/main" val="43621343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.data</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Business value propositions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33762"/>
            <a:ext cx="11041063"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685800" indent="-685800">
              <a:spcAft>
                <a:spcPts val="2400"/>
              </a:spcAft>
              <a:buFont typeface="Arial" panose="020B0604020202020204" pitchFamily="34" charset="0"/>
              <a:buChar char="•"/>
            </a:pPr>
            <a:r>
              <a:rPr lang="en-US" kern="0" dirty="0">
                <a:latin typeface="+mn-lt"/>
              </a:rPr>
              <a:t>Optimize costly data warehouse workloads</a:t>
            </a:r>
          </a:p>
          <a:p>
            <a:pPr marL="685800" indent="-685800">
              <a:spcAft>
                <a:spcPts val="2400"/>
              </a:spcAft>
              <a:buFont typeface="Arial" panose="020B0604020202020204" pitchFamily="34" charset="0"/>
              <a:buChar char="•"/>
            </a:pPr>
            <a:r>
              <a:rPr lang="en-US" kern="0" dirty="0">
                <a:latin typeface="+mn-lt"/>
              </a:rPr>
              <a:t>Access all enterprise data across hybrid cloud environments</a:t>
            </a:r>
          </a:p>
          <a:p>
            <a:pPr marL="685800" indent="-685800">
              <a:spcAft>
                <a:spcPts val="2400"/>
              </a:spcAft>
              <a:buFont typeface="Arial" panose="020B0604020202020204" pitchFamily="34" charset="0"/>
              <a:buChar char="•"/>
            </a:pPr>
            <a:r>
              <a:rPr lang="en-US" kern="0" dirty="0">
                <a:latin typeface="+mn-lt"/>
              </a:rPr>
              <a:t>Built-in data governance across </a:t>
            </a:r>
            <a:br>
              <a:rPr lang="en-US" kern="0" dirty="0">
                <a:latin typeface="+mn-lt"/>
              </a:rPr>
            </a:br>
            <a:r>
              <a:rPr lang="en-US" kern="0" dirty="0">
                <a:latin typeface="+mn-lt"/>
              </a:rPr>
              <a:t>the data ecosystem</a:t>
            </a:r>
          </a:p>
          <a:p>
            <a:pPr marL="685800" indent="-685800">
              <a:spcAft>
                <a:spcPts val="2400"/>
              </a:spcAft>
              <a:buFont typeface="Arial" panose="020B0604020202020204" pitchFamily="34" charset="0"/>
              <a:buChar char="•"/>
            </a:pPr>
            <a:r>
              <a:rPr lang="en-US" kern="0" dirty="0">
                <a:latin typeface="+mn-lt"/>
              </a:rPr>
              <a:t>Open data and table formats</a:t>
            </a:r>
          </a:p>
          <a:p>
            <a:pPr marL="685800" indent="-685800">
              <a:spcAft>
                <a:spcPts val="2400"/>
              </a:spcAft>
              <a:buFont typeface="Arial" panose="020B0604020202020204" pitchFamily="34" charset="0"/>
              <a:buChar char="•"/>
            </a:pPr>
            <a:r>
              <a:rPr lang="en-US" kern="0" dirty="0">
                <a:latin typeface="+mn-lt"/>
              </a:rPr>
              <a:t>Hybrid cloud deployments</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301673362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25029581-E5F3-9054-EF3C-8C3C8AD0DCE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3041650" y="7640319"/>
            <a:ext cx="1983537" cy="1983533"/>
          </a:xfrm>
          <a:prstGeom prst="rect">
            <a:avLst/>
          </a:prstGeom>
        </p:spPr>
      </p:pic>
      <p:sp>
        <p:nvSpPr>
          <p:cNvPr id="7" name="TextBox 6">
            <a:extLst>
              <a:ext uri="{FF2B5EF4-FFF2-40B4-BE49-F238E27FC236}">
                <a16:creationId xmlns:a16="http://schemas.microsoft.com/office/drawing/2014/main" id="{86038E64-E8D9-500A-F23C-D71B62F7525A}"/>
              </a:ext>
            </a:extLst>
          </p:cNvPr>
          <p:cNvSpPr txBox="1"/>
          <p:nvPr/>
        </p:nvSpPr>
        <p:spPr>
          <a:xfrm>
            <a:off x="841609" y="10287000"/>
            <a:ext cx="6006962" cy="156966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23217" algn="ctr" defTabSz="257237"/>
            <a:r>
              <a:rPr lang="en-US" sz="3200" b="1" dirty="0">
                <a:solidFill>
                  <a:srgbClr val="000000"/>
                </a:solidFill>
              </a:rPr>
              <a:t>Build AI applications in a fraction of the time with </a:t>
            </a:r>
            <a:br>
              <a:rPr lang="en-US" sz="3200" b="1" dirty="0">
                <a:solidFill>
                  <a:srgbClr val="000000"/>
                </a:solidFill>
              </a:rPr>
            </a:br>
            <a:r>
              <a:rPr lang="en-US" sz="3200" b="1" dirty="0">
                <a:solidFill>
                  <a:srgbClr val="000000"/>
                </a:solidFill>
              </a:rPr>
              <a:t>a fraction of the data.</a:t>
            </a:r>
          </a:p>
        </p:txBody>
      </p:sp>
      <p:sp>
        <p:nvSpPr>
          <p:cNvPr id="8" name="TextBox 7">
            <a:extLst>
              <a:ext uri="{FF2B5EF4-FFF2-40B4-BE49-F238E27FC236}">
                <a16:creationId xmlns:a16="http://schemas.microsoft.com/office/drawing/2014/main" id="{48735A86-867F-8521-1E1C-0E529193FC58}"/>
              </a:ext>
            </a:extLst>
          </p:cNvPr>
          <p:cNvSpPr txBox="1"/>
          <p:nvPr/>
        </p:nvSpPr>
        <p:spPr>
          <a:xfrm>
            <a:off x="9223513" y="10287000"/>
            <a:ext cx="6006962" cy="2554545"/>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marL="22860" algn="ctr" defTabSz="257237"/>
            <a:r>
              <a:rPr lang="en-US" sz="3200" b="1" dirty="0">
                <a:solidFill>
                  <a:srgbClr val="000000"/>
                </a:solidFill>
              </a:rPr>
              <a:t>Guide models to meet your needs, with easy-to-use tools for building and refining performant prompts to </a:t>
            </a:r>
            <a:br>
              <a:rPr lang="en-US" sz="3200" b="1" dirty="0">
                <a:solidFill>
                  <a:srgbClr val="000000"/>
                </a:solidFill>
              </a:rPr>
            </a:br>
            <a:r>
              <a:rPr lang="en-US" sz="3200" b="1" dirty="0">
                <a:solidFill>
                  <a:srgbClr val="000000"/>
                </a:solidFill>
              </a:rPr>
              <a:t>achieve the desired result.</a:t>
            </a:r>
          </a:p>
        </p:txBody>
      </p:sp>
      <p:sp>
        <p:nvSpPr>
          <p:cNvPr id="9" name="TextBox 8">
            <a:extLst>
              <a:ext uri="{FF2B5EF4-FFF2-40B4-BE49-F238E27FC236}">
                <a16:creationId xmlns:a16="http://schemas.microsoft.com/office/drawing/2014/main" id="{19B2647F-E728-37DB-39E0-B3104D5A4B1D}"/>
              </a:ext>
            </a:extLst>
          </p:cNvPr>
          <p:cNvSpPr txBox="1"/>
          <p:nvPr/>
        </p:nvSpPr>
        <p:spPr>
          <a:xfrm>
            <a:off x="17650093" y="10287000"/>
            <a:ext cx="5956862" cy="156966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algn="ctr" defTabSz="914400"/>
            <a:r>
              <a:rPr lang="en-US" sz="3200" b="1" dirty="0">
                <a:solidFill>
                  <a:srgbClr val="000000"/>
                </a:solidFill>
                <a:ea typeface="Calibri" panose="020F0502020204030204" pitchFamily="34" charset="0"/>
                <a:cs typeface="Times New Roman"/>
              </a:rPr>
              <a:t>Tune models with your enterprise data; your data remains private and secure.</a:t>
            </a:r>
          </a:p>
        </p:txBody>
      </p:sp>
      <p:sp>
        <p:nvSpPr>
          <p:cNvPr id="10" name="TextBox 9">
            <a:extLst>
              <a:ext uri="{FF2B5EF4-FFF2-40B4-BE49-F238E27FC236}">
                <a16:creationId xmlns:a16="http://schemas.microsoft.com/office/drawing/2014/main" id="{6E38D7CB-9BDD-069B-E2C1-DD3F4B8EDA69}"/>
              </a:ext>
            </a:extLst>
          </p:cNvPr>
          <p:cNvSpPr txBox="1"/>
          <p:nvPr/>
        </p:nvSpPr>
        <p:spPr>
          <a:xfrm>
            <a:off x="1583473" y="5575610"/>
            <a:ext cx="21245159" cy="76944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40" tIns="45720" rIns="91440" bIns="45720" anchor="t">
            <a:spAutoFit/>
          </a:bodyPr>
          <a:lstStyle/>
          <a:p>
            <a:pPr marL="22860" algn="ctr" defTabSz="257237"/>
            <a:r>
              <a:rPr lang="en-US" sz="4400" b="1" dirty="0">
                <a:solidFill>
                  <a:srgbClr val="000000"/>
                </a:solidFill>
              </a:rPr>
              <a:t>Train, validate, tune, and deploy AI models</a:t>
            </a:r>
            <a:endParaRPr lang="en-US" sz="4400" b="1" dirty="0"/>
          </a:p>
        </p:txBody>
      </p:sp>
      <p:sp>
        <p:nvSpPr>
          <p:cNvPr id="2" name="Title 1">
            <a:extLst>
              <a:ext uri="{FF2B5EF4-FFF2-40B4-BE49-F238E27FC236}">
                <a16:creationId xmlns:a16="http://schemas.microsoft.com/office/drawing/2014/main" id="{BB47C805-0602-0874-281A-0F653AB0CF16}"/>
              </a:ext>
            </a:extLst>
          </p:cNvPr>
          <p:cNvSpPr>
            <a:spLocks noGrp="1"/>
          </p:cNvSpPr>
          <p:nvPr>
            <p:ph type="title"/>
          </p:nvPr>
        </p:nvSpPr>
        <p:spPr>
          <a:xfrm>
            <a:off x="576072" y="385200"/>
            <a:ext cx="11615928" cy="1527048"/>
          </a:xfrm>
        </p:spPr>
        <p:txBody>
          <a:bodyPr/>
          <a:lstStyle/>
          <a:p>
            <a:r>
              <a:rPr lang="en-US" b="1" kern="0" dirty="0">
                <a:latin typeface="IBM Plex Sans"/>
              </a:rPr>
              <a:t>watson</a:t>
            </a:r>
            <a:r>
              <a:rPr lang="en-US" b="1" kern="0" dirty="0">
                <a:solidFill>
                  <a:schemeClr val="accent1"/>
                </a:solidFill>
                <a:latin typeface="IBM Plex Sans"/>
              </a:rPr>
              <a:t>x</a:t>
            </a:r>
            <a:r>
              <a:rPr lang="en-US" b="1" kern="0" dirty="0">
                <a:solidFill>
                  <a:schemeClr val="tx1"/>
                </a:solidFill>
                <a:latin typeface="IBM Plex Sans"/>
              </a:rPr>
              <a:t>.ai</a:t>
            </a:r>
            <a:br>
              <a:rPr lang="en-US" sz="8000" kern="0" dirty="0"/>
            </a:br>
            <a:r>
              <a:rPr lang="en-US" sz="4800" i="1" kern="0" dirty="0"/>
              <a:t>Next-generation AI studio for AI builders</a:t>
            </a:r>
            <a:endParaRPr lang="en-US" i="1" dirty="0"/>
          </a:p>
        </p:txBody>
      </p:sp>
      <p:sp>
        <p:nvSpPr>
          <p:cNvPr id="3" name="Title 11">
            <a:extLst>
              <a:ext uri="{FF2B5EF4-FFF2-40B4-BE49-F238E27FC236}">
                <a16:creationId xmlns:a16="http://schemas.microsoft.com/office/drawing/2014/main" id="{642AEF61-F9EC-BD59-7204-851DF242DB21}"/>
              </a:ext>
            </a:extLst>
          </p:cNvPr>
          <p:cNvSpPr txBox="1">
            <a:spLocks/>
          </p:cNvSpPr>
          <p:nvPr/>
        </p:nvSpPr>
        <p:spPr>
          <a:xfrm>
            <a:off x="3692210" y="5151437"/>
            <a:ext cx="11660176" cy="3413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br>
              <a:rPr lang="en-US" sz="3600" kern="1200" dirty="0">
                <a:ea typeface="+mn-ea"/>
                <a:cs typeface="+mn-cs"/>
              </a:rPr>
            </a:br>
            <a:br>
              <a:rPr lang="en-US" sz="4000" kern="1200" dirty="0">
                <a:ea typeface="+mn-ea"/>
                <a:cs typeface="+mn-cs"/>
              </a:rPr>
            </a:br>
            <a:br>
              <a:rPr lang="en-US" sz="4400" kern="0" dirty="0"/>
            </a:br>
            <a:endParaRPr lang="en-US" sz="4400" kern="0" dirty="0"/>
          </a:p>
        </p:txBody>
      </p:sp>
      <p:pic>
        <p:nvPicPr>
          <p:cNvPr id="15" name="Graphic 14">
            <a:extLst>
              <a:ext uri="{FF2B5EF4-FFF2-40B4-BE49-F238E27FC236}">
                <a16:creationId xmlns:a16="http://schemas.microsoft.com/office/drawing/2014/main" id="{57B1C784-58AE-FCDB-D1D9-9B70A296897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694504" y="7509770"/>
            <a:ext cx="2392458" cy="2392458"/>
          </a:xfrm>
          <a:prstGeom prst="rect">
            <a:avLst/>
          </a:prstGeom>
        </p:spPr>
      </p:pic>
      <p:pic>
        <p:nvPicPr>
          <p:cNvPr id="16" name="Graphic 15">
            <a:extLst>
              <a:ext uri="{FF2B5EF4-FFF2-40B4-BE49-F238E27FC236}">
                <a16:creationId xmlns:a16="http://schemas.microsoft.com/office/drawing/2014/main" id="{D59B1756-8948-CE34-FF6E-FFBED7270C06}"/>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19249595" y="7640319"/>
            <a:ext cx="2205206" cy="2205206"/>
          </a:xfrm>
          <a:prstGeom prst="rect">
            <a:avLst/>
          </a:prstGeom>
        </p:spPr>
      </p:pic>
    </p:spTree>
    <p:extLst>
      <p:ext uri="{BB962C8B-B14F-4D97-AF65-F5344CB8AC3E}">
        <p14:creationId xmlns:p14="http://schemas.microsoft.com/office/powerpoint/2010/main" val="139922704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3E72A0F-42F1-55D0-0D6C-D9A522B97182}"/>
              </a:ext>
            </a:extLst>
          </p:cNvPr>
          <p:cNvSpPr>
            <a:spLocks noGrp="1"/>
          </p:cNvSpPr>
          <p:nvPr>
            <p:ph type="body" sz="quarter" idx="14"/>
          </p:nvPr>
        </p:nvSpPr>
        <p:spPr/>
        <p:txBody>
          <a:bodyPr/>
          <a:lstStyle/>
          <a:p>
            <a:r>
              <a:rPr lang="en-US" dirty="0"/>
              <a:t>Seller guidance </a:t>
            </a:r>
            <a:br>
              <a:rPr lang="en-US" dirty="0"/>
            </a:br>
            <a:r>
              <a:rPr lang="en-US" dirty="0"/>
              <a:t>and legal disclaimer</a:t>
            </a:r>
          </a:p>
        </p:txBody>
      </p:sp>
      <p:sp>
        <p:nvSpPr>
          <p:cNvPr id="6" name="Text Placeholder 5">
            <a:extLst>
              <a:ext uri="{FF2B5EF4-FFF2-40B4-BE49-F238E27FC236}">
                <a16:creationId xmlns:a16="http://schemas.microsoft.com/office/drawing/2014/main" id="{BE62A7F2-CF25-2BC9-F19B-D48C883E3D34}"/>
              </a:ext>
            </a:extLst>
          </p:cNvPr>
          <p:cNvSpPr>
            <a:spLocks noGrp="1"/>
          </p:cNvSpPr>
          <p:nvPr>
            <p:ph type="body" sz="quarter" idx="15"/>
          </p:nvPr>
        </p:nvSpPr>
        <p:spPr/>
        <p:txBody>
          <a:bodyPr/>
          <a:lstStyle/>
          <a:p>
            <a:r>
              <a:rPr lang="en-US" sz="2000" dirty="0">
                <a:latin typeface="+mn-lt"/>
              </a:rPr>
              <a:t>References in this presentation to IBM products, programs, or services do not imply that they will be available in all countries in which IBM operates. Product release dates and/or capabilities referenced in this presentation may change at any time at IBM’s sole discretion based on market opportunities or other factors and are not intended to be a commitment to future product or feature availability in any way. Nothing contained in these materials is intended to, nor shall have the effect of, stating or implying that any activities undertaken by you will result in any specific sales, revenue growth, or other results. </a:t>
            </a:r>
          </a:p>
          <a:p>
            <a:endParaRPr lang="en-US" sz="2000" dirty="0">
              <a:latin typeface="+mn-lt"/>
            </a:endParaRPr>
          </a:p>
          <a:p>
            <a:r>
              <a:rPr lang="en-US" sz="2000" dirty="0">
                <a:latin typeface="+mn-lt"/>
              </a:rPr>
              <a:t>All client examples described are presented as illustrations of how those clients have used IBM products and the results, they </a:t>
            </a:r>
            <a:br>
              <a:rPr lang="en-US" sz="2000" dirty="0">
                <a:latin typeface="+mn-lt"/>
              </a:rPr>
            </a:br>
            <a:r>
              <a:rPr lang="en-US" sz="2000" dirty="0">
                <a:latin typeface="+mn-lt"/>
              </a:rPr>
              <a:t>may have achieved. Actual environmental costs and performance characteristics </a:t>
            </a:r>
            <a:br>
              <a:rPr lang="en-US" sz="2000" dirty="0">
                <a:latin typeface="+mn-lt"/>
              </a:rPr>
            </a:br>
            <a:r>
              <a:rPr lang="en-US" sz="2000" dirty="0">
                <a:latin typeface="+mn-lt"/>
              </a:rPr>
              <a:t>may vary by client.</a:t>
            </a:r>
          </a:p>
        </p:txBody>
      </p:sp>
      <p:sp>
        <p:nvSpPr>
          <p:cNvPr id="7" name="Text Placeholder 6">
            <a:extLst>
              <a:ext uri="{FF2B5EF4-FFF2-40B4-BE49-F238E27FC236}">
                <a16:creationId xmlns:a16="http://schemas.microsoft.com/office/drawing/2014/main" id="{D7858509-7CEF-2BC8-44E0-8F7323DF224F}"/>
              </a:ext>
            </a:extLst>
          </p:cNvPr>
          <p:cNvSpPr>
            <a:spLocks noGrp="1"/>
          </p:cNvSpPr>
          <p:nvPr>
            <p:ph type="body" sz="quarter" idx="17"/>
          </p:nvPr>
        </p:nvSpPr>
        <p:spPr/>
        <p:txBody>
          <a:bodyPr/>
          <a:lstStyle/>
          <a:p>
            <a:r>
              <a:rPr lang="en-US" sz="2000" dirty="0">
                <a:latin typeface="+mn-lt"/>
              </a:rPr>
              <a:t>Slides in this presentation marked as </a:t>
            </a:r>
            <a:br>
              <a:rPr lang="en-US" sz="2000" dirty="0">
                <a:latin typeface="+mn-lt"/>
              </a:rPr>
            </a:br>
            <a:r>
              <a:rPr lang="en-US" sz="2000" b="1" dirty="0">
                <a:latin typeface="+mn-lt"/>
              </a:rPr>
              <a:t>"IBM and Business Partner Internal Use Only" </a:t>
            </a:r>
            <a:r>
              <a:rPr lang="en-US" sz="2000" dirty="0">
                <a:latin typeface="+mn-lt"/>
              </a:rPr>
              <a:t>are for IBM and Business Partner use and should not be shared with clients or anyone else outside of IBM or the Business Partners’ company.</a:t>
            </a:r>
          </a:p>
          <a:p>
            <a:endParaRPr lang="en-US" sz="2000" dirty="0">
              <a:latin typeface="+mn-lt"/>
            </a:endParaRPr>
          </a:p>
          <a:p>
            <a:r>
              <a:rPr lang="en-US" sz="2000" dirty="0">
                <a:latin typeface="+mn-lt"/>
              </a:rPr>
              <a:t>© IBM Corporation 2023. </a:t>
            </a:r>
            <a:br>
              <a:rPr lang="en-US" sz="2000" dirty="0">
                <a:latin typeface="+mn-lt"/>
              </a:rPr>
            </a:br>
            <a:r>
              <a:rPr lang="en-US" sz="2000" b="1" dirty="0">
                <a:latin typeface="+mn-lt"/>
              </a:rPr>
              <a:t>All Rights Reserved.</a:t>
            </a:r>
          </a:p>
          <a:p>
            <a:endParaRPr lang="en-US" sz="2000" dirty="0">
              <a:latin typeface="+mn-lt"/>
            </a:endParaRPr>
          </a:p>
          <a:p>
            <a:r>
              <a:rPr lang="en-US" sz="2000" dirty="0">
                <a:latin typeface="+mn-lt"/>
              </a:rPr>
              <a:t>The information contained in this publication is provided for informational purposes only. While efforts were made </a:t>
            </a:r>
            <a:br>
              <a:rPr lang="en-US" sz="2000" dirty="0">
                <a:latin typeface="+mn-lt"/>
              </a:rPr>
            </a:br>
            <a:r>
              <a:rPr lang="en-US" sz="2000" dirty="0">
                <a:latin typeface="+mn-lt"/>
              </a:rPr>
              <a:t>to verify the completeness and accuracy </a:t>
            </a:r>
            <a:br>
              <a:rPr lang="en-US" sz="2000" dirty="0">
                <a:latin typeface="+mn-lt"/>
              </a:rPr>
            </a:br>
            <a:r>
              <a:rPr lang="en-US" sz="2000" dirty="0">
                <a:latin typeface="+mn-lt"/>
              </a:rPr>
              <a:t>of the information contained in this publication, it is provided AS IS without warranty of any kind, express or implied. In addition, this information is based on IBM’s current product plans and strategy, which are subject to change by IBM without notice. IBM shall not be responsible for </a:t>
            </a:r>
            <a:br>
              <a:rPr lang="en-US" sz="2000" dirty="0">
                <a:latin typeface="+mn-lt"/>
              </a:rPr>
            </a:br>
            <a:r>
              <a:rPr lang="en-US" sz="2000" dirty="0">
                <a:latin typeface="+mn-lt"/>
              </a:rPr>
              <a:t>any damages arising out of the use of, or otherwise related to, this publication or </a:t>
            </a:r>
            <a:br>
              <a:rPr lang="en-US" sz="2000" dirty="0">
                <a:latin typeface="+mn-lt"/>
              </a:rPr>
            </a:br>
            <a:r>
              <a:rPr lang="en-US" sz="2000" dirty="0">
                <a:latin typeface="+mn-lt"/>
              </a:rPr>
              <a:t>any other materials. Nothing contained in this publication is intended to, nor shall have the effect of, creating any warranties or representations from IBM or its suppliers or licensors, or altering the terms and conditions of the applicable license agreement governing the use of </a:t>
            </a:r>
            <a:br>
              <a:rPr lang="en-US" sz="2000" dirty="0">
                <a:latin typeface="+mn-lt"/>
              </a:rPr>
            </a:br>
            <a:r>
              <a:rPr lang="en-US" sz="2000" dirty="0">
                <a:latin typeface="+mn-lt"/>
              </a:rPr>
              <a:t>IBM software.</a:t>
            </a:r>
          </a:p>
        </p:txBody>
      </p:sp>
      <p:cxnSp>
        <p:nvCxnSpPr>
          <p:cNvPr id="8" name="Straight Connector 7">
            <a:extLst>
              <a:ext uri="{FF2B5EF4-FFF2-40B4-BE49-F238E27FC236}">
                <a16:creationId xmlns:a16="http://schemas.microsoft.com/office/drawing/2014/main" id="{49A0F332-937A-48D4-440F-385A66045E46}"/>
              </a:ext>
            </a:extLst>
          </p:cNvPr>
          <p:cNvCxnSpPr/>
          <p:nvPr/>
        </p:nvCxnSpPr>
        <p:spPr bwMode="auto">
          <a:xfrm>
            <a:off x="12192001" y="570733"/>
            <a:ext cx="0" cy="1143009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96C957B2-30C5-34DE-E005-CBBC6C87E9D3}"/>
              </a:ext>
            </a:extLst>
          </p:cNvPr>
          <p:cNvCxnSpPr/>
          <p:nvPr/>
        </p:nvCxnSpPr>
        <p:spPr bwMode="auto">
          <a:xfrm>
            <a:off x="18287207" y="570733"/>
            <a:ext cx="0" cy="11430098"/>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089144FB-3E97-9722-F3A4-08EB5CD505B6}"/>
              </a:ext>
            </a:extLst>
          </p:cNvPr>
          <p:cNvSpPr txBox="1"/>
          <p:nvPr/>
        </p:nvSpPr>
        <p:spPr>
          <a:xfrm>
            <a:off x="554784" y="5059326"/>
            <a:ext cx="4970586" cy="920637"/>
          </a:xfrm>
          <a:prstGeom prst="rect">
            <a:avLst/>
          </a:prstGeom>
          <a:noFill/>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0" tIns="0" rIns="0" bIns="0">
            <a:spAutoFit/>
          </a:bodyPr>
          <a:lstStyle/>
          <a:p>
            <a:pPr>
              <a:lnSpc>
                <a:spcPct val="110000"/>
              </a:lnSpc>
            </a:pPr>
            <a:r>
              <a:rPr lang="en-US" sz="2800" dirty="0">
                <a:latin typeface="IBM Plex Sans Light" panose="020B0403050203000203" pitchFamily="34" charset="0"/>
              </a:rPr>
              <a:t>IBM and Business Partner </a:t>
            </a:r>
            <a:br>
              <a:rPr lang="en-US" sz="2800" dirty="0">
                <a:latin typeface="IBM Plex Sans Light" panose="020B0403050203000203" pitchFamily="34" charset="0"/>
              </a:rPr>
            </a:br>
            <a:r>
              <a:rPr lang="en-US" sz="2800" dirty="0">
                <a:solidFill>
                  <a:schemeClr val="accent6"/>
                </a:solidFill>
                <a:latin typeface="IBM Plex Sans Light" panose="020B0403050203000203" pitchFamily="34" charset="0"/>
              </a:rPr>
              <a:t>Internal Use Only</a:t>
            </a:r>
          </a:p>
        </p:txBody>
      </p:sp>
    </p:spTree>
    <p:extLst>
      <p:ext uri="{BB962C8B-B14F-4D97-AF65-F5344CB8AC3E}">
        <p14:creationId xmlns:p14="http://schemas.microsoft.com/office/powerpoint/2010/main" val="1748103635"/>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.ai</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Target client personas</a:t>
            </a: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63579"/>
            <a:ext cx="11041063"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3600" b="1" dirty="0">
                <a:solidFill>
                  <a:srgbClr val="000000"/>
                </a:solidFill>
                <a:latin typeface="IBM Plex Sans Light"/>
              </a:rPr>
              <a:t>Target clients:</a:t>
            </a:r>
            <a:endParaRPr lang="en-US" b="1" dirty="0">
              <a:solidFill>
                <a:srgbClr val="000000"/>
              </a:solidFill>
              <a:latin typeface="IBM Plex Sans Light"/>
            </a:endParaRPr>
          </a:p>
          <a:p>
            <a:r>
              <a:rPr lang="en-US" sz="3600" dirty="0">
                <a:solidFill>
                  <a:srgbClr val="000000"/>
                </a:solidFill>
                <a:latin typeface="IBM Plex Sans Light"/>
              </a:rPr>
              <a:t>Enterprises looking to build an</a:t>
            </a:r>
            <a:r>
              <a:rPr lang="en-US" dirty="0">
                <a:solidFill>
                  <a:srgbClr val="000000"/>
                </a:solidFill>
                <a:latin typeface="IBM Plex Sans Light"/>
              </a:rPr>
              <a:t> </a:t>
            </a:r>
            <a:r>
              <a:rPr lang="en-US" sz="3600" dirty="0">
                <a:solidFill>
                  <a:srgbClr val="000000"/>
                </a:solidFill>
                <a:latin typeface="IBM Plex Sans Light"/>
              </a:rPr>
              <a:t>AI </a:t>
            </a:r>
            <a:br>
              <a:rPr lang="en-US" sz="3600" dirty="0">
                <a:solidFill>
                  <a:srgbClr val="000000"/>
                </a:solidFill>
                <a:latin typeface="IBM Plex Sans Light"/>
              </a:rPr>
            </a:br>
            <a:r>
              <a:rPr lang="en-US" sz="3600" dirty="0">
                <a:solidFill>
                  <a:srgbClr val="000000"/>
                </a:solidFill>
                <a:latin typeface="IBM Plex Sans Light"/>
              </a:rPr>
              <a:t>practice, with the objective of building </a:t>
            </a:r>
            <a:br>
              <a:rPr lang="en-US" sz="3600" dirty="0">
                <a:solidFill>
                  <a:srgbClr val="000000"/>
                </a:solidFill>
                <a:latin typeface="IBM Plex Sans Light"/>
              </a:rPr>
            </a:br>
            <a:r>
              <a:rPr lang="en-US" sz="3600" dirty="0">
                <a:solidFill>
                  <a:srgbClr val="000000"/>
                </a:solidFill>
                <a:latin typeface="IBM Plex Sans Light"/>
              </a:rPr>
              <a:t>AI-powered applications</a:t>
            </a:r>
          </a:p>
          <a:p>
            <a:endParaRPr lang="en-US" sz="3600" b="1" dirty="0">
              <a:solidFill>
                <a:srgbClr val="000000"/>
              </a:solidFill>
              <a:latin typeface="IBM Plex Sans Light" panose="020B0403050203000203" pitchFamily="34" charset="0"/>
            </a:endParaRPr>
          </a:p>
          <a:p>
            <a:r>
              <a:rPr lang="en-US" sz="3600" b="1" dirty="0">
                <a:ea typeface="+mj-lt"/>
                <a:cs typeface="+mj-lt"/>
              </a:rPr>
              <a:t>Key stakeholders: </a:t>
            </a:r>
            <a:endParaRPr lang="en-US" dirty="0"/>
          </a:p>
          <a:p>
            <a:pPr marL="342900" indent="-342900">
              <a:buFont typeface="Arial"/>
              <a:buChar char="•"/>
            </a:pPr>
            <a:r>
              <a:rPr lang="en-US" sz="3600" dirty="0">
                <a:ea typeface="+mj-lt"/>
                <a:cs typeface="+mj-lt"/>
              </a:rPr>
              <a:t>Chief Data and Analytics Officers </a:t>
            </a:r>
            <a:endParaRPr lang="en-US" sz="3600" dirty="0"/>
          </a:p>
          <a:p>
            <a:pPr marL="342900" indent="-342900">
              <a:buFont typeface="Arial"/>
              <a:buChar char="•"/>
            </a:pPr>
            <a:endParaRPr lang="en-US" sz="3600" dirty="0">
              <a:ea typeface="+mj-lt"/>
              <a:cs typeface="+mj-lt"/>
            </a:endParaRPr>
          </a:p>
          <a:p>
            <a:r>
              <a:rPr lang="en-US" sz="3600" b="1" dirty="0">
                <a:ea typeface="+mj-lt"/>
                <a:cs typeface="+mj-lt"/>
              </a:rPr>
              <a:t>User personas (influencers): </a:t>
            </a:r>
            <a:endParaRPr lang="en-US" dirty="0"/>
          </a:p>
          <a:p>
            <a:pPr marL="342900" indent="-342900">
              <a:buFont typeface="Arial"/>
              <a:buChar char="•"/>
            </a:pPr>
            <a:r>
              <a:rPr lang="en-US" sz="3600" dirty="0">
                <a:ea typeface="+mj-lt"/>
                <a:cs typeface="+mj-lt"/>
              </a:rPr>
              <a:t>Data scientists </a:t>
            </a:r>
          </a:p>
          <a:p>
            <a:pPr marL="342900" indent="-342900">
              <a:buFont typeface="Arial"/>
              <a:buChar char="•"/>
            </a:pPr>
            <a:r>
              <a:rPr lang="en-US" dirty="0">
                <a:ea typeface="+mj-lt"/>
                <a:cs typeface="+mj-lt"/>
              </a:rPr>
              <a:t>Application developers</a:t>
            </a:r>
          </a:p>
          <a:p>
            <a:pPr marL="342900" indent="-342900">
              <a:buFont typeface="Arial"/>
              <a:buChar char="•"/>
            </a:pPr>
            <a:r>
              <a:rPr lang="en-US" sz="3600" dirty="0">
                <a:ea typeface="+mj-lt"/>
                <a:cs typeface="+mj-lt"/>
              </a:rPr>
              <a:t>AI/ML engineers </a:t>
            </a:r>
            <a:endParaRPr lang="en-US" dirty="0"/>
          </a:p>
          <a:p>
            <a:pPr marL="342900" indent="-342900">
              <a:buFont typeface="Arial"/>
              <a:buChar char="•"/>
            </a:pPr>
            <a:r>
              <a:rPr lang="en-US" sz="3600" dirty="0">
                <a:ea typeface="+mj-lt"/>
                <a:cs typeface="+mj-lt"/>
              </a:rPr>
              <a:t>Business Unit “AI savvy” SMEs and analysts</a:t>
            </a:r>
            <a:endParaRPr lang="en-US" sz="3600" dirty="0">
              <a:solidFill>
                <a:srgbClr val="000000"/>
              </a:solidFill>
              <a:latin typeface="IBM Plex Sans Light" panose="020B0403050203000203" pitchFamily="34" charset="0"/>
            </a:endParaRP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327024385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.ai</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Elevator pitch</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1" y="3264309"/>
            <a:ext cx="10978164"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Aft>
                <a:spcPts val="2400"/>
              </a:spcAft>
            </a:pPr>
            <a:r>
              <a:rPr lang="en-US" b="1" kern="0" dirty="0">
                <a:latin typeface="+mn-lt"/>
              </a:rPr>
              <a:t>Key messages:</a:t>
            </a:r>
          </a:p>
          <a:p>
            <a:pPr marL="685800" indent="-685800">
              <a:spcAft>
                <a:spcPts val="2400"/>
              </a:spcAft>
              <a:buFont typeface="Arial" panose="020B0604020202020204" pitchFamily="34" charset="0"/>
              <a:buChar char="•"/>
            </a:pPr>
            <a:r>
              <a:rPr lang="en-US" kern="0" dirty="0">
                <a:latin typeface="+mn-lt"/>
              </a:rPr>
              <a:t>Trusted: operationalize and scale </a:t>
            </a:r>
            <a:br>
              <a:rPr lang="en-US" kern="0" dirty="0">
                <a:latin typeface="+mn-lt"/>
              </a:rPr>
            </a:br>
            <a:r>
              <a:rPr lang="en-US" kern="0" dirty="0">
                <a:latin typeface="+mn-lt"/>
              </a:rPr>
              <a:t>AI with confidence</a:t>
            </a:r>
          </a:p>
          <a:p>
            <a:pPr marL="685800" indent="-685800">
              <a:spcAft>
                <a:spcPts val="2400"/>
              </a:spcAft>
              <a:buFont typeface="Arial" panose="020B0604020202020204" pitchFamily="34" charset="0"/>
              <a:buChar char="•"/>
            </a:pPr>
            <a:r>
              <a:rPr lang="en-US" kern="0" dirty="0">
                <a:latin typeface="+mn-lt"/>
              </a:rPr>
              <a:t>AI governance: data and models </a:t>
            </a:r>
            <a:br>
              <a:rPr lang="en-US" kern="0" dirty="0">
                <a:latin typeface="+mn-lt"/>
              </a:rPr>
            </a:br>
            <a:r>
              <a:rPr lang="en-US" kern="0" dirty="0">
                <a:latin typeface="+mn-lt"/>
              </a:rPr>
              <a:t>are private, secure, and governed</a:t>
            </a:r>
          </a:p>
          <a:p>
            <a:pPr marL="685800" indent="-685800">
              <a:spcAft>
                <a:spcPts val="2400"/>
              </a:spcAft>
              <a:buFont typeface="Arial" panose="020B0604020202020204" pitchFamily="34" charset="0"/>
              <a:buChar char="•"/>
            </a:pPr>
            <a:r>
              <a:rPr lang="en-US" kern="0" dirty="0">
                <a:latin typeface="+mn-lt"/>
              </a:rPr>
              <a:t>IBM’s foundation models are pre-trained </a:t>
            </a:r>
            <a:br>
              <a:rPr lang="en-US" kern="0" dirty="0">
                <a:latin typeface="+mn-lt"/>
              </a:rPr>
            </a:br>
            <a:r>
              <a:rPr lang="en-US" kern="0" dirty="0">
                <a:latin typeface="+mn-lt"/>
              </a:rPr>
              <a:t>on curated data sets based on principles </a:t>
            </a:r>
            <a:br>
              <a:rPr lang="en-US" kern="0" dirty="0">
                <a:latin typeface="+mn-lt"/>
              </a:rPr>
            </a:br>
            <a:r>
              <a:rPr lang="en-US" kern="0" dirty="0">
                <a:latin typeface="+mn-lt"/>
              </a:rPr>
              <a:t>of trust and transparency</a:t>
            </a:r>
          </a:p>
          <a:p>
            <a:pPr marL="685800" indent="-685800">
              <a:spcAft>
                <a:spcPts val="2400"/>
              </a:spcAft>
              <a:buFont typeface="Arial" panose="020B0604020202020204" pitchFamily="34" charset="0"/>
              <a:buChar char="•"/>
            </a:pPr>
            <a:r>
              <a:rPr lang="en-US" kern="0" dirty="0">
                <a:latin typeface="+mn-lt"/>
              </a:rPr>
              <a:t>Embrace of open-source models </a:t>
            </a:r>
            <a:br>
              <a:rPr lang="en-US" kern="0" dirty="0">
                <a:latin typeface="+mn-lt"/>
              </a:rPr>
            </a:br>
            <a:r>
              <a:rPr lang="en-US" kern="0" dirty="0">
                <a:latin typeface="+mn-lt"/>
              </a:rPr>
              <a:t>and software</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
        <p:nvSpPr>
          <p:cNvPr id="4" name="TextBox 3">
            <a:extLst>
              <a:ext uri="{FF2B5EF4-FFF2-40B4-BE49-F238E27FC236}">
                <a16:creationId xmlns:a16="http://schemas.microsoft.com/office/drawing/2014/main" id="{FB072266-556D-FB33-6842-04C6CA9C93E1}"/>
              </a:ext>
            </a:extLst>
          </p:cNvPr>
          <p:cNvSpPr txBox="1"/>
          <p:nvPr/>
        </p:nvSpPr>
        <p:spPr>
          <a:xfrm>
            <a:off x="637903" y="3411259"/>
            <a:ext cx="9559645" cy="276998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i="1" dirty="0"/>
              <a:t>I</a:t>
            </a:r>
            <a:r>
              <a:rPr lang="en-US" sz="3600" i="1" dirty="0"/>
              <a:t>ntroduce watsonx.ai as a next-generation enterprise studio for AI builders: watsonx.ai brings together traditional machine learning and new generative AI capabilities into a powerful studio for building AI applications.</a:t>
            </a:r>
          </a:p>
        </p:txBody>
      </p:sp>
    </p:spTree>
    <p:extLst>
      <p:ext uri="{BB962C8B-B14F-4D97-AF65-F5344CB8AC3E}">
        <p14:creationId xmlns:p14="http://schemas.microsoft.com/office/powerpoint/2010/main" val="126335578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.ai</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Business value propositions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33762"/>
            <a:ext cx="11041063"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685800" indent="-685800">
              <a:spcAft>
                <a:spcPts val="2400"/>
              </a:spcAft>
              <a:buFont typeface="Arial" panose="020B0604020202020204" pitchFamily="34" charset="0"/>
              <a:buChar char="•"/>
            </a:pPr>
            <a:r>
              <a:rPr lang="en-US" kern="0" dirty="0">
                <a:latin typeface="+mn-lt"/>
              </a:rPr>
              <a:t>Collaboration platform for AI development: </a:t>
            </a:r>
            <a:br>
              <a:rPr lang="en-US" kern="0" dirty="0">
                <a:latin typeface="+mn-lt"/>
              </a:rPr>
            </a:br>
            <a:r>
              <a:rPr lang="en-US" kern="0" dirty="0">
                <a:latin typeface="+mn-lt"/>
              </a:rPr>
              <a:t>no-code, visual design, all code</a:t>
            </a:r>
          </a:p>
          <a:p>
            <a:pPr marL="685800" indent="-685800">
              <a:spcAft>
                <a:spcPts val="2400"/>
              </a:spcAft>
              <a:buFont typeface="Arial" panose="020B0604020202020204" pitchFamily="34" charset="0"/>
              <a:buChar char="•"/>
            </a:pPr>
            <a:r>
              <a:rPr lang="en-US" kern="0" dirty="0">
                <a:latin typeface="+mn-lt"/>
              </a:rPr>
              <a:t>Tools for all stages of the AI model lifecycle</a:t>
            </a:r>
          </a:p>
          <a:p>
            <a:pPr marL="685800" indent="-685800">
              <a:spcAft>
                <a:spcPts val="2400"/>
              </a:spcAft>
              <a:buFont typeface="Arial" panose="020B0604020202020204" pitchFamily="34" charset="0"/>
              <a:buChar char="•"/>
            </a:pPr>
            <a:r>
              <a:rPr lang="en-US" kern="0" dirty="0">
                <a:latin typeface="+mn-lt"/>
              </a:rPr>
              <a:t>Intuitive tooling for foundation models </a:t>
            </a:r>
            <a:br>
              <a:rPr lang="en-US" kern="0" dirty="0">
                <a:latin typeface="+mn-lt"/>
              </a:rPr>
            </a:br>
            <a:r>
              <a:rPr lang="en-US" kern="0" dirty="0">
                <a:latin typeface="+mn-lt"/>
              </a:rPr>
              <a:t>and generative AI capabilities</a:t>
            </a:r>
          </a:p>
          <a:p>
            <a:pPr marL="685800" indent="-685800">
              <a:spcAft>
                <a:spcPts val="2400"/>
              </a:spcAft>
              <a:buFont typeface="Arial" panose="020B0604020202020204" pitchFamily="34" charset="0"/>
              <a:buChar char="•"/>
            </a:pPr>
            <a:r>
              <a:rPr lang="en-US" kern="0" dirty="0">
                <a:latin typeface="+mn-lt"/>
              </a:rPr>
              <a:t>Hybrid cloud deployments</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2565539290"/>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7C805-0602-0874-281A-0F653AB0CF16}"/>
              </a:ext>
            </a:extLst>
          </p:cNvPr>
          <p:cNvSpPr>
            <a:spLocks noGrp="1"/>
          </p:cNvSpPr>
          <p:nvPr>
            <p:ph type="title"/>
          </p:nvPr>
        </p:nvSpPr>
        <p:spPr>
          <a:xfrm>
            <a:off x="576072" y="385200"/>
            <a:ext cx="12002504" cy="1527048"/>
          </a:xfrm>
        </p:spPr>
        <p:txBody>
          <a:bodyPr/>
          <a:lstStyle/>
          <a:p>
            <a:r>
              <a:rPr lang="en-US" b="1" kern="0" dirty="0">
                <a:latin typeface="IBM Plex Sans"/>
              </a:rPr>
              <a:t>watson</a:t>
            </a:r>
            <a:r>
              <a:rPr lang="en-US" b="1" kern="0" dirty="0">
                <a:solidFill>
                  <a:schemeClr val="accent1"/>
                </a:solidFill>
                <a:latin typeface="IBM Plex Sans"/>
              </a:rPr>
              <a:t>x</a:t>
            </a:r>
            <a:r>
              <a:rPr lang="en-US" b="1" kern="0" dirty="0">
                <a:solidFill>
                  <a:schemeClr val="tx1"/>
                </a:solidFill>
                <a:latin typeface="IBM Plex Sans"/>
              </a:rPr>
              <a:t>.governance</a:t>
            </a:r>
            <a:br>
              <a:rPr lang="en-US" sz="8000" kern="0" dirty="0"/>
            </a:br>
            <a:r>
              <a:rPr lang="en-US" sz="4800" i="1" dirty="0"/>
              <a:t>Toolkit for AI governance</a:t>
            </a:r>
            <a:endParaRPr lang="en-US" i="1" dirty="0"/>
          </a:p>
        </p:txBody>
      </p:sp>
      <p:sp>
        <p:nvSpPr>
          <p:cNvPr id="3" name="Title 11">
            <a:extLst>
              <a:ext uri="{FF2B5EF4-FFF2-40B4-BE49-F238E27FC236}">
                <a16:creationId xmlns:a16="http://schemas.microsoft.com/office/drawing/2014/main" id="{642AEF61-F9EC-BD59-7204-851DF242DB21}"/>
              </a:ext>
            </a:extLst>
          </p:cNvPr>
          <p:cNvSpPr txBox="1">
            <a:spLocks/>
          </p:cNvSpPr>
          <p:nvPr/>
        </p:nvSpPr>
        <p:spPr>
          <a:xfrm>
            <a:off x="3692210" y="5151437"/>
            <a:ext cx="11660176" cy="3413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br>
              <a:rPr lang="en-US" sz="3600" kern="1200" dirty="0">
                <a:ea typeface="+mn-ea"/>
                <a:cs typeface="+mn-cs"/>
              </a:rPr>
            </a:br>
            <a:br>
              <a:rPr lang="en-US" sz="4000" kern="1200" dirty="0">
                <a:ea typeface="+mn-ea"/>
                <a:cs typeface="+mn-cs"/>
              </a:rPr>
            </a:br>
            <a:br>
              <a:rPr lang="en-US" sz="4400" kern="0" dirty="0"/>
            </a:br>
            <a:endParaRPr lang="en-US" sz="4400" kern="0" dirty="0"/>
          </a:p>
        </p:txBody>
      </p:sp>
      <p:sp>
        <p:nvSpPr>
          <p:cNvPr id="7" name="TextBox 6">
            <a:extLst>
              <a:ext uri="{FF2B5EF4-FFF2-40B4-BE49-F238E27FC236}">
                <a16:creationId xmlns:a16="http://schemas.microsoft.com/office/drawing/2014/main" id="{86038E64-E8D9-500A-F23C-D71B62F7525A}"/>
              </a:ext>
            </a:extLst>
          </p:cNvPr>
          <p:cNvSpPr txBox="1"/>
          <p:nvPr/>
        </p:nvSpPr>
        <p:spPr>
          <a:xfrm>
            <a:off x="843017" y="10299394"/>
            <a:ext cx="6031921" cy="2062103"/>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23217" algn="ctr" defTabSz="257237"/>
            <a:r>
              <a:rPr lang="en-US" sz="3200" b="1" dirty="0">
                <a:solidFill>
                  <a:srgbClr val="000000"/>
                </a:solidFill>
              </a:rPr>
              <a:t>Trace and document the origin of datasets, models and pipelines — so you can explain your AI’s decisions, every time</a:t>
            </a:r>
          </a:p>
        </p:txBody>
      </p:sp>
      <p:sp>
        <p:nvSpPr>
          <p:cNvPr id="8" name="TextBox 7">
            <a:extLst>
              <a:ext uri="{FF2B5EF4-FFF2-40B4-BE49-F238E27FC236}">
                <a16:creationId xmlns:a16="http://schemas.microsoft.com/office/drawing/2014/main" id="{48735A86-867F-8521-1E1C-0E529193FC58}"/>
              </a:ext>
            </a:extLst>
          </p:cNvPr>
          <p:cNvSpPr txBox="1"/>
          <p:nvPr/>
        </p:nvSpPr>
        <p:spPr>
          <a:xfrm>
            <a:off x="9451378" y="10287000"/>
            <a:ext cx="5537328" cy="2062103"/>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marL="22860" algn="ctr" defTabSz="257237"/>
            <a:r>
              <a:rPr lang="en-US" sz="3200" b="1" dirty="0">
                <a:solidFill>
                  <a:srgbClr val="000000"/>
                </a:solidFill>
              </a:rPr>
              <a:t>Monitor AI models for fairness, bias, and drift — </a:t>
            </a:r>
            <a:br>
              <a:rPr lang="en-US" sz="3200" b="1" dirty="0">
                <a:solidFill>
                  <a:srgbClr val="000000"/>
                </a:solidFill>
              </a:rPr>
            </a:br>
            <a:r>
              <a:rPr lang="en-US" sz="3200" b="1" dirty="0">
                <a:solidFill>
                  <a:srgbClr val="000000"/>
                </a:solidFill>
              </a:rPr>
              <a:t>and take action in real-</a:t>
            </a:r>
            <a:br>
              <a:rPr lang="en-US" sz="3200" b="1" dirty="0">
                <a:solidFill>
                  <a:srgbClr val="000000"/>
                </a:solidFill>
              </a:rPr>
            </a:br>
            <a:r>
              <a:rPr lang="en-US" sz="3200" b="1" dirty="0">
                <a:solidFill>
                  <a:srgbClr val="000000"/>
                </a:solidFill>
              </a:rPr>
              <a:t>time if they go awry</a:t>
            </a:r>
          </a:p>
        </p:txBody>
      </p:sp>
      <p:sp>
        <p:nvSpPr>
          <p:cNvPr id="9" name="TextBox 8">
            <a:extLst>
              <a:ext uri="{FF2B5EF4-FFF2-40B4-BE49-F238E27FC236}">
                <a16:creationId xmlns:a16="http://schemas.microsoft.com/office/drawing/2014/main" id="{19B2647F-E728-37DB-39E0-B3104D5A4B1D}"/>
              </a:ext>
            </a:extLst>
          </p:cNvPr>
          <p:cNvSpPr txBox="1"/>
          <p:nvPr/>
        </p:nvSpPr>
        <p:spPr>
          <a:xfrm>
            <a:off x="17076409" y="10287000"/>
            <a:ext cx="6399401" cy="156966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algn="ctr" defTabSz="914400"/>
            <a:r>
              <a:rPr lang="en-US" sz="3200" b="1" dirty="0">
                <a:solidFill>
                  <a:srgbClr val="000000"/>
                </a:solidFill>
                <a:ea typeface="Calibri" panose="020F0502020204030204" pitchFamily="34" charset="0"/>
                <a:cs typeface="Times New Roman"/>
              </a:rPr>
              <a:t>Manage your AI Lifecycle </a:t>
            </a:r>
            <a:br>
              <a:rPr lang="en-US" sz="3200" b="1" dirty="0">
                <a:solidFill>
                  <a:srgbClr val="000000"/>
                </a:solidFill>
                <a:ea typeface="Calibri" panose="020F0502020204030204" pitchFamily="34" charset="0"/>
                <a:cs typeface="Times New Roman"/>
              </a:rPr>
            </a:br>
            <a:r>
              <a:rPr lang="en-US" sz="3200" b="1" dirty="0">
                <a:solidFill>
                  <a:srgbClr val="000000"/>
                </a:solidFill>
                <a:ea typeface="Calibri" panose="020F0502020204030204" pitchFamily="34" charset="0"/>
                <a:cs typeface="Times New Roman"/>
              </a:rPr>
              <a:t>while upholding internal policies and external regulations</a:t>
            </a:r>
          </a:p>
        </p:txBody>
      </p:sp>
      <p:sp>
        <p:nvSpPr>
          <p:cNvPr id="10" name="TextBox 9">
            <a:extLst>
              <a:ext uri="{FF2B5EF4-FFF2-40B4-BE49-F238E27FC236}">
                <a16:creationId xmlns:a16="http://schemas.microsoft.com/office/drawing/2014/main" id="{6E38D7CB-9BDD-069B-E2C1-DD3F4B8EDA69}"/>
              </a:ext>
            </a:extLst>
          </p:cNvPr>
          <p:cNvSpPr txBox="1"/>
          <p:nvPr/>
        </p:nvSpPr>
        <p:spPr>
          <a:xfrm>
            <a:off x="1273040" y="5333031"/>
            <a:ext cx="21878169" cy="1446550"/>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40" tIns="45720" rIns="91440" bIns="45720" anchor="t">
            <a:spAutoFit/>
          </a:bodyPr>
          <a:lstStyle/>
          <a:p>
            <a:pPr marL="22860" algn="ctr" defTabSz="257237"/>
            <a:r>
              <a:rPr lang="en-US" sz="4400" b="1" dirty="0">
                <a:solidFill>
                  <a:srgbClr val="000000"/>
                </a:solidFill>
              </a:rPr>
              <a:t>Enable responsible, transparent, and </a:t>
            </a:r>
            <a:br>
              <a:rPr lang="en-US" sz="4400" b="1" dirty="0">
                <a:solidFill>
                  <a:srgbClr val="000000"/>
                </a:solidFill>
              </a:rPr>
            </a:br>
            <a:r>
              <a:rPr lang="en-US" sz="4400" b="1" dirty="0">
                <a:solidFill>
                  <a:srgbClr val="000000"/>
                </a:solidFill>
              </a:rPr>
              <a:t>explainable workflows across the AI lifecycle </a:t>
            </a:r>
            <a:endParaRPr lang="en-US" sz="4400" b="1" dirty="0"/>
          </a:p>
        </p:txBody>
      </p:sp>
      <p:pic>
        <p:nvPicPr>
          <p:cNvPr id="11" name="Graphic 10">
            <a:extLst>
              <a:ext uri="{FF2B5EF4-FFF2-40B4-BE49-F238E27FC236}">
                <a16:creationId xmlns:a16="http://schemas.microsoft.com/office/drawing/2014/main" id="{A1EFA0D7-3316-4A2A-06C3-A920D32B7D19}"/>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3041650" y="7412106"/>
            <a:ext cx="2062108" cy="2062104"/>
          </a:xfrm>
          <a:prstGeom prst="rect">
            <a:avLst/>
          </a:prstGeom>
        </p:spPr>
      </p:pic>
      <p:pic>
        <p:nvPicPr>
          <p:cNvPr id="12" name="Graphic 11">
            <a:extLst>
              <a:ext uri="{FF2B5EF4-FFF2-40B4-BE49-F238E27FC236}">
                <a16:creationId xmlns:a16="http://schemas.microsoft.com/office/drawing/2014/main" id="{C9D86C43-0A64-40AC-C572-BF0091BD270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848064" y="7372604"/>
            <a:ext cx="2430613" cy="2430613"/>
          </a:xfrm>
          <a:prstGeom prst="rect">
            <a:avLst/>
          </a:prstGeom>
        </p:spPr>
      </p:pic>
      <p:pic>
        <p:nvPicPr>
          <p:cNvPr id="13" name="Graphic 12">
            <a:extLst>
              <a:ext uri="{FF2B5EF4-FFF2-40B4-BE49-F238E27FC236}">
                <a16:creationId xmlns:a16="http://schemas.microsoft.com/office/drawing/2014/main" id="{F92F6BF2-5AFF-6A17-6AA8-C1FA16D7E3FA}"/>
              </a:ext>
            </a:extLst>
          </p:cNvPr>
          <p:cNvPicPr>
            <a:picLocks noChangeAspect="1"/>
          </p:cNvPicPr>
          <p:nvPr/>
        </p:nvPicPr>
        <p:blipFill>
          <a:blip r:embed="rId7">
            <a:extLst>
              <a:ext uri="{96DAC541-7B7A-43D3-8B79-37D633B846F1}">
                <asvg:svgBlip xmlns:asvg="http://schemas.microsoft.com/office/drawing/2016/SVG/main" r:embed="rId8"/>
              </a:ext>
            </a:extLst>
          </a:blip>
          <a:srcRect/>
          <a:stretch/>
        </p:blipFill>
        <p:spPr>
          <a:xfrm>
            <a:off x="19146697" y="7372605"/>
            <a:ext cx="2258826" cy="2258826"/>
          </a:xfrm>
          <a:prstGeom prst="rect">
            <a:avLst/>
          </a:prstGeom>
        </p:spPr>
      </p:pic>
    </p:spTree>
    <p:extLst>
      <p:ext uri="{BB962C8B-B14F-4D97-AF65-F5344CB8AC3E}">
        <p14:creationId xmlns:p14="http://schemas.microsoft.com/office/powerpoint/2010/main" val="1120943470"/>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.governance</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Target client personas</a:t>
            </a: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32294" y="3433762"/>
            <a:ext cx="11072269"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3600" b="1" dirty="0">
                <a:solidFill>
                  <a:srgbClr val="000000"/>
                </a:solidFill>
                <a:latin typeface="IBM Plex Sans Light"/>
              </a:rPr>
              <a:t>Target clients:</a:t>
            </a:r>
          </a:p>
          <a:p>
            <a:r>
              <a:rPr lang="en-US" sz="3600" dirty="0">
                <a:solidFill>
                  <a:srgbClr val="000000"/>
                </a:solidFill>
                <a:latin typeface="IBM Plex Sans Light"/>
              </a:rPr>
              <a:t>Enterprises looking to understand and ensure </a:t>
            </a:r>
            <a:br>
              <a:rPr lang="en-US" sz="3600" dirty="0">
                <a:solidFill>
                  <a:srgbClr val="000000"/>
                </a:solidFill>
                <a:latin typeface="IBM Plex Sans Light"/>
              </a:rPr>
            </a:br>
            <a:r>
              <a:rPr lang="en-US" sz="3600" dirty="0">
                <a:solidFill>
                  <a:srgbClr val="000000"/>
                </a:solidFill>
                <a:latin typeface="IBM Plex Sans Light"/>
              </a:rPr>
              <a:t>the trustworthiness</a:t>
            </a:r>
            <a:r>
              <a:rPr lang="en-US" dirty="0">
                <a:solidFill>
                  <a:srgbClr val="000000"/>
                </a:solidFill>
                <a:latin typeface="IBM Plex Sans Light"/>
              </a:rPr>
              <a:t> </a:t>
            </a:r>
            <a:r>
              <a:rPr lang="en-US" sz="3600" dirty="0">
                <a:solidFill>
                  <a:srgbClr val="000000"/>
                </a:solidFill>
                <a:latin typeface="IBM Plex Sans Light"/>
              </a:rPr>
              <a:t>of their AI assets</a:t>
            </a:r>
          </a:p>
          <a:p>
            <a:endParaRPr lang="en-US" sz="3600" b="1" dirty="0">
              <a:solidFill>
                <a:srgbClr val="000000"/>
              </a:solidFill>
              <a:latin typeface="IBM Plex Sans Light" panose="020B0403050203000203" pitchFamily="34" charset="0"/>
            </a:endParaRPr>
          </a:p>
          <a:p>
            <a:r>
              <a:rPr lang="en-US" sz="3600" b="1" dirty="0">
                <a:ea typeface="+mj-lt"/>
                <a:cs typeface="+mj-lt"/>
              </a:rPr>
              <a:t>Key stakeholders: </a:t>
            </a:r>
            <a:endParaRPr lang="en-US" dirty="0"/>
          </a:p>
          <a:p>
            <a:pPr marL="342900" indent="-342900">
              <a:buFont typeface="Arial"/>
              <a:buChar char="•"/>
            </a:pPr>
            <a:r>
              <a:rPr lang="en-US" sz="3600" dirty="0">
                <a:ea typeface="+mj-lt"/>
                <a:cs typeface="+mj-lt"/>
              </a:rPr>
              <a:t>Chief Risk Officer</a:t>
            </a:r>
          </a:p>
          <a:p>
            <a:pPr marL="342900" indent="-342900">
              <a:buFont typeface="Arial"/>
              <a:buChar char="•"/>
            </a:pPr>
            <a:r>
              <a:rPr lang="en-US" sz="3600" dirty="0">
                <a:ea typeface="+mj-lt"/>
                <a:cs typeface="+mj-lt"/>
              </a:rPr>
              <a:t>Chief Compliance Officer </a:t>
            </a:r>
          </a:p>
          <a:p>
            <a:pPr marL="342900" indent="-342900">
              <a:buFont typeface="Arial"/>
              <a:buChar char="•"/>
            </a:pPr>
            <a:r>
              <a:rPr lang="en-US" sz="3600" dirty="0">
                <a:ea typeface="+mj-lt"/>
                <a:cs typeface="+mj-lt"/>
              </a:rPr>
              <a:t>Chief Data Officer</a:t>
            </a:r>
          </a:p>
          <a:p>
            <a:pPr marL="342900" indent="-342900">
              <a:buFont typeface="Arial"/>
              <a:buChar char="•"/>
            </a:pPr>
            <a:r>
              <a:rPr lang="en-US" sz="3600" dirty="0">
                <a:ea typeface="+mj-lt"/>
                <a:cs typeface="+mj-lt"/>
              </a:rPr>
              <a:t>Chief Information Officer</a:t>
            </a:r>
          </a:p>
          <a:p>
            <a:pPr marL="342900" indent="-342900">
              <a:buFont typeface="Arial"/>
              <a:buChar char="•"/>
            </a:pPr>
            <a:r>
              <a:rPr lang="en-US" sz="3600" dirty="0">
                <a:ea typeface="+mj-lt"/>
                <a:cs typeface="+mj-lt"/>
              </a:rPr>
              <a:t>Chief Financial Officer</a:t>
            </a:r>
          </a:p>
          <a:p>
            <a:pPr marL="342900" indent="-342900">
              <a:buFont typeface="Arial"/>
              <a:buChar char="•"/>
            </a:pPr>
            <a:r>
              <a:rPr lang="en-US" sz="3600" dirty="0">
                <a:ea typeface="+mj-lt"/>
                <a:cs typeface="+mj-lt"/>
              </a:rPr>
              <a:t>Head of Data Science</a:t>
            </a:r>
          </a:p>
          <a:p>
            <a:pPr marL="342900" indent="-342900">
              <a:buFont typeface="Arial"/>
              <a:buChar char="•"/>
            </a:pPr>
            <a:endParaRPr lang="en-US" sz="3600" dirty="0">
              <a:ea typeface="+mj-lt"/>
              <a:cs typeface="+mj-lt"/>
            </a:endParaRPr>
          </a:p>
          <a:p>
            <a:r>
              <a:rPr lang="en-US" sz="3600" b="1" dirty="0">
                <a:ea typeface="+mj-lt"/>
                <a:cs typeface="+mj-lt"/>
              </a:rPr>
              <a:t>User personas (influencers): </a:t>
            </a:r>
            <a:endParaRPr lang="en-US" dirty="0"/>
          </a:p>
          <a:p>
            <a:pPr marL="342900" indent="-342900">
              <a:buFont typeface="Arial"/>
              <a:buChar char="•"/>
            </a:pPr>
            <a:r>
              <a:rPr lang="en-US" sz="3600" dirty="0">
                <a:ea typeface="+mj-lt"/>
                <a:cs typeface="+mj-lt"/>
              </a:rPr>
              <a:t>Data scientists </a:t>
            </a:r>
            <a:endParaRPr lang="en-US" dirty="0">
              <a:ea typeface="+mj-lt"/>
              <a:cs typeface="+mj-lt"/>
            </a:endParaRPr>
          </a:p>
          <a:p>
            <a:pPr marL="342900" indent="-342900">
              <a:buFont typeface="Arial"/>
              <a:buChar char="•"/>
            </a:pPr>
            <a:r>
              <a:rPr lang="en-US" sz="3600" dirty="0">
                <a:ea typeface="+mj-lt"/>
                <a:cs typeface="+mj-lt"/>
              </a:rPr>
              <a:t>AI/ML engineers </a:t>
            </a:r>
            <a:endParaRPr lang="en-US" dirty="0"/>
          </a:p>
          <a:p>
            <a:pPr marL="342900" indent="-342900">
              <a:buFont typeface="Arial"/>
              <a:buChar char="•"/>
            </a:pPr>
            <a:r>
              <a:rPr lang="en-US" sz="3600" dirty="0">
                <a:ea typeface="+mj-lt"/>
                <a:cs typeface="+mj-lt"/>
              </a:rPr>
              <a:t>Developers</a:t>
            </a:r>
            <a:endParaRPr lang="en-US" sz="3600" dirty="0">
              <a:solidFill>
                <a:srgbClr val="000000"/>
              </a:solidFill>
              <a:latin typeface="IBM Plex Sans Light" panose="020B0403050203000203" pitchFamily="34" charset="0"/>
            </a:endParaRP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1920176201"/>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.governance</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Elevator pitch</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1" y="3269974"/>
            <a:ext cx="11039020"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Aft>
                <a:spcPts val="2400"/>
              </a:spcAft>
            </a:pPr>
            <a:r>
              <a:rPr lang="en-US" b="1" kern="0" dirty="0">
                <a:latin typeface="+mn-lt"/>
              </a:rPr>
              <a:t>Key messages:</a:t>
            </a:r>
          </a:p>
          <a:p>
            <a:pPr marL="685800" indent="-685800">
              <a:spcAft>
                <a:spcPts val="2400"/>
              </a:spcAft>
              <a:buFont typeface="Arial" panose="020B0604020202020204" pitchFamily="34" charset="0"/>
              <a:buChar char="•"/>
            </a:pPr>
            <a:r>
              <a:rPr lang="en-US" kern="0" dirty="0">
                <a:latin typeface="+mn-lt"/>
              </a:rPr>
              <a:t>Addresses governance needs across </a:t>
            </a:r>
            <a:br>
              <a:rPr lang="en-US" kern="0" dirty="0">
                <a:latin typeface="+mn-lt"/>
              </a:rPr>
            </a:br>
            <a:r>
              <a:rPr lang="en-US" kern="0" dirty="0">
                <a:latin typeface="+mn-lt"/>
              </a:rPr>
              <a:t>the AI lifecycle</a:t>
            </a:r>
          </a:p>
          <a:p>
            <a:pPr marL="685800" indent="-685800">
              <a:spcAft>
                <a:spcPts val="2400"/>
              </a:spcAft>
              <a:buFont typeface="Arial" panose="020B0604020202020204" pitchFamily="34" charset="0"/>
              <a:buChar char="•"/>
            </a:pPr>
            <a:r>
              <a:rPr lang="en-US" kern="0" dirty="0">
                <a:latin typeface="+mn-lt"/>
              </a:rPr>
              <a:t>Reflects IBM’s thought-leadership in AI ethics </a:t>
            </a:r>
            <a:br>
              <a:rPr lang="en-US" kern="0" dirty="0">
                <a:latin typeface="+mn-lt"/>
              </a:rPr>
            </a:br>
            <a:r>
              <a:rPr lang="en-US" kern="0" dirty="0">
                <a:latin typeface="+mn-lt"/>
              </a:rPr>
              <a:t>and governance, combined with world-class </a:t>
            </a:r>
            <a:br>
              <a:rPr lang="en-US" kern="0" dirty="0">
                <a:latin typeface="+mn-lt"/>
              </a:rPr>
            </a:br>
            <a:r>
              <a:rPr lang="en-US" kern="0" dirty="0">
                <a:latin typeface="+mn-lt"/>
              </a:rPr>
              <a:t>AI innovation from IBM Research</a:t>
            </a:r>
          </a:p>
          <a:p>
            <a:pPr marL="685800" indent="-685800">
              <a:spcAft>
                <a:spcPts val="2400"/>
              </a:spcAft>
              <a:buFont typeface="Arial" panose="020B0604020202020204" pitchFamily="34" charset="0"/>
              <a:buChar char="•"/>
            </a:pPr>
            <a:r>
              <a:rPr lang="en-US" kern="0" dirty="0">
                <a:latin typeface="+mn-lt"/>
              </a:rPr>
              <a:t>Factors in people, process, and technology</a:t>
            </a:r>
          </a:p>
          <a:p>
            <a:pPr marL="685800" indent="-685800">
              <a:spcAft>
                <a:spcPts val="2400"/>
              </a:spcAft>
              <a:buFont typeface="Arial" panose="020B0604020202020204" pitchFamily="34" charset="0"/>
              <a:buChar char="•"/>
            </a:pPr>
            <a:r>
              <a:rPr lang="en-US" kern="0" dirty="0">
                <a:latin typeface="+mn-lt"/>
              </a:rPr>
              <a:t>Open architecture to integrate with pre-</a:t>
            </a:r>
            <a:br>
              <a:rPr lang="en-US" kern="0" dirty="0">
                <a:latin typeface="+mn-lt"/>
              </a:rPr>
            </a:br>
            <a:r>
              <a:rPr lang="en-US" kern="0" dirty="0">
                <a:latin typeface="+mn-lt"/>
              </a:rPr>
              <a:t>existing technology and skills investments</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
        <p:nvSpPr>
          <p:cNvPr id="4" name="TextBox 3">
            <a:extLst>
              <a:ext uri="{FF2B5EF4-FFF2-40B4-BE49-F238E27FC236}">
                <a16:creationId xmlns:a16="http://schemas.microsoft.com/office/drawing/2014/main" id="{37290571-F120-3A52-10AD-20BF206A63A9}"/>
              </a:ext>
            </a:extLst>
          </p:cNvPr>
          <p:cNvSpPr txBox="1"/>
          <p:nvPr/>
        </p:nvSpPr>
        <p:spPr>
          <a:xfrm>
            <a:off x="637903" y="3429000"/>
            <a:ext cx="10056601" cy="221599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i="1" dirty="0"/>
              <a:t>Recount how AI will fail without governance. </a:t>
            </a:r>
            <a:br>
              <a:rPr lang="en-US" i="1" dirty="0"/>
            </a:br>
            <a:r>
              <a:rPr lang="en-US" i="1" dirty="0"/>
              <a:t>Then i</a:t>
            </a:r>
            <a:r>
              <a:rPr lang="en-US" sz="3600" i="1" dirty="0"/>
              <a:t>ntroduce watsonx.governance as a toolkit for AI governance, which can provide AI</a:t>
            </a:r>
            <a:r>
              <a:rPr lang="en-US" i="1" dirty="0"/>
              <a:t> risk </a:t>
            </a:r>
            <a:r>
              <a:rPr lang="en-US" sz="3600" i="1" dirty="0"/>
              <a:t> management and facilitate regulatory compliance</a:t>
            </a:r>
          </a:p>
        </p:txBody>
      </p:sp>
    </p:spTree>
    <p:extLst>
      <p:ext uri="{BB962C8B-B14F-4D97-AF65-F5344CB8AC3E}">
        <p14:creationId xmlns:p14="http://schemas.microsoft.com/office/powerpoint/2010/main" val="3307282850"/>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.governance</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Business value propositions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32294" y="3433762"/>
            <a:ext cx="11072269"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685800" indent="-685800">
              <a:spcAft>
                <a:spcPts val="2400"/>
              </a:spcAft>
              <a:buFont typeface="Arial" panose="020B0604020202020204" pitchFamily="34" charset="0"/>
              <a:buChar char="•"/>
            </a:pPr>
            <a:r>
              <a:rPr lang="en-US" kern="0" dirty="0">
                <a:latin typeface="+mn-lt"/>
              </a:rPr>
              <a:t>Centralize AI governance in one AI platform</a:t>
            </a:r>
          </a:p>
          <a:p>
            <a:pPr marL="685800" indent="-685800">
              <a:spcAft>
                <a:spcPts val="2400"/>
              </a:spcAft>
              <a:buFont typeface="Arial" panose="020B0604020202020204" pitchFamily="34" charset="0"/>
              <a:buChar char="•"/>
            </a:pPr>
            <a:r>
              <a:rPr lang="en-US" kern="0" dirty="0">
                <a:latin typeface="+mn-lt"/>
              </a:rPr>
              <a:t>Build enduring consumer trust with ethical and responsible AI practices</a:t>
            </a:r>
          </a:p>
          <a:p>
            <a:pPr marL="685800" indent="-685800">
              <a:spcAft>
                <a:spcPts val="2400"/>
              </a:spcAft>
              <a:buFont typeface="Arial" panose="020B0604020202020204" pitchFamily="34" charset="0"/>
              <a:buChar char="•"/>
            </a:pPr>
            <a:r>
              <a:rPr lang="en-US" kern="0" dirty="0">
                <a:latin typeface="+mn-lt"/>
              </a:rPr>
              <a:t>Boost data science and AI team productivity</a:t>
            </a:r>
          </a:p>
          <a:p>
            <a:pPr marL="685800" indent="-685800">
              <a:spcAft>
                <a:spcPts val="2400"/>
              </a:spcAft>
              <a:buFont typeface="Arial" panose="020B0604020202020204" pitchFamily="34" charset="0"/>
              <a:buChar char="•"/>
            </a:pPr>
            <a:r>
              <a:rPr lang="en-US" kern="0" dirty="0">
                <a:latin typeface="+mn-lt"/>
              </a:rPr>
              <a:t>Mitigate AI risks and minimize the cost of compliance with regulatory requirements</a:t>
            </a:r>
          </a:p>
          <a:p>
            <a:pPr marL="685800" indent="-685800">
              <a:spcAft>
                <a:spcPts val="2400"/>
              </a:spcAft>
              <a:buFont typeface="Arial" panose="020B0604020202020204" pitchFamily="34" charset="0"/>
              <a:buChar char="•"/>
            </a:pPr>
            <a:r>
              <a:rPr lang="en-US" kern="0" dirty="0">
                <a:latin typeface="+mn-lt"/>
              </a:rPr>
              <a:t>Hybrid cloud deployments</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401599348"/>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7C805-0602-0874-281A-0F653AB0CF16}"/>
              </a:ext>
            </a:extLst>
          </p:cNvPr>
          <p:cNvSpPr>
            <a:spLocks noGrp="1"/>
          </p:cNvSpPr>
          <p:nvPr>
            <p:ph type="title"/>
          </p:nvPr>
        </p:nvSpPr>
        <p:spPr>
          <a:xfrm>
            <a:off x="576071" y="385200"/>
            <a:ext cx="11110407" cy="1527048"/>
          </a:xfrm>
        </p:spPr>
        <p:txBody>
          <a:bodyPr/>
          <a:lstStyle/>
          <a:p>
            <a:r>
              <a:rPr lang="en-US" b="1" kern="0" dirty="0">
                <a:latin typeface="IBM Plex Sans"/>
              </a:rPr>
              <a:t>watson</a:t>
            </a:r>
            <a:r>
              <a:rPr lang="en-US" b="1" kern="0" dirty="0">
                <a:solidFill>
                  <a:schemeClr val="accent1"/>
                </a:solidFill>
                <a:latin typeface="IBM Plex Sans"/>
              </a:rPr>
              <a:t>x</a:t>
            </a:r>
            <a:r>
              <a:rPr lang="en-US" b="1" kern="0" dirty="0">
                <a:solidFill>
                  <a:schemeClr val="tx1"/>
                </a:solidFill>
                <a:latin typeface="IBM Plex Sans"/>
              </a:rPr>
              <a:t> </a:t>
            </a:r>
            <a:r>
              <a:rPr lang="en-US" sz="6600" b="1" dirty="0">
                <a:solidFill>
                  <a:schemeClr val="tx1"/>
                </a:solidFill>
                <a:latin typeface="IBM Plex Sans SemiBold" panose="020B0503050203000203" pitchFamily="34" charset="0"/>
              </a:rPr>
              <a:t>Orchestrate</a:t>
            </a:r>
            <a:br>
              <a:rPr lang="en-US" sz="8000" kern="0" dirty="0"/>
            </a:br>
            <a:r>
              <a:rPr lang="en-US" sz="4800" i="1" kern="0" dirty="0"/>
              <a:t>Digital worker platform for automating tasks and simplifying complex processes</a:t>
            </a:r>
            <a:endParaRPr lang="en-US" i="1" dirty="0"/>
          </a:p>
        </p:txBody>
      </p:sp>
      <p:sp>
        <p:nvSpPr>
          <p:cNvPr id="3" name="Title 11">
            <a:extLst>
              <a:ext uri="{FF2B5EF4-FFF2-40B4-BE49-F238E27FC236}">
                <a16:creationId xmlns:a16="http://schemas.microsoft.com/office/drawing/2014/main" id="{642AEF61-F9EC-BD59-7204-851DF242DB21}"/>
              </a:ext>
            </a:extLst>
          </p:cNvPr>
          <p:cNvSpPr txBox="1">
            <a:spLocks/>
          </p:cNvSpPr>
          <p:nvPr/>
        </p:nvSpPr>
        <p:spPr>
          <a:xfrm>
            <a:off x="3692210" y="5151437"/>
            <a:ext cx="11660176" cy="3413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br>
              <a:rPr lang="en-US" sz="3600" kern="1200" dirty="0">
                <a:ea typeface="+mn-ea"/>
                <a:cs typeface="+mn-cs"/>
              </a:rPr>
            </a:br>
            <a:br>
              <a:rPr lang="en-US" sz="4000" kern="1200" dirty="0">
                <a:ea typeface="+mn-ea"/>
                <a:cs typeface="+mn-cs"/>
              </a:rPr>
            </a:br>
            <a:br>
              <a:rPr lang="en-US" sz="4400" kern="0" dirty="0"/>
            </a:br>
            <a:endParaRPr lang="en-US" sz="4400" kern="0" dirty="0"/>
          </a:p>
        </p:txBody>
      </p:sp>
      <p:pic>
        <p:nvPicPr>
          <p:cNvPr id="4" name="Graphic 3">
            <a:extLst>
              <a:ext uri="{FF2B5EF4-FFF2-40B4-BE49-F238E27FC236}">
                <a16:creationId xmlns:a16="http://schemas.microsoft.com/office/drawing/2014/main" id="{25029581-E5F3-9054-EF3C-8C3C8AD0DCE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19666161" y="7777291"/>
            <a:ext cx="1788207" cy="1788203"/>
          </a:xfrm>
          <a:prstGeom prst="rect">
            <a:avLst/>
          </a:prstGeom>
        </p:spPr>
      </p:pic>
      <p:pic>
        <p:nvPicPr>
          <p:cNvPr id="5" name="Graphic 4">
            <a:extLst>
              <a:ext uri="{FF2B5EF4-FFF2-40B4-BE49-F238E27FC236}">
                <a16:creationId xmlns:a16="http://schemas.microsoft.com/office/drawing/2014/main" id="{A088F1CE-2E6B-D3C3-F214-CBA4E2B52CBC}"/>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11199005" y="7579505"/>
            <a:ext cx="1985989" cy="1985989"/>
          </a:xfrm>
          <a:prstGeom prst="rect">
            <a:avLst/>
          </a:prstGeom>
        </p:spPr>
      </p:pic>
      <p:sp>
        <p:nvSpPr>
          <p:cNvPr id="7" name="TextBox 6">
            <a:extLst>
              <a:ext uri="{FF2B5EF4-FFF2-40B4-BE49-F238E27FC236}">
                <a16:creationId xmlns:a16="http://schemas.microsoft.com/office/drawing/2014/main" id="{86038E64-E8D9-500A-F23C-D71B62F7525A}"/>
              </a:ext>
            </a:extLst>
          </p:cNvPr>
          <p:cNvSpPr txBox="1"/>
          <p:nvPr/>
        </p:nvSpPr>
        <p:spPr>
          <a:xfrm>
            <a:off x="1262685" y="10287000"/>
            <a:ext cx="5758304" cy="156966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23217" algn="ctr" defTabSz="257237"/>
            <a:r>
              <a:rPr lang="en-US" sz="3200" b="1" dirty="0">
                <a:solidFill>
                  <a:srgbClr val="000000"/>
                </a:solidFill>
              </a:rPr>
              <a:t>Streamline workflows through automated tasks and </a:t>
            </a:r>
            <a:br>
              <a:rPr lang="en-US" sz="3200" b="1" dirty="0">
                <a:solidFill>
                  <a:srgbClr val="000000"/>
                </a:solidFill>
              </a:rPr>
            </a:br>
            <a:r>
              <a:rPr lang="en-US" sz="3200" b="1" dirty="0">
                <a:solidFill>
                  <a:srgbClr val="000000"/>
                </a:solidFill>
              </a:rPr>
              <a:t>simplified complex processes</a:t>
            </a:r>
          </a:p>
        </p:txBody>
      </p:sp>
      <p:sp>
        <p:nvSpPr>
          <p:cNvPr id="8" name="TextBox 7">
            <a:extLst>
              <a:ext uri="{FF2B5EF4-FFF2-40B4-BE49-F238E27FC236}">
                <a16:creationId xmlns:a16="http://schemas.microsoft.com/office/drawing/2014/main" id="{48735A86-867F-8521-1E1C-0E529193FC58}"/>
              </a:ext>
            </a:extLst>
          </p:cNvPr>
          <p:cNvSpPr txBox="1"/>
          <p:nvPr/>
        </p:nvSpPr>
        <p:spPr>
          <a:xfrm>
            <a:off x="9137650" y="10287000"/>
            <a:ext cx="6092826" cy="156966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marL="22860" algn="ctr" defTabSz="257237"/>
            <a:r>
              <a:rPr lang="en-US" sz="3200" b="1" dirty="0">
                <a:solidFill>
                  <a:srgbClr val="000000"/>
                </a:solidFill>
              </a:rPr>
              <a:t>Facilitate collaboration and communication between</a:t>
            </a:r>
            <a:br>
              <a:rPr lang="en-US" sz="3200" b="1" dirty="0">
                <a:solidFill>
                  <a:srgbClr val="000000"/>
                </a:solidFill>
              </a:rPr>
            </a:br>
            <a:r>
              <a:rPr lang="en-US" sz="3200" b="1" dirty="0">
                <a:solidFill>
                  <a:srgbClr val="000000"/>
                </a:solidFill>
              </a:rPr>
              <a:t>team members</a:t>
            </a:r>
          </a:p>
        </p:txBody>
      </p:sp>
      <p:sp>
        <p:nvSpPr>
          <p:cNvPr id="9" name="TextBox 8">
            <a:extLst>
              <a:ext uri="{FF2B5EF4-FFF2-40B4-BE49-F238E27FC236}">
                <a16:creationId xmlns:a16="http://schemas.microsoft.com/office/drawing/2014/main" id="{19B2647F-E728-37DB-39E0-B3104D5A4B1D}"/>
              </a:ext>
            </a:extLst>
          </p:cNvPr>
          <p:cNvSpPr txBox="1"/>
          <p:nvPr/>
        </p:nvSpPr>
        <p:spPr>
          <a:xfrm>
            <a:off x="17502150" y="10287000"/>
            <a:ext cx="5956862" cy="156966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algn="ctr" defTabSz="914400"/>
            <a:r>
              <a:rPr lang="en-US" sz="3200" b="1" dirty="0">
                <a:solidFill>
                  <a:srgbClr val="000000"/>
                </a:solidFill>
                <a:ea typeface="Calibri" panose="020F0502020204030204" pitchFamily="34" charset="0"/>
                <a:cs typeface="Times New Roman"/>
              </a:rPr>
              <a:t>Import existing automations </a:t>
            </a:r>
            <a:br>
              <a:rPr lang="en-US" sz="3200" b="1" dirty="0">
                <a:solidFill>
                  <a:srgbClr val="000000"/>
                </a:solidFill>
                <a:ea typeface="Calibri" panose="020F0502020204030204" pitchFamily="34" charset="0"/>
                <a:cs typeface="Times New Roman"/>
              </a:rPr>
            </a:br>
            <a:r>
              <a:rPr lang="en-US" sz="3200" b="1" dirty="0">
                <a:solidFill>
                  <a:srgbClr val="000000"/>
                </a:solidFill>
                <a:ea typeface="Calibri" panose="020F0502020204030204" pitchFamily="34" charset="0"/>
                <a:cs typeface="Times New Roman"/>
              </a:rPr>
              <a:t>for your organization and add new customized automations</a:t>
            </a:r>
          </a:p>
        </p:txBody>
      </p:sp>
      <p:sp>
        <p:nvSpPr>
          <p:cNvPr id="10" name="TextBox 9">
            <a:extLst>
              <a:ext uri="{FF2B5EF4-FFF2-40B4-BE49-F238E27FC236}">
                <a16:creationId xmlns:a16="http://schemas.microsoft.com/office/drawing/2014/main" id="{6E38D7CB-9BDD-069B-E2C1-DD3F4B8EDA69}"/>
              </a:ext>
            </a:extLst>
          </p:cNvPr>
          <p:cNvSpPr txBox="1"/>
          <p:nvPr/>
        </p:nvSpPr>
        <p:spPr>
          <a:xfrm>
            <a:off x="1262685" y="5575610"/>
            <a:ext cx="21878169" cy="76944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40" tIns="45720" rIns="91440" bIns="45720" anchor="t">
            <a:spAutoFit/>
          </a:bodyPr>
          <a:lstStyle/>
          <a:p>
            <a:pPr marL="22860" algn="ctr" defTabSz="257237"/>
            <a:r>
              <a:rPr lang="en-US" sz="4400" b="1" dirty="0">
                <a:solidFill>
                  <a:srgbClr val="000000"/>
                </a:solidFill>
              </a:rPr>
              <a:t>Hand off tedious tasks to a personal digital worker</a:t>
            </a:r>
            <a:endParaRPr lang="en-US" sz="4400" b="1" dirty="0"/>
          </a:p>
        </p:txBody>
      </p:sp>
      <p:pic>
        <p:nvPicPr>
          <p:cNvPr id="11" name="Graphic 10">
            <a:extLst>
              <a:ext uri="{FF2B5EF4-FFF2-40B4-BE49-F238E27FC236}">
                <a16:creationId xmlns:a16="http://schemas.microsoft.com/office/drawing/2014/main" id="{AFF059D2-BF66-0707-0BDD-B7792EAAB1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790865" y="7466130"/>
            <a:ext cx="2212739" cy="2212739"/>
          </a:xfrm>
          <a:prstGeom prst="rect">
            <a:avLst/>
          </a:prstGeom>
        </p:spPr>
      </p:pic>
    </p:spTree>
    <p:extLst>
      <p:ext uri="{BB962C8B-B14F-4D97-AF65-F5344CB8AC3E}">
        <p14:creationId xmlns:p14="http://schemas.microsoft.com/office/powerpoint/2010/main" val="260798472"/>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Orchestrate</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Target client personas</a:t>
            </a: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29000"/>
            <a:ext cx="11041063"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3200" b="1" dirty="0">
                <a:solidFill>
                  <a:srgbClr val="000000"/>
                </a:solidFill>
                <a:latin typeface="+mn-lt"/>
              </a:rPr>
              <a:t>Target clients:</a:t>
            </a:r>
          </a:p>
          <a:p>
            <a:r>
              <a:rPr lang="en-US" sz="3200" dirty="0">
                <a:solidFill>
                  <a:srgbClr val="000000"/>
                </a:solidFill>
                <a:latin typeface="+mn-lt"/>
              </a:rPr>
              <a:t>Enterprises seeking efficiencies in their workforce; </a:t>
            </a:r>
            <a:br>
              <a:rPr lang="en-US" sz="3200" dirty="0">
                <a:solidFill>
                  <a:srgbClr val="000000"/>
                </a:solidFill>
                <a:latin typeface="+mn-lt"/>
              </a:rPr>
            </a:br>
            <a:r>
              <a:rPr lang="en-US" sz="3200" dirty="0">
                <a:solidFill>
                  <a:srgbClr val="000000"/>
                </a:solidFill>
                <a:latin typeface="+mn-lt"/>
              </a:rPr>
              <a:t>reduce repetitive tasks and do more challenging work</a:t>
            </a:r>
          </a:p>
          <a:p>
            <a:endParaRPr lang="en-US" sz="3200" b="1" dirty="0">
              <a:solidFill>
                <a:srgbClr val="000000"/>
              </a:solidFill>
              <a:latin typeface="+mn-lt"/>
            </a:endParaRPr>
          </a:p>
          <a:p>
            <a:r>
              <a:rPr lang="en-US" sz="3200" b="1" dirty="0">
                <a:latin typeface="+mn-lt"/>
                <a:ea typeface="+mj-lt"/>
                <a:cs typeface="+mj-lt"/>
              </a:rPr>
              <a:t>Key stakeholders:</a:t>
            </a:r>
            <a:endParaRPr lang="en-US" sz="3200" dirty="0">
              <a:latin typeface="+mn-lt"/>
            </a:endParaRPr>
          </a:p>
          <a:p>
            <a:pPr marL="342900" indent="-342900">
              <a:buFont typeface="Arial"/>
              <a:buChar char="•"/>
            </a:pPr>
            <a:r>
              <a:rPr lang="en-US" sz="3200" dirty="0">
                <a:latin typeface="+mn-lt"/>
              </a:rPr>
              <a:t>Chief Human Resources Officer</a:t>
            </a:r>
          </a:p>
          <a:p>
            <a:pPr marL="342900" indent="-342900">
              <a:buFont typeface="Arial"/>
              <a:buChar char="•"/>
            </a:pPr>
            <a:r>
              <a:rPr lang="en-US" sz="3200" dirty="0">
                <a:latin typeface="+mn-lt"/>
              </a:rPr>
              <a:t>Chief Information Officer</a:t>
            </a:r>
          </a:p>
          <a:p>
            <a:pPr marL="342900" indent="-342900">
              <a:buFont typeface="Arial"/>
              <a:buChar char="•"/>
            </a:pPr>
            <a:r>
              <a:rPr lang="en-US" sz="3200" dirty="0">
                <a:latin typeface="+mn-lt"/>
                <a:ea typeface="+mj-lt"/>
                <a:cs typeface="+mj-lt"/>
              </a:rPr>
              <a:t>Chief Technology Officer</a:t>
            </a:r>
          </a:p>
          <a:p>
            <a:pPr marL="342900" indent="-342900">
              <a:buFont typeface="Arial"/>
              <a:buChar char="•"/>
            </a:pPr>
            <a:r>
              <a:rPr lang="en-US" sz="3200" dirty="0">
                <a:latin typeface="+mn-lt"/>
              </a:rPr>
              <a:t>VPs of HR functions</a:t>
            </a:r>
          </a:p>
          <a:p>
            <a:pPr marL="342900" indent="-342900">
              <a:buFont typeface="Arial"/>
              <a:buChar char="•"/>
            </a:pPr>
            <a:r>
              <a:rPr lang="en-US" sz="3200" dirty="0">
                <a:latin typeface="+mn-lt"/>
              </a:rPr>
              <a:t>Talent acquisition</a:t>
            </a:r>
          </a:p>
          <a:p>
            <a:pPr marL="342900" indent="-342900">
              <a:buFont typeface="Arial"/>
              <a:buChar char="•"/>
            </a:pPr>
            <a:r>
              <a:rPr lang="en-US" sz="3200" dirty="0">
                <a:latin typeface="+mn-lt"/>
              </a:rPr>
              <a:t>Employee experience</a:t>
            </a:r>
          </a:p>
          <a:p>
            <a:pPr marL="342900" indent="-342900">
              <a:buFont typeface="Arial"/>
              <a:buChar char="•"/>
            </a:pPr>
            <a:r>
              <a:rPr lang="en-US" sz="3200" dirty="0">
                <a:latin typeface="+mn-lt"/>
              </a:rPr>
              <a:t>Diversity, equity and inclusion</a:t>
            </a:r>
          </a:p>
          <a:p>
            <a:pPr marL="342900" indent="-342900">
              <a:buFont typeface="Arial"/>
              <a:buChar char="•"/>
            </a:pPr>
            <a:endParaRPr lang="en-US" sz="3200" dirty="0">
              <a:latin typeface="+mn-lt"/>
              <a:ea typeface="+mj-lt"/>
              <a:cs typeface="+mj-lt"/>
            </a:endParaRPr>
          </a:p>
          <a:p>
            <a:r>
              <a:rPr lang="en-US" sz="3200" b="1" dirty="0">
                <a:latin typeface="+mn-lt"/>
                <a:ea typeface="+mj-lt"/>
                <a:cs typeface="+mj-lt"/>
              </a:rPr>
              <a:t>User personas (influencers):</a:t>
            </a:r>
            <a:endParaRPr lang="en-US" sz="3200" dirty="0">
              <a:latin typeface="+mn-lt"/>
            </a:endParaRPr>
          </a:p>
          <a:p>
            <a:pPr marL="342900" indent="-342900">
              <a:buFont typeface="Arial"/>
              <a:buChar char="•"/>
            </a:pPr>
            <a:r>
              <a:rPr lang="en-US" sz="3200" dirty="0">
                <a:latin typeface="+mn-lt"/>
                <a:ea typeface="+mj-lt"/>
                <a:cs typeface="+mj-lt"/>
              </a:rPr>
              <a:t>HR Manager</a:t>
            </a:r>
          </a:p>
          <a:p>
            <a:pPr marL="342900" indent="-342900">
              <a:buFont typeface="Arial"/>
              <a:buChar char="•"/>
            </a:pPr>
            <a:r>
              <a:rPr lang="en-US" sz="3200" dirty="0">
                <a:solidFill>
                  <a:srgbClr val="000000"/>
                </a:solidFill>
                <a:latin typeface="+mn-lt"/>
                <a:ea typeface="+mj-lt"/>
                <a:cs typeface="+mj-lt"/>
              </a:rPr>
              <a:t>IT professional</a:t>
            </a:r>
            <a:endParaRPr lang="en-US" dirty="0">
              <a:solidFill>
                <a:srgbClr val="000000"/>
              </a:solidFill>
              <a:latin typeface="+mn-lt"/>
              <a:ea typeface="+mj-lt"/>
              <a:cs typeface="+mj-lt"/>
            </a:endParaRP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
        <p:nvSpPr>
          <p:cNvPr id="5" name="TextBox 4">
            <a:extLst>
              <a:ext uri="{FF2B5EF4-FFF2-40B4-BE49-F238E27FC236}">
                <a16:creationId xmlns:a16="http://schemas.microsoft.com/office/drawing/2014/main" id="{BDD81709-A4DC-BEF9-1C51-0740A31A9FFC}"/>
              </a:ext>
            </a:extLst>
          </p:cNvPr>
          <p:cNvSpPr txBox="1"/>
          <p:nvPr/>
        </p:nvSpPr>
        <p:spPr>
          <a:xfrm>
            <a:off x="16189990" y="10919520"/>
            <a:ext cx="5726139" cy="107721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342900" indent="-342900">
              <a:buFont typeface="Arial"/>
              <a:buChar char="•"/>
            </a:pPr>
            <a:r>
              <a:rPr lang="en-US" sz="3200" dirty="0">
                <a:solidFill>
                  <a:srgbClr val="000000"/>
                </a:solidFill>
                <a:latin typeface="IBM Plex Sans Light" panose="020B0403050203000203" pitchFamily="34" charset="0"/>
                <a:ea typeface="+mj-lt"/>
                <a:cs typeface="+mj-lt"/>
              </a:rPr>
              <a:t>HR Analyst</a:t>
            </a:r>
          </a:p>
          <a:p>
            <a:pPr marL="342900" indent="-342900">
              <a:buFont typeface="Arial"/>
              <a:buChar char="•"/>
            </a:pPr>
            <a:r>
              <a:rPr lang="en-US" sz="3200" dirty="0">
                <a:solidFill>
                  <a:srgbClr val="000000"/>
                </a:solidFill>
                <a:latin typeface="IBM Plex Sans Light" panose="020B0403050203000203" pitchFamily="34" charset="0"/>
                <a:ea typeface="+mj-lt"/>
                <a:cs typeface="+mj-lt"/>
              </a:rPr>
              <a:t>Procurement professional</a:t>
            </a:r>
            <a:endParaRPr lang="en-US" dirty="0">
              <a:solidFill>
                <a:srgbClr val="000000"/>
              </a:solidFill>
              <a:latin typeface="IBM Plex Sans Light" panose="020B0403050203000203" pitchFamily="34" charset="0"/>
              <a:ea typeface="+mj-lt"/>
              <a:cs typeface="+mj-lt"/>
            </a:endParaRPr>
          </a:p>
        </p:txBody>
      </p:sp>
    </p:spTree>
    <p:extLst>
      <p:ext uri="{BB962C8B-B14F-4D97-AF65-F5344CB8AC3E}">
        <p14:creationId xmlns:p14="http://schemas.microsoft.com/office/powerpoint/2010/main" val="553420147"/>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Orchestrate </a:t>
            </a:r>
            <a:r>
              <a:rPr lang="en-US" dirty="0"/>
              <a:t>opportunities:</a:t>
            </a:r>
            <a:br>
              <a:rPr lang="en-US" dirty="0"/>
            </a:br>
            <a:r>
              <a:rPr lang="en-US" sz="5400" i="1" dirty="0"/>
              <a:t>Pain points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33762"/>
            <a:ext cx="10969314"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492125">
              <a:spcBef>
                <a:spcPts val="400"/>
              </a:spcBef>
              <a:buClr>
                <a:schemeClr val="accent1"/>
              </a:buClr>
              <a:buFont typeface="+mj-lt"/>
              <a:buAutoNum type="arabicPeriod"/>
              <a:defRPr/>
            </a:pPr>
            <a:r>
              <a:rPr lang="en-US" sz="3600" kern="0" dirty="0">
                <a:latin typeface="+mn-lt"/>
                <a:ea typeface="+mn-ea"/>
                <a:cs typeface="+mn-cs"/>
              </a:rPr>
              <a:t>Many manual and time-consuming tasks</a:t>
            </a:r>
          </a:p>
          <a:p>
            <a:pPr marL="514350" lvl="1" indent="-492125">
              <a:spcBef>
                <a:spcPts val="400"/>
              </a:spcBef>
              <a:buClr>
                <a:schemeClr val="accent1"/>
              </a:buClr>
              <a:buFont typeface="+mj-lt"/>
              <a:buAutoNum type="arabicPeriod"/>
              <a:defRPr/>
            </a:pPr>
            <a:endParaRPr lang="en-US" sz="3600" kern="0" dirty="0">
              <a:latin typeface="+mn-lt"/>
              <a:ea typeface="+mn-ea"/>
              <a:cs typeface="+mn-cs"/>
            </a:endParaRPr>
          </a:p>
          <a:p>
            <a:pPr marL="514350" lvl="1" indent="-492125">
              <a:spcBef>
                <a:spcPts val="400"/>
              </a:spcBef>
              <a:buClr>
                <a:schemeClr val="accent1"/>
              </a:buClr>
              <a:buFont typeface="+mj-lt"/>
              <a:buAutoNum type="arabicPeriod"/>
              <a:defRPr/>
            </a:pPr>
            <a:r>
              <a:rPr lang="en-US" sz="3600" kern="0" dirty="0">
                <a:latin typeface="+mn-lt"/>
                <a:ea typeface="+mn-ea"/>
                <a:cs typeface="+mn-cs"/>
              </a:rPr>
              <a:t>Lack of visibility into business operations </a:t>
            </a:r>
            <a:br>
              <a:rPr lang="en-US" sz="3600" kern="0" dirty="0">
                <a:latin typeface="+mn-lt"/>
                <a:ea typeface="+mn-ea"/>
                <a:cs typeface="+mn-cs"/>
              </a:rPr>
            </a:br>
            <a:r>
              <a:rPr lang="en-US" sz="3600" kern="0" dirty="0">
                <a:latin typeface="+mn-lt"/>
                <a:ea typeface="+mn-ea"/>
                <a:cs typeface="+mn-cs"/>
              </a:rPr>
              <a:t>to make better decisions</a:t>
            </a:r>
            <a:br>
              <a:rPr lang="en-US" sz="3600" kern="0" dirty="0">
                <a:latin typeface="+mn-lt"/>
                <a:ea typeface="+mn-ea"/>
                <a:cs typeface="+mn-cs"/>
              </a:rPr>
            </a:br>
            <a:endParaRPr lang="en-US" sz="3600" kern="0" dirty="0">
              <a:latin typeface="+mn-lt"/>
              <a:ea typeface="+mn-ea"/>
              <a:cs typeface="+mn-cs"/>
            </a:endParaRPr>
          </a:p>
          <a:p>
            <a:pPr marL="514350" lvl="1" indent="-492125">
              <a:spcBef>
                <a:spcPts val="400"/>
              </a:spcBef>
              <a:buClr>
                <a:schemeClr val="accent1"/>
              </a:buClr>
              <a:buFont typeface="+mj-lt"/>
              <a:buAutoNum type="arabicPeriod"/>
              <a:defRPr/>
            </a:pPr>
            <a:r>
              <a:rPr lang="en-US" sz="3600" kern="0" dirty="0">
                <a:latin typeface="+mn-lt"/>
                <a:ea typeface="+mn-ea"/>
                <a:cs typeface="+mn-cs"/>
              </a:rPr>
              <a:t>Multiple and complex systems with different </a:t>
            </a:r>
            <a:br>
              <a:rPr lang="en-US" sz="3600" kern="0" dirty="0">
                <a:latin typeface="+mn-lt"/>
                <a:ea typeface="+mn-ea"/>
                <a:cs typeface="+mn-cs"/>
              </a:rPr>
            </a:br>
            <a:r>
              <a:rPr lang="en-US" sz="3600" kern="0" dirty="0">
                <a:latin typeface="+mn-lt"/>
                <a:ea typeface="+mn-ea"/>
                <a:cs typeface="+mn-cs"/>
              </a:rPr>
              <a:t>UIs and multiple step processes</a:t>
            </a:r>
            <a:br>
              <a:rPr lang="en-US" sz="3600" kern="0" dirty="0">
                <a:latin typeface="+mn-lt"/>
                <a:ea typeface="+mn-ea"/>
                <a:cs typeface="+mn-cs"/>
              </a:rPr>
            </a:br>
            <a:endParaRPr lang="en-US" sz="3600" kern="0" dirty="0">
              <a:latin typeface="+mn-lt"/>
              <a:ea typeface="+mn-ea"/>
              <a:cs typeface="+mn-cs"/>
            </a:endParaRPr>
          </a:p>
          <a:p>
            <a:pPr marL="514350" lvl="1" indent="-492125">
              <a:spcBef>
                <a:spcPts val="400"/>
              </a:spcBef>
              <a:buClr>
                <a:schemeClr val="accent1"/>
              </a:buClr>
              <a:buFont typeface="+mj-lt"/>
              <a:buAutoNum type="arabicPeriod"/>
              <a:defRPr/>
            </a:pPr>
            <a:r>
              <a:rPr lang="en-US" sz="3600" kern="0" dirty="0">
                <a:latin typeface="+mn-lt"/>
                <a:ea typeface="+mn-ea"/>
                <a:cs typeface="+mn-cs"/>
              </a:rPr>
              <a:t>Difficulty getting started and defining a </a:t>
            </a:r>
            <a:br>
              <a:rPr lang="en-US" sz="3600" kern="0" dirty="0">
                <a:latin typeface="+mn-lt"/>
                <a:ea typeface="+mn-ea"/>
                <a:cs typeface="+mn-cs"/>
              </a:rPr>
            </a:br>
            <a:r>
              <a:rPr lang="en-US" sz="3600" kern="0" dirty="0">
                <a:latin typeface="+mn-lt"/>
                <a:ea typeface="+mn-ea"/>
                <a:cs typeface="+mn-cs"/>
              </a:rPr>
              <a:t>strategy for digital transformation</a:t>
            </a:r>
          </a:p>
          <a:p>
            <a:pPr marL="514350" lvl="1" indent="-492125">
              <a:spcBef>
                <a:spcPts val="400"/>
              </a:spcBef>
              <a:buClr>
                <a:schemeClr val="accent1"/>
              </a:buClr>
              <a:buFont typeface="+mj-lt"/>
              <a:buAutoNum type="arabicPeriod"/>
              <a:defRPr/>
            </a:pPr>
            <a:endParaRPr lang="en-US" sz="3600" kern="0" dirty="0">
              <a:latin typeface="+mn-lt"/>
              <a:ea typeface="+mn-ea"/>
              <a:cs typeface="+mn-cs"/>
            </a:endParaRPr>
          </a:p>
          <a:p>
            <a:pPr marL="514350" lvl="1" indent="-492125">
              <a:spcBef>
                <a:spcPts val="400"/>
              </a:spcBef>
              <a:buClr>
                <a:schemeClr val="accent1"/>
              </a:buClr>
              <a:buFont typeface="+mj-lt"/>
              <a:buAutoNum type="arabicPeriod"/>
              <a:defRPr/>
            </a:pPr>
            <a:r>
              <a:rPr lang="en-US" sz="3600" kern="0" dirty="0">
                <a:latin typeface="+mn-lt"/>
                <a:ea typeface="+mn-ea"/>
                <a:cs typeface="+mn-cs"/>
              </a:rPr>
              <a:t>Business productivity suffers due to IT </a:t>
            </a:r>
            <a:br>
              <a:rPr lang="en-US" sz="3600" kern="0" dirty="0">
                <a:latin typeface="+mn-lt"/>
                <a:ea typeface="+mn-ea"/>
                <a:cs typeface="+mn-cs"/>
              </a:rPr>
            </a:br>
            <a:r>
              <a:rPr lang="en-US" sz="3600" kern="0" dirty="0">
                <a:latin typeface="+mn-lt"/>
                <a:ea typeface="+mn-ea"/>
                <a:cs typeface="+mn-cs"/>
              </a:rPr>
              <a:t>backlog on deploying new technology</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230681071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A695D9BB-A82D-E0B1-4323-B30F41EAAB97}"/>
              </a:ext>
            </a:extLst>
          </p:cNvPr>
          <p:cNvSpPr>
            <a:spLocks noGrp="1"/>
          </p:cNvSpPr>
          <p:nvPr>
            <p:ph type="pic" sz="quarter" idx="12"/>
          </p:nvPr>
        </p:nvSpPr>
        <p:spPr/>
        <p:txBody>
          <a:bodyPr/>
          <a:lstStyle/>
          <a:p>
            <a:endParaRPr lang="en-US" dirty="0"/>
          </a:p>
        </p:txBody>
      </p:sp>
      <p:sp>
        <p:nvSpPr>
          <p:cNvPr id="3" name="Title 2">
            <a:extLst>
              <a:ext uri="{FF2B5EF4-FFF2-40B4-BE49-F238E27FC236}">
                <a16:creationId xmlns:a16="http://schemas.microsoft.com/office/drawing/2014/main" id="{287705DE-A9E3-0222-95FD-90C121C2D353}"/>
              </a:ext>
            </a:extLst>
          </p:cNvPr>
          <p:cNvSpPr>
            <a:spLocks noGrp="1"/>
          </p:cNvSpPr>
          <p:nvPr>
            <p:ph type="title"/>
          </p:nvPr>
        </p:nvSpPr>
        <p:spPr>
          <a:xfrm>
            <a:off x="576072" y="384049"/>
            <a:ext cx="11791188" cy="1330452"/>
          </a:xfrm>
        </p:spPr>
        <p:txBody>
          <a:bodyPr/>
          <a:lstStyle/>
          <a:p>
            <a:r>
              <a:rPr lang="en-US" sz="6400" dirty="0">
                <a:latin typeface="+mj-lt"/>
              </a:rPr>
              <a:t>Agenda: </a:t>
            </a:r>
            <a:br>
              <a:rPr lang="en-US" dirty="0">
                <a:latin typeface="+mj-lt"/>
              </a:rPr>
            </a:br>
            <a:endParaRPr lang="en-US" dirty="0">
              <a:latin typeface="+mj-lt"/>
            </a:endParaRPr>
          </a:p>
        </p:txBody>
      </p:sp>
      <p:sp>
        <p:nvSpPr>
          <p:cNvPr id="4" name="TextBox 3">
            <a:extLst>
              <a:ext uri="{FF2B5EF4-FFF2-40B4-BE49-F238E27FC236}">
                <a16:creationId xmlns:a16="http://schemas.microsoft.com/office/drawing/2014/main" id="{1660AAFF-6991-0C3A-DC08-CE7206440E60}"/>
              </a:ext>
            </a:extLst>
          </p:cNvPr>
          <p:cNvSpPr txBox="1"/>
          <p:nvPr/>
        </p:nvSpPr>
        <p:spPr>
          <a:xfrm>
            <a:off x="1165860" y="2240280"/>
            <a:ext cx="10447020" cy="28803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algn="l" defTabSz="2438400">
              <a:buSzPct val="100000"/>
            </a:pPr>
            <a:endParaRPr lang="en-US" sz="2400" dirty="0">
              <a:cs typeface="Arial" panose="020B0604020202020204" pitchFamily="34" charset="0"/>
            </a:endParaRPr>
          </a:p>
        </p:txBody>
      </p:sp>
      <p:sp>
        <p:nvSpPr>
          <p:cNvPr id="5" name="TextBox 4">
            <a:extLst>
              <a:ext uri="{FF2B5EF4-FFF2-40B4-BE49-F238E27FC236}">
                <a16:creationId xmlns:a16="http://schemas.microsoft.com/office/drawing/2014/main" id="{7618F225-E2A0-126F-69FB-23F61770EDB2}"/>
              </a:ext>
            </a:extLst>
          </p:cNvPr>
          <p:cNvSpPr txBox="1"/>
          <p:nvPr/>
        </p:nvSpPr>
        <p:spPr>
          <a:xfrm>
            <a:off x="574675" y="2913856"/>
            <a:ext cx="11219688" cy="78866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marL="742950" indent="-742950" algn="l" defTabSz="2438400">
              <a:buSzPct val="100000"/>
              <a:buFont typeface="+mj-lt"/>
              <a:buAutoNum type="arabicPeriod"/>
            </a:pPr>
            <a:r>
              <a:rPr lang="en-US" dirty="0">
                <a:latin typeface="+mn-lt"/>
              </a:rPr>
              <a:t>IBM’s AI positioning: watsonx</a:t>
            </a:r>
            <a:br>
              <a:rPr lang="en-US" dirty="0">
                <a:latin typeface="+mn-lt"/>
              </a:rPr>
            </a:br>
            <a:endParaRPr lang="en-US" dirty="0">
              <a:latin typeface="+mn-lt"/>
            </a:endParaRPr>
          </a:p>
          <a:p>
            <a:pPr marL="742950" indent="-742950" algn="l" defTabSz="2438400">
              <a:buSzPct val="100000"/>
              <a:buFont typeface="+mj-lt"/>
              <a:buAutoNum type="arabicPeriod"/>
            </a:pPr>
            <a:r>
              <a:rPr lang="en-US" dirty="0">
                <a:latin typeface="+mn-lt"/>
              </a:rPr>
              <a:t>Client engagement framework</a:t>
            </a:r>
          </a:p>
          <a:p>
            <a:pPr marL="742950" indent="-742950" algn="l" defTabSz="2438400">
              <a:buSzPct val="100000"/>
              <a:buFont typeface="+mj-lt"/>
              <a:buAutoNum type="arabicPeriod"/>
            </a:pPr>
            <a:endParaRPr lang="en-US" dirty="0">
              <a:latin typeface="+mn-lt"/>
            </a:endParaRPr>
          </a:p>
          <a:p>
            <a:pPr marL="742950" indent="-742950" algn="l" defTabSz="2438400">
              <a:buSzPct val="100000"/>
              <a:buFont typeface="+mj-lt"/>
              <a:buAutoNum type="arabicPeriod"/>
            </a:pPr>
            <a:r>
              <a:rPr lang="en-US" dirty="0">
                <a:latin typeface="+mn-lt"/>
              </a:rPr>
              <a:t>Prospecting</a:t>
            </a:r>
          </a:p>
          <a:p>
            <a:pPr marL="742950" indent="-742950" algn="l" defTabSz="2438400">
              <a:buSzPct val="100000"/>
              <a:buFont typeface="+mj-lt"/>
              <a:buAutoNum type="arabicPeriod"/>
            </a:pPr>
            <a:endParaRPr lang="en-US" dirty="0">
              <a:latin typeface="+mn-lt"/>
            </a:endParaRPr>
          </a:p>
          <a:p>
            <a:pPr marL="742950" indent="-742950" algn="l" defTabSz="2438400">
              <a:buSzPct val="100000"/>
              <a:buFont typeface="+mj-lt"/>
              <a:buAutoNum type="arabicPeriod"/>
            </a:pPr>
            <a:r>
              <a:rPr lang="en-US" dirty="0">
                <a:latin typeface="+mn-lt"/>
              </a:rPr>
              <a:t>Client references</a:t>
            </a:r>
          </a:p>
          <a:p>
            <a:pPr marL="742950" indent="-742950" algn="l" defTabSz="2438400">
              <a:buSzPct val="100000"/>
              <a:buFont typeface="+mj-lt"/>
              <a:buAutoNum type="arabicPeriod"/>
            </a:pPr>
            <a:endParaRPr lang="en-US" dirty="0">
              <a:latin typeface="+mn-lt"/>
            </a:endParaRPr>
          </a:p>
          <a:p>
            <a:pPr marL="742950" indent="-742950" algn="l" defTabSz="2438400">
              <a:buSzPct val="100000"/>
              <a:buFont typeface="+mj-lt"/>
              <a:buAutoNum type="arabicPeriod"/>
            </a:pPr>
            <a:r>
              <a:rPr lang="en-US" dirty="0">
                <a:latin typeface="+mn-lt"/>
              </a:rPr>
              <a:t>Competitive landscape</a:t>
            </a:r>
            <a:br>
              <a:rPr lang="en-US" dirty="0">
                <a:latin typeface="+mn-lt"/>
              </a:rPr>
            </a:br>
            <a:endParaRPr lang="en-US" dirty="0">
              <a:latin typeface="+mn-lt"/>
            </a:endParaRPr>
          </a:p>
          <a:p>
            <a:pPr marL="742950" indent="-742950" algn="l" defTabSz="2438400">
              <a:buSzPct val="100000"/>
              <a:buFont typeface="+mj-lt"/>
              <a:buAutoNum type="arabicPeriod"/>
            </a:pPr>
            <a:r>
              <a:rPr lang="en-US" dirty="0"/>
              <a:t>Pilot program</a:t>
            </a:r>
            <a:endParaRPr lang="en-US" dirty="0">
              <a:latin typeface="+mn-lt"/>
            </a:endParaRPr>
          </a:p>
        </p:txBody>
      </p:sp>
      <p:pic>
        <p:nvPicPr>
          <p:cNvPr id="6" name="Picture Placeholder 5" descr="Illustration of cyan arrows flowing to the upper right corner of slide">
            <a:extLst>
              <a:ext uri="{FF2B5EF4-FFF2-40B4-BE49-F238E27FC236}">
                <a16:creationId xmlns:a16="http://schemas.microsoft.com/office/drawing/2014/main" id="{F2C5A8F9-AD15-A4E4-E579-332E7CB0D56F}"/>
              </a:ext>
            </a:extLst>
          </p:cNvPr>
          <p:cNvPicPr>
            <a:picLocks noChangeAspect="1"/>
          </p:cNvPicPr>
          <p:nvPr/>
        </p:nvPicPr>
        <p:blipFill rotWithShape="1">
          <a:blip r:embed="rId3" cstate="screen">
            <a:extLst>
              <a:ext uri="{28A0092B-C50C-407E-A947-70E740481C1C}">
                <a14:useLocalDpi xmlns:a14="http://schemas.microsoft.com/office/drawing/2010/main"/>
              </a:ext>
            </a:extLst>
          </a:blip>
          <a:stretch/>
        </p:blipFill>
        <p:spPr>
          <a:xfrm>
            <a:off x="12569080" y="339919"/>
            <a:ext cx="11437840" cy="13034574"/>
          </a:xfrm>
          <a:prstGeom prst="rect">
            <a:avLst/>
          </a:prstGeom>
          <a:noFill/>
        </p:spPr>
      </p:pic>
    </p:spTree>
    <p:extLst>
      <p:ext uri="{BB962C8B-B14F-4D97-AF65-F5344CB8AC3E}">
        <p14:creationId xmlns:p14="http://schemas.microsoft.com/office/powerpoint/2010/main" val="3299474890"/>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Orchestrate </a:t>
            </a:r>
            <a:r>
              <a:rPr lang="en-US" dirty="0"/>
              <a:t>opportunities:</a:t>
            </a:r>
            <a:br>
              <a:rPr lang="en-US" dirty="0"/>
            </a:br>
            <a:r>
              <a:rPr lang="en-US" sz="5400" i="1" dirty="0"/>
              <a:t>Elevator pitch</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00210" y="3269973"/>
            <a:ext cx="9957210" cy="9527621"/>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Aft>
                <a:spcPts val="2400"/>
              </a:spcAft>
            </a:pPr>
            <a:r>
              <a:rPr lang="en-US" b="1" kern="0" dirty="0">
                <a:latin typeface="+mn-lt"/>
              </a:rPr>
              <a:t>Key messages:</a:t>
            </a:r>
          </a:p>
          <a:p>
            <a:pPr marL="685800" indent="-685800">
              <a:spcAft>
                <a:spcPts val="2400"/>
              </a:spcAft>
              <a:buFont typeface="Arial" panose="020B0604020202020204" pitchFamily="34" charset="0"/>
              <a:buChar char="•"/>
            </a:pPr>
            <a:r>
              <a:rPr lang="en-US" kern="0" dirty="0">
                <a:latin typeface="+mn-lt"/>
              </a:rPr>
              <a:t>Increase employee productivity</a:t>
            </a:r>
          </a:p>
          <a:p>
            <a:pPr marL="685800" indent="-685800">
              <a:spcAft>
                <a:spcPts val="2400"/>
              </a:spcAft>
              <a:buFont typeface="Arial" panose="020B0604020202020204" pitchFamily="34" charset="0"/>
              <a:buChar char="•"/>
            </a:pPr>
            <a:r>
              <a:rPr lang="en-US" kern="0" dirty="0">
                <a:latin typeface="+mn-lt"/>
              </a:rPr>
              <a:t>Drive employee empowerment</a:t>
            </a:r>
          </a:p>
          <a:p>
            <a:pPr marL="685800" indent="-685800">
              <a:spcAft>
                <a:spcPts val="2400"/>
              </a:spcAft>
              <a:buFont typeface="Arial" panose="020B0604020202020204" pitchFamily="34" charset="0"/>
              <a:buChar char="•"/>
            </a:pPr>
            <a:r>
              <a:rPr lang="en-US" kern="0" dirty="0">
                <a:latin typeface="+mn-lt"/>
              </a:rPr>
              <a:t>Improve customer care</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
        <p:nvSpPr>
          <p:cNvPr id="5" name="TextBox 4">
            <a:extLst>
              <a:ext uri="{FF2B5EF4-FFF2-40B4-BE49-F238E27FC236}">
                <a16:creationId xmlns:a16="http://schemas.microsoft.com/office/drawing/2014/main" id="{14397057-52E4-4A28-2F80-1B0973B9980E}"/>
              </a:ext>
            </a:extLst>
          </p:cNvPr>
          <p:cNvSpPr txBox="1"/>
          <p:nvPr/>
        </p:nvSpPr>
        <p:spPr>
          <a:xfrm>
            <a:off x="545895" y="3411259"/>
            <a:ext cx="9957210" cy="3323987"/>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sz="3600" i="1" dirty="0"/>
              <a:t>Recount the pain points around the the inefficient use of employee time because of excessive repetitive tasks. Then introduce watsonx Orchestrate as a platform for building and managing digital skills that can greatly </a:t>
            </a:r>
            <a:br>
              <a:rPr lang="en-US" sz="3600" i="1" dirty="0"/>
            </a:br>
            <a:r>
              <a:rPr lang="en-US" sz="3600" i="1" dirty="0"/>
              <a:t>improve employee productivity.</a:t>
            </a:r>
            <a:endParaRPr lang="en-US" dirty="0"/>
          </a:p>
        </p:txBody>
      </p:sp>
    </p:spTree>
    <p:extLst>
      <p:ext uri="{BB962C8B-B14F-4D97-AF65-F5344CB8AC3E}">
        <p14:creationId xmlns:p14="http://schemas.microsoft.com/office/powerpoint/2010/main" val="426936838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Orchestrate </a:t>
            </a:r>
            <a:r>
              <a:rPr lang="en-US" dirty="0"/>
              <a:t>opportunities:</a:t>
            </a:r>
            <a:br>
              <a:rPr lang="en-US" dirty="0"/>
            </a:br>
            <a:r>
              <a:rPr lang="en-US" sz="5400" i="1" dirty="0"/>
              <a:t>Business value propositions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29000"/>
            <a:ext cx="11041063"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685800" indent="-685800">
              <a:spcAft>
                <a:spcPts val="2400"/>
              </a:spcAft>
              <a:buFont typeface="Arial" panose="020B0604020202020204" pitchFamily="34" charset="0"/>
              <a:buChar char="•"/>
            </a:pPr>
            <a:r>
              <a:rPr lang="en-US" kern="0" dirty="0">
                <a:latin typeface="+mn-lt"/>
              </a:rPr>
              <a:t>Democratize the availability of automation </a:t>
            </a:r>
            <a:br>
              <a:rPr lang="en-US" kern="0" dirty="0">
                <a:latin typeface="+mn-lt"/>
              </a:rPr>
            </a:br>
            <a:r>
              <a:rPr lang="en-US" kern="0" dirty="0">
                <a:latin typeface="+mn-lt"/>
              </a:rPr>
              <a:t>through natural language</a:t>
            </a:r>
          </a:p>
          <a:p>
            <a:pPr marL="685800" indent="-685800">
              <a:spcAft>
                <a:spcPts val="2400"/>
              </a:spcAft>
              <a:buFont typeface="Arial" panose="020B0604020202020204" pitchFamily="34" charset="0"/>
              <a:buChar char="•"/>
            </a:pPr>
            <a:r>
              <a:rPr lang="en-US" kern="0" dirty="0">
                <a:latin typeface="+mn-lt"/>
              </a:rPr>
              <a:t>Create highly accessible experience for </a:t>
            </a:r>
            <a:br>
              <a:rPr lang="en-US" kern="0" dirty="0">
                <a:latin typeface="+mn-lt"/>
              </a:rPr>
            </a:br>
            <a:r>
              <a:rPr lang="en-US" kern="0" dirty="0">
                <a:latin typeface="+mn-lt"/>
              </a:rPr>
              <a:t>non-technical users to be able to leverage</a:t>
            </a:r>
          </a:p>
          <a:p>
            <a:pPr marL="685800" indent="-685800">
              <a:spcAft>
                <a:spcPts val="2400"/>
              </a:spcAft>
              <a:buFont typeface="Arial" panose="020B0604020202020204" pitchFamily="34" charset="0"/>
              <a:buChar char="•"/>
            </a:pPr>
            <a:r>
              <a:rPr lang="en-US" kern="0" dirty="0">
                <a:latin typeface="+mn-lt"/>
              </a:rPr>
              <a:t>Allow IT to build and import custom capabilities for end users without disrupting existing workflow</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3488467763"/>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7C805-0602-0874-281A-0F653AB0CF16}"/>
              </a:ext>
            </a:extLst>
          </p:cNvPr>
          <p:cNvSpPr>
            <a:spLocks noGrp="1"/>
          </p:cNvSpPr>
          <p:nvPr>
            <p:ph type="title"/>
          </p:nvPr>
        </p:nvSpPr>
        <p:spPr>
          <a:xfrm>
            <a:off x="576071" y="385200"/>
            <a:ext cx="15637801" cy="1527048"/>
          </a:xfrm>
        </p:spPr>
        <p:txBody>
          <a:bodyPr/>
          <a:lstStyle/>
          <a:p>
            <a:r>
              <a:rPr lang="en-US" b="1" kern="0" dirty="0">
                <a:latin typeface="IBM Plex Sans"/>
              </a:rPr>
              <a:t>watson</a:t>
            </a:r>
            <a:r>
              <a:rPr lang="en-US" b="1" kern="0" dirty="0">
                <a:solidFill>
                  <a:schemeClr val="accent1"/>
                </a:solidFill>
                <a:latin typeface="IBM Plex Sans"/>
              </a:rPr>
              <a:t>x</a:t>
            </a:r>
            <a:r>
              <a:rPr lang="en-US" b="1" kern="0" dirty="0">
                <a:solidFill>
                  <a:schemeClr val="tx1"/>
                </a:solidFill>
                <a:latin typeface="IBM Plex Sans"/>
              </a:rPr>
              <a:t> Assistant</a:t>
            </a:r>
            <a:br>
              <a:rPr lang="en-US" sz="8000" kern="0" dirty="0"/>
            </a:br>
            <a:r>
              <a:rPr lang="en-US" sz="4800" i="1" kern="0" dirty="0"/>
              <a:t>Conversational artificial</a:t>
            </a:r>
            <a:br>
              <a:rPr lang="en-US" sz="4800" i="1" kern="0" dirty="0"/>
            </a:br>
            <a:r>
              <a:rPr lang="en-US" sz="4800" i="1" kern="0" dirty="0"/>
              <a:t>intelligence platform</a:t>
            </a:r>
            <a:endParaRPr lang="en-US" i="1" dirty="0"/>
          </a:p>
        </p:txBody>
      </p:sp>
      <p:sp>
        <p:nvSpPr>
          <p:cNvPr id="3" name="Title 11">
            <a:extLst>
              <a:ext uri="{FF2B5EF4-FFF2-40B4-BE49-F238E27FC236}">
                <a16:creationId xmlns:a16="http://schemas.microsoft.com/office/drawing/2014/main" id="{642AEF61-F9EC-BD59-7204-851DF242DB21}"/>
              </a:ext>
            </a:extLst>
          </p:cNvPr>
          <p:cNvSpPr txBox="1">
            <a:spLocks/>
          </p:cNvSpPr>
          <p:nvPr/>
        </p:nvSpPr>
        <p:spPr>
          <a:xfrm>
            <a:off x="3692210" y="5151437"/>
            <a:ext cx="11660176" cy="3413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br>
              <a:rPr lang="en-US" sz="3600" kern="1200" dirty="0">
                <a:ea typeface="+mn-ea"/>
                <a:cs typeface="+mn-cs"/>
              </a:rPr>
            </a:br>
            <a:br>
              <a:rPr lang="en-US" sz="4000" kern="1200" dirty="0">
                <a:ea typeface="+mn-ea"/>
                <a:cs typeface="+mn-cs"/>
              </a:rPr>
            </a:br>
            <a:br>
              <a:rPr lang="en-US" sz="4400" kern="0" dirty="0"/>
            </a:br>
            <a:endParaRPr lang="en-US" sz="4400" kern="0" dirty="0"/>
          </a:p>
        </p:txBody>
      </p:sp>
      <p:pic>
        <p:nvPicPr>
          <p:cNvPr id="4" name="Graphic 3">
            <a:extLst>
              <a:ext uri="{FF2B5EF4-FFF2-40B4-BE49-F238E27FC236}">
                <a16:creationId xmlns:a16="http://schemas.microsoft.com/office/drawing/2014/main" id="{25029581-E5F3-9054-EF3C-8C3C8AD0DCE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3056385" y="7740509"/>
            <a:ext cx="1938367" cy="1938363"/>
          </a:xfrm>
          <a:prstGeom prst="rect">
            <a:avLst/>
          </a:prstGeom>
        </p:spPr>
      </p:pic>
      <p:pic>
        <p:nvPicPr>
          <p:cNvPr id="5" name="Graphic 4">
            <a:extLst>
              <a:ext uri="{FF2B5EF4-FFF2-40B4-BE49-F238E27FC236}">
                <a16:creationId xmlns:a16="http://schemas.microsoft.com/office/drawing/2014/main" id="{A088F1CE-2E6B-D3C3-F214-CBA4E2B52CBC}"/>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11150444" y="7801909"/>
            <a:ext cx="2010740" cy="2010740"/>
          </a:xfrm>
          <a:prstGeom prst="rect">
            <a:avLst/>
          </a:prstGeom>
        </p:spPr>
      </p:pic>
      <p:sp>
        <p:nvSpPr>
          <p:cNvPr id="7" name="TextBox 6">
            <a:extLst>
              <a:ext uri="{FF2B5EF4-FFF2-40B4-BE49-F238E27FC236}">
                <a16:creationId xmlns:a16="http://schemas.microsoft.com/office/drawing/2014/main" id="{86038E64-E8D9-500A-F23C-D71B62F7525A}"/>
              </a:ext>
            </a:extLst>
          </p:cNvPr>
          <p:cNvSpPr txBox="1"/>
          <p:nvPr/>
        </p:nvSpPr>
        <p:spPr>
          <a:xfrm>
            <a:off x="1716135" y="10685127"/>
            <a:ext cx="4507106" cy="107721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23217" algn="ctr" defTabSz="257237"/>
            <a:r>
              <a:rPr lang="en-US" sz="3200" b="1" dirty="0">
                <a:solidFill>
                  <a:srgbClr val="000000"/>
                </a:solidFill>
              </a:rPr>
              <a:t>Accessible, scalable, and reliable AI</a:t>
            </a:r>
          </a:p>
        </p:txBody>
      </p:sp>
      <p:sp>
        <p:nvSpPr>
          <p:cNvPr id="8" name="TextBox 7">
            <a:extLst>
              <a:ext uri="{FF2B5EF4-FFF2-40B4-BE49-F238E27FC236}">
                <a16:creationId xmlns:a16="http://schemas.microsoft.com/office/drawing/2014/main" id="{48735A86-867F-8521-1E1C-0E529193FC58}"/>
              </a:ext>
            </a:extLst>
          </p:cNvPr>
          <p:cNvSpPr txBox="1"/>
          <p:nvPr/>
        </p:nvSpPr>
        <p:spPr>
          <a:xfrm>
            <a:off x="8914627" y="10685127"/>
            <a:ext cx="6585570" cy="156966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marL="22860" algn="ctr" defTabSz="257237"/>
            <a:r>
              <a:rPr lang="en-US" sz="3200" b="1" dirty="0">
                <a:solidFill>
                  <a:srgbClr val="000000"/>
                </a:solidFill>
              </a:rPr>
              <a:t>Deliver consistent and personalized experiences </a:t>
            </a:r>
            <a:br>
              <a:rPr lang="en-US" sz="3200" b="1" dirty="0">
                <a:solidFill>
                  <a:srgbClr val="000000"/>
                </a:solidFill>
              </a:rPr>
            </a:br>
            <a:r>
              <a:rPr lang="en-US" sz="3200" b="1" dirty="0">
                <a:solidFill>
                  <a:srgbClr val="000000"/>
                </a:solidFill>
              </a:rPr>
              <a:t>with flexible extensibility</a:t>
            </a:r>
          </a:p>
        </p:txBody>
      </p:sp>
      <p:sp>
        <p:nvSpPr>
          <p:cNvPr id="9" name="TextBox 8">
            <a:extLst>
              <a:ext uri="{FF2B5EF4-FFF2-40B4-BE49-F238E27FC236}">
                <a16:creationId xmlns:a16="http://schemas.microsoft.com/office/drawing/2014/main" id="{19B2647F-E728-37DB-39E0-B3104D5A4B1D}"/>
              </a:ext>
            </a:extLst>
          </p:cNvPr>
          <p:cNvSpPr txBox="1"/>
          <p:nvPr/>
        </p:nvSpPr>
        <p:spPr>
          <a:xfrm>
            <a:off x="17502150" y="10685127"/>
            <a:ext cx="5956862" cy="156966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algn="ctr" defTabSz="914400"/>
            <a:r>
              <a:rPr lang="en-US" sz="3200" b="1" dirty="0">
                <a:solidFill>
                  <a:srgbClr val="000000"/>
                </a:solidFill>
                <a:ea typeface="Calibri" panose="020F0502020204030204" pitchFamily="34" charset="0"/>
                <a:cs typeface="Times New Roman"/>
              </a:rPr>
              <a:t>Build and iterate quickly </a:t>
            </a:r>
            <a:br>
              <a:rPr lang="en-US" sz="3200" b="1" dirty="0">
                <a:solidFill>
                  <a:srgbClr val="000000"/>
                </a:solidFill>
                <a:ea typeface="Calibri" panose="020F0502020204030204" pitchFamily="34" charset="0"/>
                <a:cs typeface="Times New Roman"/>
              </a:rPr>
            </a:br>
            <a:r>
              <a:rPr lang="en-US" sz="3200" b="1" dirty="0">
                <a:solidFill>
                  <a:srgbClr val="000000"/>
                </a:solidFill>
                <a:ea typeface="Calibri" panose="020F0502020204030204" pitchFamily="34" charset="0"/>
                <a:cs typeface="Times New Roman"/>
              </a:rPr>
              <a:t>with no-code and </a:t>
            </a:r>
            <a:br>
              <a:rPr lang="en-US" sz="3200" b="1" dirty="0">
                <a:solidFill>
                  <a:srgbClr val="000000"/>
                </a:solidFill>
                <a:ea typeface="Calibri" panose="020F0502020204030204" pitchFamily="34" charset="0"/>
                <a:cs typeface="Times New Roman"/>
              </a:rPr>
            </a:br>
            <a:r>
              <a:rPr lang="en-US" sz="3200" b="1" dirty="0">
                <a:solidFill>
                  <a:srgbClr val="000000"/>
                </a:solidFill>
                <a:ea typeface="Calibri" panose="020F0502020204030204" pitchFamily="34" charset="0"/>
                <a:cs typeface="Times New Roman"/>
              </a:rPr>
              <a:t>LLM-powered authoring</a:t>
            </a:r>
          </a:p>
        </p:txBody>
      </p:sp>
      <p:sp>
        <p:nvSpPr>
          <p:cNvPr id="10" name="TextBox 9">
            <a:extLst>
              <a:ext uri="{FF2B5EF4-FFF2-40B4-BE49-F238E27FC236}">
                <a16:creationId xmlns:a16="http://schemas.microsoft.com/office/drawing/2014/main" id="{6E38D7CB-9BDD-069B-E2C1-DD3F4B8EDA69}"/>
              </a:ext>
            </a:extLst>
          </p:cNvPr>
          <p:cNvSpPr txBox="1"/>
          <p:nvPr/>
        </p:nvSpPr>
        <p:spPr>
          <a:xfrm>
            <a:off x="1262685" y="5575610"/>
            <a:ext cx="21878169" cy="1446550"/>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40" tIns="45720" rIns="91440" bIns="45720" anchor="t">
            <a:spAutoFit/>
          </a:bodyPr>
          <a:lstStyle/>
          <a:p>
            <a:pPr marL="22860" algn="ctr" defTabSz="257237"/>
            <a:r>
              <a:rPr lang="en-US" sz="4400" b="1" dirty="0">
                <a:solidFill>
                  <a:srgbClr val="000000"/>
                </a:solidFill>
              </a:rPr>
              <a:t>Deliver consistent and intelligent customer care across </a:t>
            </a:r>
            <a:br>
              <a:rPr lang="en-US" sz="4400" b="1" dirty="0">
                <a:solidFill>
                  <a:srgbClr val="000000"/>
                </a:solidFill>
              </a:rPr>
            </a:br>
            <a:r>
              <a:rPr lang="en-US" sz="4400" b="1" dirty="0">
                <a:solidFill>
                  <a:srgbClr val="000000"/>
                </a:solidFill>
              </a:rPr>
              <a:t>all channels and touchpoints with conversational AI</a:t>
            </a:r>
            <a:endParaRPr lang="en-US" sz="4400" b="1" dirty="0"/>
          </a:p>
        </p:txBody>
      </p:sp>
      <p:pic>
        <p:nvPicPr>
          <p:cNvPr id="6" name="Graphic 5">
            <a:extLst>
              <a:ext uri="{FF2B5EF4-FFF2-40B4-BE49-F238E27FC236}">
                <a16:creationId xmlns:a16="http://schemas.microsoft.com/office/drawing/2014/main" id="{42F404EE-9AFA-2126-DB6F-8A920B3CDA7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9164713" y="7713415"/>
            <a:ext cx="2212739" cy="2212739"/>
          </a:xfrm>
          <a:prstGeom prst="rect">
            <a:avLst/>
          </a:prstGeom>
        </p:spPr>
      </p:pic>
    </p:spTree>
    <p:extLst>
      <p:ext uri="{BB962C8B-B14F-4D97-AF65-F5344CB8AC3E}">
        <p14:creationId xmlns:p14="http://schemas.microsoft.com/office/powerpoint/2010/main" val="1008326050"/>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Assistant</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Target client personas</a:t>
            </a: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29000"/>
            <a:ext cx="11041063"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3600" b="1" dirty="0">
                <a:solidFill>
                  <a:srgbClr val="000000"/>
                </a:solidFill>
                <a:latin typeface="+mn-lt"/>
              </a:rPr>
              <a:t>Target clients:</a:t>
            </a:r>
          </a:p>
          <a:p>
            <a:r>
              <a:rPr lang="en-US" sz="3600" dirty="0">
                <a:solidFill>
                  <a:srgbClr val="000000"/>
                </a:solidFill>
                <a:latin typeface="+mn-lt"/>
              </a:rPr>
              <a:t>Enterprises looking to improve their customer or employee experiences with improved efficiencies</a:t>
            </a:r>
          </a:p>
          <a:p>
            <a:endParaRPr lang="en-US" sz="3600" b="1" dirty="0">
              <a:solidFill>
                <a:srgbClr val="000000"/>
              </a:solidFill>
              <a:latin typeface="+mn-lt"/>
            </a:endParaRPr>
          </a:p>
          <a:p>
            <a:r>
              <a:rPr lang="en-US" sz="3600" b="1" dirty="0">
                <a:latin typeface="+mn-lt"/>
                <a:ea typeface="+mj-lt"/>
                <a:cs typeface="+mj-lt"/>
              </a:rPr>
              <a:t>Key stakeholders:</a:t>
            </a:r>
            <a:endParaRPr lang="en-US" dirty="0">
              <a:latin typeface="+mn-lt"/>
            </a:endParaRPr>
          </a:p>
          <a:p>
            <a:pPr marL="342900" indent="-342900">
              <a:buFont typeface="Arial"/>
              <a:buChar char="•"/>
            </a:pPr>
            <a:r>
              <a:rPr lang="en-US" sz="3600" dirty="0">
                <a:latin typeface="+mn-lt"/>
              </a:rPr>
              <a:t>Chief Experience Officer</a:t>
            </a:r>
          </a:p>
          <a:p>
            <a:pPr marL="342900" indent="-342900">
              <a:buFont typeface="Arial"/>
              <a:buChar char="•"/>
            </a:pPr>
            <a:r>
              <a:rPr lang="en-US" sz="3600" dirty="0">
                <a:latin typeface="+mn-lt"/>
              </a:rPr>
              <a:t>VP of Customer Experience</a:t>
            </a:r>
          </a:p>
          <a:p>
            <a:pPr marL="342900" indent="-342900">
              <a:buFont typeface="Arial"/>
              <a:buChar char="•"/>
            </a:pPr>
            <a:r>
              <a:rPr lang="en-US" sz="3600" dirty="0">
                <a:latin typeface="+mn-lt"/>
                <a:ea typeface="+mj-lt"/>
                <a:cs typeface="+mj-lt"/>
              </a:rPr>
              <a:t>Chief Technology Officer</a:t>
            </a:r>
          </a:p>
          <a:p>
            <a:pPr marL="342900" indent="-342900">
              <a:buFont typeface="Arial"/>
              <a:buChar char="•"/>
            </a:pPr>
            <a:endParaRPr lang="en-US" sz="3600" dirty="0">
              <a:latin typeface="+mn-lt"/>
              <a:ea typeface="+mj-lt"/>
              <a:cs typeface="+mj-lt"/>
            </a:endParaRPr>
          </a:p>
          <a:p>
            <a:r>
              <a:rPr lang="en-US" sz="3600" b="1" dirty="0">
                <a:latin typeface="+mn-lt"/>
                <a:ea typeface="+mj-lt"/>
                <a:cs typeface="+mj-lt"/>
              </a:rPr>
              <a:t>User personas (influencers):</a:t>
            </a:r>
            <a:endParaRPr lang="en-US" dirty="0">
              <a:latin typeface="+mn-lt"/>
            </a:endParaRPr>
          </a:p>
          <a:p>
            <a:pPr marL="342900" indent="-342900">
              <a:buFont typeface="Arial"/>
              <a:buChar char="•"/>
            </a:pPr>
            <a:r>
              <a:rPr lang="en-US" sz="3600" dirty="0">
                <a:latin typeface="+mn-lt"/>
                <a:ea typeface="+mj-lt"/>
                <a:cs typeface="+mj-lt"/>
              </a:rPr>
              <a:t>Chief Operating Officer</a:t>
            </a:r>
          </a:p>
          <a:p>
            <a:pPr marL="342900" indent="-342900">
              <a:buFont typeface="Arial"/>
              <a:buChar char="•"/>
            </a:pPr>
            <a:r>
              <a:rPr lang="en-US" sz="3600" dirty="0">
                <a:latin typeface="+mn-lt"/>
                <a:ea typeface="+mj-lt"/>
                <a:cs typeface="+mj-lt"/>
              </a:rPr>
              <a:t>Chief Digital Officer</a:t>
            </a:r>
          </a:p>
          <a:p>
            <a:pPr marL="342900" indent="-342900">
              <a:buFont typeface="Arial"/>
              <a:buChar char="•"/>
            </a:pPr>
            <a:r>
              <a:rPr lang="en-US" sz="3600" dirty="0">
                <a:latin typeface="+mn-lt"/>
                <a:ea typeface="+mj-lt"/>
                <a:cs typeface="+mj-lt"/>
              </a:rPr>
              <a:t>Chief Marketing Officer</a:t>
            </a:r>
          </a:p>
          <a:p>
            <a:pPr marL="342900" indent="-342900">
              <a:buFont typeface="Arial"/>
              <a:buChar char="•"/>
            </a:pPr>
            <a:r>
              <a:rPr lang="en-US" sz="3600" dirty="0">
                <a:latin typeface="+mn-lt"/>
                <a:ea typeface="+mj-lt"/>
                <a:cs typeface="+mj-lt"/>
              </a:rPr>
              <a:t>The Chief Human Resources Officer</a:t>
            </a:r>
          </a:p>
          <a:p>
            <a:pPr marL="342900" indent="-342900">
              <a:buFont typeface="Arial"/>
              <a:buChar char="•"/>
            </a:pPr>
            <a:r>
              <a:rPr lang="en-US" sz="3600" dirty="0">
                <a:latin typeface="+mn-lt"/>
                <a:ea typeface="+mj-lt"/>
                <a:cs typeface="+mj-lt"/>
              </a:rPr>
              <a:t>Build teams</a:t>
            </a:r>
            <a:endParaRPr lang="en-US" sz="3600" dirty="0">
              <a:solidFill>
                <a:srgbClr val="000000"/>
              </a:solidFill>
              <a:latin typeface="+mn-lt"/>
            </a:endParaRP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139062468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Assistant</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Pain points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1" y="3433762"/>
            <a:ext cx="10974078"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492125">
              <a:spcBef>
                <a:spcPts val="400"/>
              </a:spcBef>
              <a:buClr>
                <a:schemeClr val="accent1"/>
              </a:buClr>
              <a:buFont typeface="+mj-lt"/>
              <a:buAutoNum type="arabicPeriod"/>
              <a:defRPr/>
            </a:pPr>
            <a:r>
              <a:rPr lang="en-US" sz="3600" b="1" kern="0" dirty="0">
                <a:latin typeface="+mn-lt"/>
                <a:ea typeface="+mn-ea"/>
                <a:cs typeface="+mn-cs"/>
              </a:rPr>
              <a:t>51% of agents without AI </a:t>
            </a:r>
            <a:r>
              <a:rPr lang="en-US" sz="3600" kern="0" dirty="0">
                <a:latin typeface="+mn-lt"/>
                <a:ea typeface="+mn-ea"/>
                <a:cs typeface="+mn-cs"/>
              </a:rPr>
              <a:t>say they spend </a:t>
            </a:r>
            <a:br>
              <a:rPr lang="en-US" sz="3600" kern="0" dirty="0">
                <a:latin typeface="+mn-lt"/>
                <a:ea typeface="+mn-ea"/>
                <a:cs typeface="+mn-cs"/>
              </a:rPr>
            </a:br>
            <a:r>
              <a:rPr lang="en-US" sz="3600" kern="0" dirty="0">
                <a:latin typeface="+mn-lt"/>
                <a:ea typeface="+mn-ea"/>
                <a:cs typeface="+mn-cs"/>
              </a:rPr>
              <a:t>most of their time on mundane tasks</a:t>
            </a:r>
            <a:br>
              <a:rPr lang="en-US" sz="3600" kern="0" dirty="0">
                <a:latin typeface="+mn-lt"/>
                <a:ea typeface="+mn-ea"/>
                <a:cs typeface="+mn-cs"/>
              </a:rPr>
            </a:br>
            <a:endParaRPr lang="en-US" dirty="0">
              <a:latin typeface="+mn-lt"/>
            </a:endParaRPr>
          </a:p>
          <a:p>
            <a:pPr marL="514350" lvl="1" indent="-492125">
              <a:spcBef>
                <a:spcPts val="400"/>
              </a:spcBef>
              <a:buClr>
                <a:schemeClr val="accent1"/>
              </a:buClr>
              <a:buFont typeface="+mj-lt"/>
              <a:buAutoNum type="arabicPeriod"/>
              <a:defRPr/>
            </a:pPr>
            <a:r>
              <a:rPr lang="en-US" sz="3600" b="1" kern="0" dirty="0">
                <a:latin typeface="+mn-lt"/>
                <a:ea typeface="+mn-ea"/>
                <a:cs typeface="+mn-cs"/>
              </a:rPr>
              <a:t>3% of agents with AI </a:t>
            </a:r>
            <a:r>
              <a:rPr lang="en-US" sz="3600" kern="0" dirty="0">
                <a:latin typeface="+mn-lt"/>
                <a:ea typeface="+mn-ea"/>
                <a:cs typeface="+mn-cs"/>
              </a:rPr>
              <a:t>say they spend </a:t>
            </a:r>
            <a:br>
              <a:rPr lang="en-US" sz="3600" kern="0" dirty="0">
                <a:latin typeface="+mn-lt"/>
                <a:ea typeface="+mn-ea"/>
                <a:cs typeface="+mn-cs"/>
              </a:rPr>
            </a:br>
            <a:r>
              <a:rPr lang="en-US" sz="3600" kern="0" dirty="0">
                <a:latin typeface="+mn-lt"/>
                <a:ea typeface="+mn-ea"/>
                <a:cs typeface="+mn-cs"/>
              </a:rPr>
              <a:t>most of their time on mundane tasks</a:t>
            </a:r>
            <a:br>
              <a:rPr lang="en-US" sz="3600" kern="0" dirty="0">
                <a:latin typeface="+mn-lt"/>
                <a:ea typeface="+mn-ea"/>
                <a:cs typeface="+mn-cs"/>
              </a:rPr>
            </a:br>
            <a:endParaRPr lang="en-US" sz="3600" kern="0" dirty="0">
              <a:latin typeface="+mn-lt"/>
              <a:ea typeface="+mn-ea"/>
              <a:cs typeface="+mn-cs"/>
            </a:endParaRPr>
          </a:p>
          <a:p>
            <a:pPr marL="514350" lvl="1" indent="-514350">
              <a:spcBef>
                <a:spcPts val="400"/>
              </a:spcBef>
              <a:buClr>
                <a:schemeClr val="accent1"/>
              </a:buClr>
              <a:buFont typeface="+mj-lt"/>
              <a:buAutoNum type="arabicPeriod"/>
              <a:defRPr/>
            </a:pPr>
            <a:r>
              <a:rPr lang="en-US" sz="3600" b="1" kern="0" dirty="0">
                <a:latin typeface="+mn-lt"/>
                <a:ea typeface="+mn-ea"/>
                <a:cs typeface="+mn-cs"/>
              </a:rPr>
              <a:t>78% of clients </a:t>
            </a:r>
            <a:r>
              <a:rPr lang="en-US" sz="3600" kern="0" dirty="0">
                <a:latin typeface="+mn-lt"/>
                <a:ea typeface="+mn-ea"/>
                <a:cs typeface="+mn-cs"/>
              </a:rPr>
              <a:t>will back out of a purchase </a:t>
            </a:r>
            <a:br>
              <a:rPr lang="en-US" sz="3600" kern="0" dirty="0">
                <a:latin typeface="+mn-lt"/>
                <a:ea typeface="+mn-ea"/>
                <a:cs typeface="+mn-cs"/>
              </a:rPr>
            </a:br>
            <a:r>
              <a:rPr lang="en-US" sz="3600" kern="0" dirty="0">
                <a:latin typeface="+mn-lt"/>
                <a:ea typeface="+mn-ea"/>
                <a:cs typeface="+mn-cs"/>
              </a:rPr>
              <a:t>due to a poor customer experience </a:t>
            </a:r>
          </a:p>
          <a:p>
            <a:pPr marL="514350" lvl="1" indent="-514350">
              <a:spcBef>
                <a:spcPts val="400"/>
              </a:spcBef>
              <a:buClr>
                <a:schemeClr val="accent1"/>
              </a:buClr>
              <a:buFont typeface="+mj-lt"/>
              <a:buAutoNum type="arabicPeriod"/>
              <a:defRPr/>
            </a:pPr>
            <a:endParaRPr lang="en-US" sz="3600" kern="0" dirty="0">
              <a:latin typeface="+mn-lt"/>
              <a:ea typeface="+mn-ea"/>
              <a:cs typeface="+mn-cs"/>
            </a:endParaRPr>
          </a:p>
          <a:p>
            <a:pPr marL="514350" lvl="1" indent="-514350">
              <a:spcBef>
                <a:spcPts val="400"/>
              </a:spcBef>
              <a:buClr>
                <a:schemeClr val="accent1"/>
              </a:buClr>
              <a:buFont typeface="+mj-lt"/>
              <a:buAutoNum type="arabicPeriod"/>
              <a:defRPr/>
            </a:pPr>
            <a:endParaRPr lang="en-US" sz="3600" kern="0" dirty="0">
              <a:latin typeface="+mn-lt"/>
              <a:ea typeface="+mn-ea"/>
              <a:cs typeface="+mn-cs"/>
            </a:endParaRP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3211752008"/>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Assistant </a:t>
            </a:r>
            <a:r>
              <a:rPr lang="en-US" dirty="0"/>
              <a:t>opportunities:</a:t>
            </a:r>
            <a:br>
              <a:rPr lang="en-US" dirty="0"/>
            </a:br>
            <a:r>
              <a:rPr lang="en-US" sz="5400" i="1" dirty="0"/>
              <a:t>Elevator pitch</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1843" y="3359425"/>
            <a:ext cx="10003535" cy="9621367"/>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Aft>
                <a:spcPts val="2400"/>
              </a:spcAft>
            </a:pPr>
            <a:r>
              <a:rPr lang="en-US" b="1" kern="0" dirty="0">
                <a:latin typeface="+mn-lt"/>
              </a:rPr>
              <a:t>Key messages:</a:t>
            </a:r>
            <a:endParaRPr lang="en-US" kern="0" dirty="0">
              <a:latin typeface="+mn-lt"/>
            </a:endParaRPr>
          </a:p>
          <a:p>
            <a:pPr marL="685800" indent="-685800">
              <a:spcAft>
                <a:spcPts val="2400"/>
              </a:spcAft>
              <a:buFont typeface="Arial" panose="020B0604020202020204" pitchFamily="34" charset="0"/>
              <a:buChar char="•"/>
            </a:pPr>
            <a:r>
              <a:rPr lang="en-US" kern="0" dirty="0">
                <a:latin typeface="+mn-lt"/>
              </a:rPr>
              <a:t>Fast return on investment</a:t>
            </a:r>
          </a:p>
          <a:p>
            <a:pPr marL="685800" indent="-685800">
              <a:spcAft>
                <a:spcPts val="2400"/>
              </a:spcAft>
              <a:buFont typeface="Arial" panose="020B0604020202020204" pitchFamily="34" charset="0"/>
              <a:buChar char="•"/>
            </a:pPr>
            <a:r>
              <a:rPr lang="en-US" kern="0" dirty="0">
                <a:latin typeface="+mn-lt"/>
              </a:rPr>
              <a:t>Highly accurate</a:t>
            </a:r>
          </a:p>
          <a:p>
            <a:pPr marL="685800" indent="-685800">
              <a:spcAft>
                <a:spcPts val="2400"/>
              </a:spcAft>
              <a:buFont typeface="Arial" panose="020B0604020202020204" pitchFamily="34" charset="0"/>
              <a:buChar char="•"/>
            </a:pPr>
            <a:r>
              <a:rPr lang="en-US" kern="0" dirty="0">
                <a:latin typeface="+mn-lt"/>
              </a:rPr>
              <a:t>Trusted</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
        <p:nvSpPr>
          <p:cNvPr id="5" name="TextBox 4">
            <a:extLst>
              <a:ext uri="{FF2B5EF4-FFF2-40B4-BE49-F238E27FC236}">
                <a16:creationId xmlns:a16="http://schemas.microsoft.com/office/drawing/2014/main" id="{14397057-52E4-4A28-2F80-1B0973B9980E}"/>
              </a:ext>
            </a:extLst>
          </p:cNvPr>
          <p:cNvSpPr txBox="1"/>
          <p:nvPr/>
        </p:nvSpPr>
        <p:spPr>
          <a:xfrm>
            <a:off x="577850" y="3429000"/>
            <a:ext cx="9709150" cy="221599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sz="3600" i="1" dirty="0"/>
              <a:t>Recount the inefficiencies and high cost of agents dealing with simple engagements. </a:t>
            </a:r>
            <a:br>
              <a:rPr lang="en-US" sz="3600" i="1" dirty="0"/>
            </a:br>
            <a:r>
              <a:rPr lang="en-US" sz="3600" i="1" dirty="0"/>
              <a:t>Then position watsonx Assistant as a best </a:t>
            </a:r>
            <a:br>
              <a:rPr lang="en-US" sz="3600" i="1" dirty="0"/>
            </a:br>
            <a:r>
              <a:rPr lang="en-US" sz="3600" i="1" dirty="0"/>
              <a:t>of breed conversational AI solution.</a:t>
            </a:r>
            <a:endParaRPr lang="en-US" dirty="0"/>
          </a:p>
        </p:txBody>
      </p:sp>
    </p:spTree>
    <p:extLst>
      <p:ext uri="{BB962C8B-B14F-4D97-AF65-F5344CB8AC3E}">
        <p14:creationId xmlns:p14="http://schemas.microsoft.com/office/powerpoint/2010/main" val="765279991"/>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Assistant </a:t>
            </a:r>
            <a:r>
              <a:rPr lang="en-US" dirty="0"/>
              <a:t>opportunities:</a:t>
            </a:r>
            <a:br>
              <a:rPr lang="en-US" dirty="0"/>
            </a:br>
            <a:r>
              <a:rPr lang="en-US" sz="5400" i="1" dirty="0"/>
              <a:t>Business value propositions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33762"/>
            <a:ext cx="11041063"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685800" indent="-685800">
              <a:spcAft>
                <a:spcPts val="2400"/>
              </a:spcAft>
              <a:buFont typeface="Arial" panose="020B0604020202020204" pitchFamily="34" charset="0"/>
              <a:buChar char="•"/>
            </a:pPr>
            <a:r>
              <a:rPr lang="en-US" kern="0" dirty="0">
                <a:latin typeface="+mn-lt"/>
              </a:rPr>
              <a:t>Build and iterate quickly</a:t>
            </a:r>
          </a:p>
          <a:p>
            <a:pPr marL="685800" indent="-685800">
              <a:spcAft>
                <a:spcPts val="2400"/>
              </a:spcAft>
              <a:buFont typeface="Arial" panose="020B0604020202020204" pitchFamily="34" charset="0"/>
              <a:buChar char="•"/>
            </a:pPr>
            <a:r>
              <a:rPr lang="en-US" kern="0" dirty="0">
                <a:latin typeface="+mn-lt"/>
              </a:rPr>
              <a:t>Accessible and scalable AI</a:t>
            </a:r>
          </a:p>
          <a:p>
            <a:pPr marL="685800" indent="-685800">
              <a:spcAft>
                <a:spcPts val="2400"/>
              </a:spcAft>
              <a:buFont typeface="Arial" panose="020B0604020202020204" pitchFamily="34" charset="0"/>
              <a:buChar char="•"/>
            </a:pPr>
            <a:r>
              <a:rPr lang="en-US" kern="0" dirty="0">
                <a:latin typeface="+mn-lt"/>
              </a:rPr>
              <a:t>Consistent and personalized experiences</a:t>
            </a:r>
          </a:p>
          <a:p>
            <a:pPr marL="685800" indent="-685800">
              <a:spcAft>
                <a:spcPts val="2400"/>
              </a:spcAft>
              <a:buFont typeface="Arial" panose="020B0604020202020204" pitchFamily="34" charset="0"/>
              <a:buChar char="•"/>
            </a:pPr>
            <a:r>
              <a:rPr lang="en-US" kern="0" dirty="0">
                <a:latin typeface="+mn-lt"/>
              </a:rPr>
              <a:t>True customer outcomes</a:t>
            </a:r>
          </a:p>
          <a:p>
            <a:pPr marL="685800" indent="-685800">
              <a:spcAft>
                <a:spcPts val="2400"/>
              </a:spcAft>
              <a:buFont typeface="Arial" panose="020B0604020202020204" pitchFamily="34" charset="0"/>
              <a:buChar char="•"/>
            </a:pPr>
            <a:r>
              <a:rPr lang="en-US" kern="0" dirty="0">
                <a:latin typeface="+mn-lt"/>
              </a:rPr>
              <a:t>Built for the enterprise</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1093877384"/>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7C805-0602-0874-281A-0F653AB0CF16}"/>
              </a:ext>
            </a:extLst>
          </p:cNvPr>
          <p:cNvSpPr>
            <a:spLocks noGrp="1"/>
          </p:cNvSpPr>
          <p:nvPr>
            <p:ph type="title"/>
          </p:nvPr>
        </p:nvSpPr>
        <p:spPr>
          <a:xfrm>
            <a:off x="576071" y="385200"/>
            <a:ext cx="15637801" cy="1527048"/>
          </a:xfrm>
        </p:spPr>
        <p:txBody>
          <a:bodyPr/>
          <a:lstStyle/>
          <a:p>
            <a:r>
              <a:rPr lang="en-US" b="1" kern="0" dirty="0">
                <a:latin typeface="IBM Plex Sans"/>
              </a:rPr>
              <a:t>watson</a:t>
            </a:r>
            <a:r>
              <a:rPr lang="en-US" b="1" kern="0" dirty="0">
                <a:solidFill>
                  <a:schemeClr val="accent1"/>
                </a:solidFill>
                <a:latin typeface="IBM Plex Sans"/>
              </a:rPr>
              <a:t>x</a:t>
            </a:r>
            <a:r>
              <a:rPr lang="en-US" b="1" kern="0" dirty="0">
                <a:solidFill>
                  <a:schemeClr val="tx1"/>
                </a:solidFill>
                <a:latin typeface="IBM Plex Sans"/>
              </a:rPr>
              <a:t> Code Assistant</a:t>
            </a:r>
            <a:br>
              <a:rPr lang="en-US" sz="8000" kern="0" dirty="0"/>
            </a:br>
            <a:r>
              <a:rPr lang="en-US" sz="4800" i="1" kern="0" dirty="0"/>
              <a:t>Generative AI developer </a:t>
            </a:r>
            <a:r>
              <a:rPr lang="en-US" sz="4800" i="1" dirty="0"/>
              <a:t>toolkit </a:t>
            </a:r>
            <a:r>
              <a:rPr lang="en-US" sz="4800" i="1" kern="0" dirty="0"/>
              <a:t>to</a:t>
            </a:r>
            <a:br>
              <a:rPr lang="en-US" sz="4800" i="1" kern="0" dirty="0"/>
            </a:br>
            <a:r>
              <a:rPr lang="en-US" sz="4800" i="1" kern="0" dirty="0"/>
              <a:t>accelerate code generation</a:t>
            </a:r>
            <a:endParaRPr lang="en-US" i="1" dirty="0"/>
          </a:p>
        </p:txBody>
      </p:sp>
      <p:sp>
        <p:nvSpPr>
          <p:cNvPr id="3" name="Title 11">
            <a:extLst>
              <a:ext uri="{FF2B5EF4-FFF2-40B4-BE49-F238E27FC236}">
                <a16:creationId xmlns:a16="http://schemas.microsoft.com/office/drawing/2014/main" id="{642AEF61-F9EC-BD59-7204-851DF242DB21}"/>
              </a:ext>
            </a:extLst>
          </p:cNvPr>
          <p:cNvSpPr txBox="1">
            <a:spLocks/>
          </p:cNvSpPr>
          <p:nvPr/>
        </p:nvSpPr>
        <p:spPr>
          <a:xfrm>
            <a:off x="3692210" y="5151437"/>
            <a:ext cx="11660176" cy="3413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lstStyle>
            <a:lvl1pPr marL="0" marR="0" indent="0" algn="l" defTabSz="2438400" rtl="0" eaLnBrk="1" latinLnBrk="0" hangingPunct="1">
              <a:lnSpc>
                <a:spcPct val="100000"/>
              </a:lnSpc>
              <a:spcBef>
                <a:spcPts val="0"/>
              </a:spcBef>
              <a:spcAft>
                <a:spcPts val="0"/>
              </a:spcAft>
              <a:buClrTx/>
              <a:buSzTx/>
              <a:buFontTx/>
              <a:buNone/>
              <a:tabLst/>
              <a:defRPr sz="6400" b="0" i="0" u="none" strike="noStrike" cap="none" spc="0" baseline="0">
                <a:solidFill>
                  <a:schemeClr val="tx2"/>
                </a:solidFill>
                <a:uFillTx/>
                <a:latin typeface="IBM Plex Sans Light" panose="020B0403050203000203" pitchFamily="34" charset="0"/>
                <a:ea typeface="+mj-ea"/>
                <a:cs typeface="+mj-cs"/>
                <a:sym typeface="IBM Plex Sans Light"/>
              </a:defRPr>
            </a:lvl1pPr>
            <a:lvl2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2pPr>
            <a:lvl3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3pPr>
            <a:lvl4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4pPr>
            <a:lvl5pPr marL="0" marR="0" indent="0"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5pPr>
            <a:lvl6pPr marL="0" marR="0" indent="362568"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6pPr>
            <a:lvl7pPr marL="0" marR="0" indent="725139"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7pPr>
            <a:lvl8pPr marL="0" marR="0" indent="108770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8pPr>
            <a:lvl9pPr marL="0" marR="0" indent="1450276" algn="l" defTabSz="2438400" rtl="0" eaLnBrk="1" latinLnBrk="0" hangingPunct="1">
              <a:lnSpc>
                <a:spcPct val="90000"/>
              </a:lnSpc>
              <a:spcBef>
                <a:spcPts val="0"/>
              </a:spcBef>
              <a:spcAft>
                <a:spcPts val="0"/>
              </a:spcAft>
              <a:buClrTx/>
              <a:buSzTx/>
              <a:buFontTx/>
              <a:buNone/>
              <a:tabLst/>
              <a:defRPr sz="6400" b="0" i="0" u="none" strike="noStrike" cap="none" spc="0" baseline="0">
                <a:solidFill>
                  <a:srgbClr val="000000"/>
                </a:solidFill>
                <a:uFillTx/>
                <a:latin typeface="+mj-lt"/>
                <a:ea typeface="+mj-ea"/>
                <a:cs typeface="+mj-cs"/>
                <a:sym typeface="IBM Plex Sans Light"/>
              </a:defRPr>
            </a:lvl9pPr>
          </a:lstStyle>
          <a:p>
            <a:br>
              <a:rPr lang="en-US" sz="3600" kern="1200" dirty="0">
                <a:ea typeface="+mn-ea"/>
                <a:cs typeface="+mn-cs"/>
              </a:rPr>
            </a:br>
            <a:br>
              <a:rPr lang="en-US" sz="4000" kern="1200" dirty="0">
                <a:ea typeface="+mn-ea"/>
                <a:cs typeface="+mn-cs"/>
              </a:rPr>
            </a:br>
            <a:br>
              <a:rPr lang="en-US" sz="4400" kern="0" dirty="0"/>
            </a:br>
            <a:endParaRPr lang="en-US" sz="4400" kern="0" dirty="0"/>
          </a:p>
        </p:txBody>
      </p:sp>
      <p:pic>
        <p:nvPicPr>
          <p:cNvPr id="4" name="Graphic 3">
            <a:extLst>
              <a:ext uri="{FF2B5EF4-FFF2-40B4-BE49-F238E27FC236}">
                <a16:creationId xmlns:a16="http://schemas.microsoft.com/office/drawing/2014/main" id="{25029581-E5F3-9054-EF3C-8C3C8AD0DCE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19273892" y="7466130"/>
            <a:ext cx="2062108" cy="2062104"/>
          </a:xfrm>
          <a:prstGeom prst="rect">
            <a:avLst/>
          </a:prstGeom>
        </p:spPr>
      </p:pic>
      <p:pic>
        <p:nvPicPr>
          <p:cNvPr id="5" name="Graphic 4">
            <a:extLst>
              <a:ext uri="{FF2B5EF4-FFF2-40B4-BE49-F238E27FC236}">
                <a16:creationId xmlns:a16="http://schemas.microsoft.com/office/drawing/2014/main" id="{A088F1CE-2E6B-D3C3-F214-CBA4E2B52CBC}"/>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10957332" y="7339253"/>
            <a:ext cx="2377082" cy="2377082"/>
          </a:xfrm>
          <a:prstGeom prst="rect">
            <a:avLst/>
          </a:prstGeom>
        </p:spPr>
      </p:pic>
      <p:sp>
        <p:nvSpPr>
          <p:cNvPr id="7" name="TextBox 6">
            <a:extLst>
              <a:ext uri="{FF2B5EF4-FFF2-40B4-BE49-F238E27FC236}">
                <a16:creationId xmlns:a16="http://schemas.microsoft.com/office/drawing/2014/main" id="{86038E64-E8D9-500A-F23C-D71B62F7525A}"/>
              </a:ext>
            </a:extLst>
          </p:cNvPr>
          <p:cNvSpPr txBox="1"/>
          <p:nvPr/>
        </p:nvSpPr>
        <p:spPr>
          <a:xfrm>
            <a:off x="778572" y="10287000"/>
            <a:ext cx="6382232" cy="1569660"/>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23217" algn="ctr" defTabSz="257237"/>
            <a:r>
              <a:rPr lang="en-US" sz="3200" b="1" dirty="0">
                <a:solidFill>
                  <a:srgbClr val="000000"/>
                </a:solidFill>
              </a:rPr>
              <a:t>Reduce time-to-productivity and narrow the IT automation skills gap with AI-generated code</a:t>
            </a:r>
          </a:p>
        </p:txBody>
      </p:sp>
      <p:sp>
        <p:nvSpPr>
          <p:cNvPr id="8" name="TextBox 7">
            <a:extLst>
              <a:ext uri="{FF2B5EF4-FFF2-40B4-BE49-F238E27FC236}">
                <a16:creationId xmlns:a16="http://schemas.microsoft.com/office/drawing/2014/main" id="{48735A86-867F-8521-1E1C-0E529193FC58}"/>
              </a:ext>
            </a:extLst>
          </p:cNvPr>
          <p:cNvSpPr txBox="1"/>
          <p:nvPr/>
        </p:nvSpPr>
        <p:spPr>
          <a:xfrm>
            <a:off x="8965097" y="10287000"/>
            <a:ext cx="6535100" cy="2062103"/>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marL="22860" algn="ctr" defTabSz="257237"/>
            <a:r>
              <a:rPr lang="en-US" sz="3200" b="1" dirty="0">
                <a:solidFill>
                  <a:srgbClr val="000000"/>
                </a:solidFill>
              </a:rPr>
              <a:t>Maintain high levels of accuracy and transparency through attribution of generated </a:t>
            </a:r>
            <a:br>
              <a:rPr lang="en-US" sz="3200" b="1" dirty="0">
                <a:solidFill>
                  <a:srgbClr val="000000"/>
                </a:solidFill>
              </a:rPr>
            </a:br>
            <a:r>
              <a:rPr lang="en-US" sz="3200" b="1" dirty="0">
                <a:solidFill>
                  <a:srgbClr val="000000"/>
                </a:solidFill>
              </a:rPr>
              <a:t>content recommendations</a:t>
            </a:r>
          </a:p>
        </p:txBody>
      </p:sp>
      <p:sp>
        <p:nvSpPr>
          <p:cNvPr id="9" name="TextBox 8">
            <a:extLst>
              <a:ext uri="{FF2B5EF4-FFF2-40B4-BE49-F238E27FC236}">
                <a16:creationId xmlns:a16="http://schemas.microsoft.com/office/drawing/2014/main" id="{19B2647F-E728-37DB-39E0-B3104D5A4B1D}"/>
              </a:ext>
            </a:extLst>
          </p:cNvPr>
          <p:cNvSpPr txBox="1"/>
          <p:nvPr/>
        </p:nvSpPr>
        <p:spPr>
          <a:xfrm>
            <a:off x="17502150" y="10287000"/>
            <a:ext cx="5956862" cy="2062103"/>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40" tIns="45720" rIns="91440" bIns="45720" anchor="t">
            <a:spAutoFit/>
          </a:bodyPr>
          <a:lstStyle/>
          <a:p>
            <a:pPr algn="ctr" defTabSz="914400"/>
            <a:r>
              <a:rPr lang="en-US" sz="3200" b="1" dirty="0">
                <a:solidFill>
                  <a:srgbClr val="000000"/>
                </a:solidFill>
                <a:ea typeface="Calibri" panose="020F0502020204030204" pitchFamily="34" charset="0"/>
                <a:cs typeface="Times New Roman"/>
              </a:rPr>
              <a:t>Tune the foundation model </a:t>
            </a:r>
            <a:br>
              <a:rPr lang="en-US" sz="3200" b="1" dirty="0">
                <a:solidFill>
                  <a:srgbClr val="000000"/>
                </a:solidFill>
                <a:ea typeface="Calibri" panose="020F0502020204030204" pitchFamily="34" charset="0"/>
                <a:cs typeface="Times New Roman"/>
              </a:rPr>
            </a:br>
            <a:r>
              <a:rPr lang="en-US" sz="3200" b="1" dirty="0">
                <a:solidFill>
                  <a:srgbClr val="000000"/>
                </a:solidFill>
                <a:ea typeface="Calibri" panose="020F0502020204030204" pitchFamily="34" charset="0"/>
                <a:cs typeface="Times New Roman"/>
              </a:rPr>
              <a:t>with your own data and customize with your own standards and best practices</a:t>
            </a:r>
          </a:p>
        </p:txBody>
      </p:sp>
      <p:sp>
        <p:nvSpPr>
          <p:cNvPr id="10" name="TextBox 9">
            <a:extLst>
              <a:ext uri="{FF2B5EF4-FFF2-40B4-BE49-F238E27FC236}">
                <a16:creationId xmlns:a16="http://schemas.microsoft.com/office/drawing/2014/main" id="{6E38D7CB-9BDD-069B-E2C1-DD3F4B8EDA69}"/>
              </a:ext>
            </a:extLst>
          </p:cNvPr>
          <p:cNvSpPr txBox="1"/>
          <p:nvPr/>
        </p:nvSpPr>
        <p:spPr>
          <a:xfrm>
            <a:off x="1262685" y="5575610"/>
            <a:ext cx="21878169" cy="76944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40" tIns="45720" rIns="91440" bIns="45720" anchor="t">
            <a:spAutoFit/>
          </a:bodyPr>
          <a:lstStyle/>
          <a:p>
            <a:pPr marL="22860" algn="ctr" defTabSz="257237"/>
            <a:r>
              <a:rPr lang="en-US" sz="4400" b="1" dirty="0">
                <a:solidFill>
                  <a:srgbClr val="000000"/>
                </a:solidFill>
              </a:rPr>
              <a:t>Empower developers with AI-generated code recommendations</a:t>
            </a:r>
            <a:endParaRPr lang="en-US" sz="4400" b="1" dirty="0"/>
          </a:p>
        </p:txBody>
      </p:sp>
      <p:pic>
        <p:nvPicPr>
          <p:cNvPr id="11" name="Graphic 10">
            <a:extLst>
              <a:ext uri="{FF2B5EF4-FFF2-40B4-BE49-F238E27FC236}">
                <a16:creationId xmlns:a16="http://schemas.microsoft.com/office/drawing/2014/main" id="{AFF059D2-BF66-0707-0BDD-B7792EAAB1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607058" y="7360174"/>
            <a:ext cx="2408778" cy="2408778"/>
          </a:xfrm>
          <a:prstGeom prst="rect">
            <a:avLst/>
          </a:prstGeom>
        </p:spPr>
      </p:pic>
    </p:spTree>
    <p:extLst>
      <p:ext uri="{BB962C8B-B14F-4D97-AF65-F5344CB8AC3E}">
        <p14:creationId xmlns:p14="http://schemas.microsoft.com/office/powerpoint/2010/main" val="3412363329"/>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Code Assistant</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Target client personas</a:t>
            </a: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29000"/>
            <a:ext cx="11211622"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r>
              <a:rPr lang="en-US" sz="3600" b="1" dirty="0">
                <a:solidFill>
                  <a:srgbClr val="000000"/>
                </a:solidFill>
                <a:latin typeface="+mn-lt"/>
              </a:rPr>
              <a:t>Target clients:</a:t>
            </a:r>
          </a:p>
          <a:p>
            <a:pPr marL="571500" indent="-571500">
              <a:buFont typeface="Arial" panose="020B0604020202020204" pitchFamily="34" charset="0"/>
              <a:buChar char="•"/>
            </a:pPr>
            <a:r>
              <a:rPr lang="en-US" sz="3600" dirty="0">
                <a:solidFill>
                  <a:srgbClr val="000000"/>
                </a:solidFill>
                <a:latin typeface="+mn-lt"/>
              </a:rPr>
              <a:t>Enterprises using Red  Hat </a:t>
            </a:r>
            <a:br>
              <a:rPr lang="en-US" sz="3600" dirty="0">
                <a:solidFill>
                  <a:srgbClr val="000000"/>
                </a:solidFill>
                <a:latin typeface="+mn-lt"/>
              </a:rPr>
            </a:br>
            <a:r>
              <a:rPr lang="en-US" sz="3600" dirty="0">
                <a:solidFill>
                  <a:srgbClr val="000000"/>
                </a:solidFill>
                <a:latin typeface="+mn-lt"/>
              </a:rPr>
              <a:t>Ansible to automate tasks</a:t>
            </a:r>
          </a:p>
          <a:p>
            <a:pPr marL="571500" indent="-571500">
              <a:buFont typeface="Arial" panose="020B0604020202020204" pitchFamily="34" charset="0"/>
              <a:buChar char="•"/>
            </a:pPr>
            <a:r>
              <a:rPr lang="en-US" dirty="0">
                <a:solidFill>
                  <a:srgbClr val="000000"/>
                </a:solidFill>
                <a:latin typeface="+mn-lt"/>
              </a:rPr>
              <a:t>E</a:t>
            </a:r>
            <a:r>
              <a:rPr lang="en-US" sz="3600" dirty="0">
                <a:solidFill>
                  <a:srgbClr val="000000"/>
                </a:solidFill>
                <a:latin typeface="+mn-lt"/>
              </a:rPr>
              <a:t>nterprises with COBOL-based </a:t>
            </a:r>
            <a:br>
              <a:rPr lang="en-US" sz="3600" dirty="0">
                <a:solidFill>
                  <a:srgbClr val="000000"/>
                </a:solidFill>
                <a:latin typeface="+mn-lt"/>
              </a:rPr>
            </a:br>
            <a:r>
              <a:rPr lang="en-US" sz="3600" dirty="0">
                <a:solidFill>
                  <a:srgbClr val="000000"/>
                </a:solidFill>
                <a:latin typeface="+mn-lt"/>
              </a:rPr>
              <a:t>modernization projects</a:t>
            </a:r>
          </a:p>
          <a:p>
            <a:endParaRPr lang="en-US" sz="3600" b="1" dirty="0">
              <a:solidFill>
                <a:srgbClr val="000000"/>
              </a:solidFill>
              <a:latin typeface="+mn-lt"/>
            </a:endParaRPr>
          </a:p>
          <a:p>
            <a:r>
              <a:rPr lang="en-US" sz="3600" b="1" dirty="0">
                <a:latin typeface="+mn-lt"/>
                <a:ea typeface="+mj-lt"/>
                <a:cs typeface="+mj-lt"/>
              </a:rPr>
              <a:t>Key stakeholders:</a:t>
            </a:r>
            <a:endParaRPr lang="en-US" dirty="0">
              <a:latin typeface="+mn-lt"/>
            </a:endParaRPr>
          </a:p>
          <a:p>
            <a:pPr marL="342900" indent="-342900">
              <a:buFont typeface="Arial"/>
              <a:buChar char="•"/>
            </a:pPr>
            <a:r>
              <a:rPr lang="en-US" sz="3600" dirty="0">
                <a:latin typeface="+mn-lt"/>
              </a:rPr>
              <a:t>Chief Technology Officers</a:t>
            </a:r>
          </a:p>
          <a:p>
            <a:pPr marL="342900" indent="-342900">
              <a:buFont typeface="Arial"/>
              <a:buChar char="•"/>
            </a:pPr>
            <a:endParaRPr lang="en-US" sz="3600" dirty="0">
              <a:latin typeface="+mn-lt"/>
              <a:ea typeface="+mj-lt"/>
              <a:cs typeface="+mj-lt"/>
            </a:endParaRPr>
          </a:p>
          <a:p>
            <a:r>
              <a:rPr lang="en-US" sz="3600" b="1" dirty="0">
                <a:latin typeface="+mn-lt"/>
                <a:ea typeface="+mj-lt"/>
                <a:cs typeface="+mj-lt"/>
              </a:rPr>
              <a:t>User personas:</a:t>
            </a:r>
            <a:endParaRPr lang="en-US" dirty="0">
              <a:latin typeface="+mn-lt"/>
            </a:endParaRPr>
          </a:p>
          <a:p>
            <a:pPr marL="342900" indent="-342900">
              <a:buFont typeface="Arial"/>
              <a:buChar char="•"/>
            </a:pPr>
            <a:r>
              <a:rPr lang="en-US" sz="3600" dirty="0">
                <a:latin typeface="+mn-lt"/>
                <a:ea typeface="+mj-lt"/>
                <a:cs typeface="+mj-lt"/>
              </a:rPr>
              <a:t>Developers</a:t>
            </a:r>
          </a:p>
          <a:p>
            <a:pPr marL="342900" indent="-342900">
              <a:buFont typeface="Arial"/>
              <a:buChar char="•"/>
            </a:pPr>
            <a:r>
              <a:rPr lang="en-US" sz="3600" dirty="0">
                <a:latin typeface="+mn-lt"/>
                <a:ea typeface="+mj-lt"/>
                <a:cs typeface="+mj-lt"/>
              </a:rPr>
              <a:t>DevOps Engineers</a:t>
            </a:r>
          </a:p>
          <a:p>
            <a:pPr marL="342900" indent="-342900">
              <a:buFont typeface="Arial"/>
              <a:buChar char="•"/>
            </a:pPr>
            <a:r>
              <a:rPr lang="en-US" sz="3600" dirty="0">
                <a:latin typeface="+mn-lt"/>
                <a:ea typeface="+mj-lt"/>
                <a:cs typeface="+mj-lt"/>
              </a:rPr>
              <a:t>Application SREs</a:t>
            </a:r>
          </a:p>
          <a:p>
            <a:pPr marL="342900" indent="-342900">
              <a:buFont typeface="Arial"/>
              <a:buChar char="•"/>
            </a:pPr>
            <a:r>
              <a:rPr lang="en-US" sz="3600" dirty="0">
                <a:latin typeface="+mn-lt"/>
                <a:ea typeface="+mj-lt"/>
                <a:cs typeface="+mj-lt"/>
              </a:rPr>
              <a:t>IT Operations Admins</a:t>
            </a:r>
          </a:p>
          <a:p>
            <a:pPr marL="342900" indent="-342900">
              <a:buFont typeface="Arial"/>
              <a:buChar char="•"/>
            </a:pPr>
            <a:r>
              <a:rPr lang="en-US" sz="3600" dirty="0">
                <a:latin typeface="+mn-lt"/>
                <a:ea typeface="+mj-lt"/>
                <a:cs typeface="+mj-lt"/>
              </a:rPr>
              <a:t>Mainframe application owners</a:t>
            </a:r>
            <a:endParaRPr lang="en-US" sz="3600" dirty="0">
              <a:solidFill>
                <a:srgbClr val="000000"/>
              </a:solidFill>
              <a:latin typeface="+mn-lt"/>
            </a:endParaRP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484552209"/>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Code Assistant</a:t>
            </a:r>
            <a:r>
              <a:rPr lang="en-US" sz="6000" b="1" dirty="0">
                <a:solidFill>
                  <a:srgbClr val="0F62FE"/>
                </a:solidFill>
                <a:latin typeface="IBM Plex Sans SmBld" panose="020B0703050203000203" pitchFamily="34" charset="0"/>
              </a:rPr>
              <a:t> </a:t>
            </a:r>
            <a:r>
              <a:rPr lang="en-US" dirty="0"/>
              <a:t>opportunities:</a:t>
            </a:r>
            <a:br>
              <a:rPr lang="en-US" dirty="0"/>
            </a:br>
            <a:r>
              <a:rPr lang="en-US" sz="5400" i="1" dirty="0"/>
              <a:t>Pain points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29000"/>
            <a:ext cx="11229561"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492125">
              <a:spcBef>
                <a:spcPts val="400"/>
              </a:spcBef>
              <a:buClr>
                <a:schemeClr val="accent1"/>
              </a:buClr>
              <a:buFont typeface="+mj-lt"/>
              <a:buAutoNum type="arabicPeriod"/>
              <a:defRPr/>
            </a:pPr>
            <a:r>
              <a:rPr lang="en-US" sz="3600" b="1" kern="0" dirty="0">
                <a:latin typeface="+mn-lt"/>
                <a:ea typeface="+mn-ea"/>
                <a:cs typeface="+mn-cs"/>
              </a:rPr>
              <a:t>80% of operational tasks </a:t>
            </a:r>
            <a:r>
              <a:rPr lang="en-US" sz="3600" kern="0" dirty="0">
                <a:latin typeface="+mn-lt"/>
                <a:ea typeface="+mn-ea"/>
                <a:cs typeface="+mn-cs"/>
              </a:rPr>
              <a:t>will require skills that </a:t>
            </a:r>
            <a:br>
              <a:rPr lang="en-US" sz="3600" kern="0" dirty="0">
                <a:latin typeface="+mn-lt"/>
                <a:ea typeface="+mn-ea"/>
                <a:cs typeface="+mn-cs"/>
              </a:rPr>
            </a:br>
            <a:r>
              <a:rPr lang="en-US" sz="3600" kern="0" dirty="0">
                <a:latin typeface="+mn-lt"/>
                <a:ea typeface="+mn-ea"/>
                <a:cs typeface="+mn-cs"/>
              </a:rPr>
              <a:t>less than half the workforce are trained in today</a:t>
            </a:r>
            <a:br>
              <a:rPr lang="en-US" sz="3600" kern="0" dirty="0">
                <a:latin typeface="+mn-lt"/>
                <a:ea typeface="+mn-ea"/>
                <a:cs typeface="+mn-cs"/>
              </a:rPr>
            </a:br>
            <a:endParaRPr lang="en-US" dirty="0">
              <a:latin typeface="+mn-lt"/>
            </a:endParaRPr>
          </a:p>
          <a:p>
            <a:pPr marL="514350" lvl="1" indent="-492125">
              <a:spcBef>
                <a:spcPts val="400"/>
              </a:spcBef>
              <a:buClr>
                <a:schemeClr val="accent1"/>
              </a:buClr>
              <a:buFont typeface="+mj-lt"/>
              <a:buAutoNum type="arabicPeriod"/>
              <a:defRPr/>
            </a:pPr>
            <a:r>
              <a:rPr lang="en-US" sz="3600" b="1" kern="0" dirty="0">
                <a:latin typeface="+mn-lt"/>
                <a:ea typeface="+mn-ea"/>
                <a:cs typeface="+mn-cs"/>
              </a:rPr>
              <a:t>50% of all employees </a:t>
            </a:r>
            <a:r>
              <a:rPr lang="en-US" sz="3600" kern="0" dirty="0">
                <a:latin typeface="+mn-lt"/>
                <a:ea typeface="+mn-ea"/>
                <a:cs typeface="+mn-cs"/>
              </a:rPr>
              <a:t>need to upskill or reskill by 2025 for responsibilities arising from automation and new technologies</a:t>
            </a:r>
            <a:br>
              <a:rPr lang="en-US" sz="3600" kern="0" dirty="0">
                <a:latin typeface="+mn-lt"/>
                <a:ea typeface="+mn-ea"/>
                <a:cs typeface="+mn-cs"/>
              </a:rPr>
            </a:br>
            <a:endParaRPr lang="en-US" sz="3600" kern="0" dirty="0">
              <a:latin typeface="+mn-lt"/>
              <a:ea typeface="+mn-ea"/>
              <a:cs typeface="+mn-cs"/>
            </a:endParaRPr>
          </a:p>
          <a:p>
            <a:pPr marL="514350" lvl="1" indent="-514350">
              <a:spcBef>
                <a:spcPts val="400"/>
              </a:spcBef>
              <a:buClr>
                <a:schemeClr val="accent1"/>
              </a:buClr>
              <a:buFont typeface="+mj-lt"/>
              <a:buAutoNum type="arabicPeriod"/>
              <a:defRPr/>
            </a:pPr>
            <a:r>
              <a:rPr lang="en-US" sz="3600" b="1" kern="0" dirty="0">
                <a:latin typeface="+mn-lt"/>
                <a:ea typeface="+mn-ea"/>
                <a:cs typeface="+mn-cs"/>
              </a:rPr>
              <a:t>20% of enterprises </a:t>
            </a:r>
            <a:r>
              <a:rPr lang="en-US" sz="3600" kern="0" dirty="0">
                <a:latin typeface="+mn-lt"/>
                <a:ea typeface="+mn-ea"/>
                <a:cs typeface="+mn-cs"/>
              </a:rPr>
              <a:t>that did not effectively address the talent and digital skill gaps in their organization will constrain revenue growth opportunities by 20%</a:t>
            </a: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375455745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5F6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FC785-4B73-1374-CE3A-190BCF867813}"/>
              </a:ext>
            </a:extLst>
          </p:cNvPr>
          <p:cNvSpPr>
            <a:spLocks noGrp="1"/>
          </p:cNvSpPr>
          <p:nvPr>
            <p:ph type="title"/>
          </p:nvPr>
        </p:nvSpPr>
        <p:spPr>
          <a:xfrm>
            <a:off x="3656007" y="4632994"/>
            <a:ext cx="17137362" cy="3501240"/>
          </a:xfrm>
        </p:spPr>
        <p:txBody>
          <a:bodyPr/>
          <a:lstStyle/>
          <a:p>
            <a:pPr algn="ctr"/>
            <a:r>
              <a:rPr lang="en-US" sz="25788" dirty="0">
                <a:solidFill>
                  <a:schemeClr val="tx1"/>
                </a:solidFill>
                <a:latin typeface="+mn-lt"/>
              </a:rPr>
              <a:t>+AI </a:t>
            </a:r>
            <a:r>
              <a:rPr lang="en-US" sz="25788" dirty="0">
                <a:solidFill>
                  <a:srgbClr val="0F62FE"/>
                </a:solidFill>
                <a:latin typeface="+mn-lt"/>
              </a:rPr>
              <a:t>→</a:t>
            </a:r>
            <a:r>
              <a:rPr lang="en-US" sz="25788" dirty="0">
                <a:solidFill>
                  <a:schemeClr val="tx1"/>
                </a:solidFill>
                <a:latin typeface="+mn-lt"/>
              </a:rPr>
              <a:t> AI+</a:t>
            </a:r>
          </a:p>
        </p:txBody>
      </p:sp>
      <p:sp>
        <p:nvSpPr>
          <p:cNvPr id="5" name="TextBox 4">
            <a:extLst>
              <a:ext uri="{FF2B5EF4-FFF2-40B4-BE49-F238E27FC236}">
                <a16:creationId xmlns:a16="http://schemas.microsoft.com/office/drawing/2014/main" id="{846EE420-0E94-35AD-E3ED-9FD9DF53CABA}"/>
              </a:ext>
            </a:extLst>
          </p:cNvPr>
          <p:cNvSpPr txBox="1"/>
          <p:nvPr/>
        </p:nvSpPr>
        <p:spPr>
          <a:xfrm>
            <a:off x="488373" y="12436871"/>
            <a:ext cx="12198926" cy="70788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0" indent="0">
              <a:buFont typeface="Arial" panose="020B0604020202020204" pitchFamily="34" charset="0"/>
              <a:buNone/>
            </a:pPr>
            <a:r>
              <a:rPr lang="en-US" sz="4000" kern="100" dirty="0">
                <a:latin typeface="+mn-lt"/>
                <a:cs typeface="Times New Roman" panose="02020603050405020304" pitchFamily="18" charset="0"/>
              </a:rPr>
              <a:t>Enterprises need to become AI value creators.</a:t>
            </a:r>
          </a:p>
        </p:txBody>
      </p:sp>
    </p:spTree>
    <p:extLst>
      <p:ext uri="{BB962C8B-B14F-4D97-AF65-F5344CB8AC3E}">
        <p14:creationId xmlns:p14="http://schemas.microsoft.com/office/powerpoint/2010/main" val="1877728946"/>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Code Assistant </a:t>
            </a:r>
            <a:r>
              <a:rPr lang="en-US" dirty="0"/>
              <a:t>opportunities:</a:t>
            </a:r>
            <a:br>
              <a:rPr lang="en-US" dirty="0"/>
            </a:br>
            <a:r>
              <a:rPr lang="en-US" sz="5400" i="1" dirty="0"/>
              <a:t>Elevator pitch</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1" y="3356861"/>
            <a:ext cx="11064102" cy="912452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spcAft>
                <a:spcPts val="2400"/>
              </a:spcAft>
            </a:pPr>
            <a:r>
              <a:rPr lang="en-US" b="1" kern="0" dirty="0">
                <a:latin typeface="+mn-lt"/>
              </a:rPr>
              <a:t>Key messages:</a:t>
            </a:r>
          </a:p>
          <a:p>
            <a:pPr marL="685800" indent="-685800">
              <a:spcAft>
                <a:spcPts val="2400"/>
              </a:spcAft>
              <a:buFont typeface="Arial" panose="020B0604020202020204" pitchFamily="34" charset="0"/>
              <a:buChar char="•"/>
            </a:pPr>
            <a:r>
              <a:rPr lang="en-US" kern="0" dirty="0">
                <a:latin typeface="+mn-lt"/>
              </a:rPr>
              <a:t>Content generation</a:t>
            </a:r>
          </a:p>
          <a:p>
            <a:pPr marL="685800" indent="-685800">
              <a:spcAft>
                <a:spcPts val="2400"/>
              </a:spcAft>
              <a:buFont typeface="Arial" panose="020B0604020202020204" pitchFamily="34" charset="0"/>
              <a:buChar char="•"/>
            </a:pPr>
            <a:r>
              <a:rPr lang="en-US" kern="0" dirty="0">
                <a:latin typeface="+mn-lt"/>
              </a:rPr>
              <a:t>Model customization</a:t>
            </a:r>
          </a:p>
          <a:p>
            <a:pPr marL="685800" indent="-685800">
              <a:spcAft>
                <a:spcPts val="2400"/>
              </a:spcAft>
              <a:buFont typeface="Arial" panose="020B0604020202020204" pitchFamily="34" charset="0"/>
              <a:buChar char="•"/>
            </a:pPr>
            <a:r>
              <a:rPr lang="en-US" kern="0" dirty="0">
                <a:latin typeface="+mn-lt"/>
              </a:rPr>
              <a:t>Code matching</a:t>
            </a:r>
          </a:p>
          <a:p>
            <a:pPr marL="685800" indent="-685800">
              <a:spcAft>
                <a:spcPts val="2400"/>
              </a:spcAft>
              <a:buFont typeface="Arial" panose="020B0604020202020204" pitchFamily="34" charset="0"/>
              <a:buChar char="•"/>
            </a:pPr>
            <a:r>
              <a:rPr lang="en-US" kern="0" dirty="0">
                <a:latin typeface="+mn-lt"/>
              </a:rPr>
              <a:t>Code conversion</a:t>
            </a:r>
            <a:endParaRPr lang="en-US" sz="4000" kern="0" dirty="0">
              <a:latin typeface="+mn-lt"/>
            </a:endParaRP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
        <p:nvSpPr>
          <p:cNvPr id="5" name="TextBox 4">
            <a:extLst>
              <a:ext uri="{FF2B5EF4-FFF2-40B4-BE49-F238E27FC236}">
                <a16:creationId xmlns:a16="http://schemas.microsoft.com/office/drawing/2014/main" id="{14397057-52E4-4A28-2F80-1B0973B9980E}"/>
              </a:ext>
            </a:extLst>
          </p:cNvPr>
          <p:cNvSpPr txBox="1"/>
          <p:nvPr/>
        </p:nvSpPr>
        <p:spPr>
          <a:xfrm>
            <a:off x="577850" y="3429000"/>
            <a:ext cx="10780946" cy="276998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sz="3600" i="1" dirty="0"/>
              <a:t>Recount the pain points around the skills challenges involved with </a:t>
            </a:r>
            <a:r>
              <a:rPr lang="en-US" i="1" dirty="0"/>
              <a:t>maintaining legacy code-bases and ever-expanding </a:t>
            </a:r>
            <a:r>
              <a:rPr lang="en-US" sz="3600" i="1" dirty="0"/>
              <a:t>infrastructure stacks. Then position watsonx Code Assistant as a highly tuned AI code generation solution.</a:t>
            </a:r>
            <a:endParaRPr lang="en-US" dirty="0"/>
          </a:p>
        </p:txBody>
      </p:sp>
    </p:spTree>
    <p:extLst>
      <p:ext uri="{BB962C8B-B14F-4D97-AF65-F5344CB8AC3E}">
        <p14:creationId xmlns:p14="http://schemas.microsoft.com/office/powerpoint/2010/main" val="4294142634"/>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8221597" cy="1944313"/>
          </a:xfrm>
        </p:spPr>
        <p:txBody>
          <a:bodyPr/>
          <a:lstStyle/>
          <a:p>
            <a:pPr>
              <a:spcAft>
                <a:spcPts val="1800"/>
              </a:spcAft>
            </a:pPr>
            <a:r>
              <a:rPr lang="en-US" dirty="0"/>
              <a:t>Prospecting </a:t>
            </a:r>
            <a:r>
              <a:rPr lang="en-US" sz="6000" b="1" dirty="0">
                <a:latin typeface="IBM Plex Sans SemiBold" panose="020B0503050203000203" pitchFamily="34" charset="0"/>
              </a:rPr>
              <a:t>watson</a:t>
            </a:r>
            <a:r>
              <a:rPr lang="en-US" sz="6000" b="1" dirty="0">
                <a:solidFill>
                  <a:srgbClr val="0F62FE"/>
                </a:solidFill>
                <a:latin typeface="IBM Plex Sans SemiBold" panose="020B0503050203000203" pitchFamily="34" charset="0"/>
              </a:rPr>
              <a:t>x</a:t>
            </a:r>
            <a:r>
              <a:rPr lang="en-US" sz="6000" b="1" dirty="0">
                <a:solidFill>
                  <a:schemeClr val="tx1"/>
                </a:solidFill>
                <a:latin typeface="IBM Plex Sans SemiBold" panose="020B0503050203000203" pitchFamily="34" charset="0"/>
              </a:rPr>
              <a:t> Code Assistant </a:t>
            </a:r>
            <a:r>
              <a:rPr lang="en-US" dirty="0"/>
              <a:t>opportunities:</a:t>
            </a:r>
            <a:br>
              <a:rPr lang="en-US" dirty="0"/>
            </a:br>
            <a:r>
              <a:rPr lang="en-US" sz="5400" i="1" dirty="0"/>
              <a:t>Business value propositions</a:t>
            </a:r>
            <a:br>
              <a:rPr lang="en-US" sz="4800" i="1" dirty="0"/>
            </a:br>
            <a:br>
              <a:rPr lang="en-US" sz="4800" i="1" dirty="0"/>
            </a:br>
            <a:br>
              <a:rPr lang="en-US" sz="4400" dirty="0"/>
            </a:br>
            <a:endParaRPr lang="en-US" sz="4400" dirty="0"/>
          </a:p>
        </p:txBody>
      </p:sp>
      <p:sp>
        <p:nvSpPr>
          <p:cNvPr id="7" name="Text Placeholder 14">
            <a:extLst>
              <a:ext uri="{FF2B5EF4-FFF2-40B4-BE49-F238E27FC236}">
                <a16:creationId xmlns:a16="http://schemas.microsoft.com/office/drawing/2014/main" id="{8B605636-206D-8573-19CC-ED6A5494B62F}"/>
              </a:ext>
            </a:extLst>
          </p:cNvPr>
          <p:cNvSpPr txBox="1">
            <a:spLocks/>
          </p:cNvSpPr>
          <p:nvPr/>
        </p:nvSpPr>
        <p:spPr>
          <a:xfrm>
            <a:off x="12763500" y="3429000"/>
            <a:ext cx="11041063" cy="9704388"/>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685800" indent="-685800">
              <a:spcAft>
                <a:spcPts val="2400"/>
              </a:spcAft>
              <a:buFont typeface="Arial" panose="020B0604020202020204" pitchFamily="34" charset="0"/>
              <a:buChar char="•"/>
            </a:pPr>
            <a:r>
              <a:rPr lang="en-US" kern="0" dirty="0">
                <a:latin typeface="+mn-lt"/>
              </a:rPr>
              <a:t>Narrow the IT automation skills gap</a:t>
            </a:r>
          </a:p>
          <a:p>
            <a:pPr marL="685800" indent="-685800">
              <a:spcAft>
                <a:spcPts val="2400"/>
              </a:spcAft>
              <a:buFont typeface="Arial" panose="020B0604020202020204" pitchFamily="34" charset="0"/>
              <a:buChar char="•"/>
            </a:pPr>
            <a:r>
              <a:rPr lang="en-US" kern="0" dirty="0">
                <a:latin typeface="+mn-lt"/>
              </a:rPr>
              <a:t>Accelerate developer onboarding</a:t>
            </a:r>
            <a:br>
              <a:rPr lang="en-US" kern="0" dirty="0">
                <a:latin typeface="+mn-lt"/>
              </a:rPr>
            </a:br>
            <a:r>
              <a:rPr lang="en-US" kern="0" dirty="0">
                <a:latin typeface="+mn-lt"/>
              </a:rPr>
              <a:t>and productivity</a:t>
            </a:r>
          </a:p>
          <a:p>
            <a:pPr marL="685800" indent="-685800">
              <a:spcAft>
                <a:spcPts val="2400"/>
              </a:spcAft>
              <a:buFont typeface="Arial" panose="020B0604020202020204" pitchFamily="34" charset="0"/>
              <a:buChar char="•"/>
            </a:pPr>
            <a:r>
              <a:rPr lang="en-US" kern="0" dirty="0">
                <a:latin typeface="+mn-lt"/>
              </a:rPr>
              <a:t>Enhance code development with</a:t>
            </a:r>
            <a:br>
              <a:rPr lang="en-US" kern="0" dirty="0">
                <a:latin typeface="+mn-lt"/>
              </a:rPr>
            </a:br>
            <a:r>
              <a:rPr lang="en-US" kern="0" dirty="0">
                <a:latin typeface="+mn-lt"/>
              </a:rPr>
              <a:t>greater efficiency</a:t>
            </a:r>
          </a:p>
          <a:p>
            <a:pPr marL="685800" indent="-685800">
              <a:spcAft>
                <a:spcPts val="2400"/>
              </a:spcAft>
              <a:buFont typeface="Arial" panose="020B0604020202020204" pitchFamily="34" charset="0"/>
              <a:buChar char="•"/>
            </a:pPr>
            <a:r>
              <a:rPr lang="en-US" kern="0" dirty="0">
                <a:latin typeface="+mn-lt"/>
              </a:rPr>
              <a:t>Streamline coding best practices</a:t>
            </a:r>
          </a:p>
          <a:p>
            <a:pPr marL="685800" indent="-685800">
              <a:spcAft>
                <a:spcPts val="2400"/>
              </a:spcAft>
              <a:buFont typeface="Arial" panose="020B0604020202020204" pitchFamily="34" charset="0"/>
              <a:buChar char="•"/>
            </a:pPr>
            <a:r>
              <a:rPr lang="en-US" kern="0" dirty="0">
                <a:latin typeface="+mn-lt"/>
              </a:rPr>
              <a:t>Build code with confidence</a:t>
            </a:r>
          </a:p>
          <a:p>
            <a:pPr marL="685800" indent="-685800">
              <a:spcAft>
                <a:spcPts val="2400"/>
              </a:spcAft>
              <a:buFont typeface="Arial" panose="020B0604020202020204" pitchFamily="34" charset="0"/>
              <a:buChar char="•"/>
            </a:pPr>
            <a:r>
              <a:rPr lang="en-US" kern="0" dirty="0">
                <a:latin typeface="+mn-lt"/>
              </a:rPr>
              <a:t>Unlock limitless development potential</a:t>
            </a:r>
            <a:endParaRPr lang="en-US" sz="4000" kern="0" dirty="0">
              <a:latin typeface="+mn-lt"/>
            </a:endParaRPr>
          </a:p>
        </p:txBody>
      </p:sp>
      <p:sp>
        <p:nvSpPr>
          <p:cNvPr id="2" name="Text Placeholder 14">
            <a:extLst>
              <a:ext uri="{FF2B5EF4-FFF2-40B4-BE49-F238E27FC236}">
                <a16:creationId xmlns:a16="http://schemas.microsoft.com/office/drawing/2014/main" id="{3B84B84F-03D2-6E5F-7EE3-A753984078E8}"/>
              </a:ext>
            </a:extLst>
          </p:cNvPr>
          <p:cNvSpPr txBox="1">
            <a:spLocks/>
          </p:cNvSpPr>
          <p:nvPr/>
        </p:nvSpPr>
        <p:spPr>
          <a:xfrm>
            <a:off x="6397133" y="7279601"/>
            <a:ext cx="5257749" cy="3025140"/>
          </a:xfrm>
          <a:prstGeom prst="rect">
            <a:avLst/>
          </a:prstGeom>
        </p:spPr>
        <p:txBody>
          <a:bodyP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marL="514350" lvl="1" indent="-514350">
              <a:spcBef>
                <a:spcPts val="400"/>
              </a:spcBef>
              <a:buClr>
                <a:schemeClr val="accent1"/>
              </a:buClr>
              <a:buSzPct val="120000"/>
              <a:buFont typeface="+mj-lt"/>
              <a:buAutoNum type="arabicPeriod"/>
              <a:defRPr/>
            </a:pPr>
            <a:endParaRPr lang="en-US" sz="900" dirty="0">
              <a:latin typeface="+mn-lt"/>
            </a:endParaRPr>
          </a:p>
        </p:txBody>
      </p:sp>
    </p:spTree>
    <p:extLst>
      <p:ext uri="{BB962C8B-B14F-4D97-AF65-F5344CB8AC3E}">
        <p14:creationId xmlns:p14="http://schemas.microsoft.com/office/powerpoint/2010/main" val="3063022485"/>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CAFCF-DE48-107F-CCDF-ED9E5E2B5910}"/>
              </a:ext>
            </a:extLst>
          </p:cNvPr>
          <p:cNvSpPr>
            <a:spLocks noGrp="1"/>
          </p:cNvSpPr>
          <p:nvPr>
            <p:ph type="title"/>
          </p:nvPr>
        </p:nvSpPr>
        <p:spPr>
          <a:xfrm>
            <a:off x="576072" y="385200"/>
            <a:ext cx="7023608" cy="1527048"/>
          </a:xfrm>
        </p:spPr>
        <p:txBody>
          <a:bodyPr/>
          <a:lstStyle/>
          <a:p>
            <a:r>
              <a:rPr lang="en-US" dirty="0"/>
              <a:t>AI technology stack layers</a:t>
            </a:r>
          </a:p>
        </p:txBody>
      </p:sp>
      <p:cxnSp>
        <p:nvCxnSpPr>
          <p:cNvPr id="4" name="Straight Connector 3">
            <a:extLst>
              <a:ext uri="{FF2B5EF4-FFF2-40B4-BE49-F238E27FC236}">
                <a16:creationId xmlns:a16="http://schemas.microsoft.com/office/drawing/2014/main" id="{1DED3ACD-F1D8-C2CD-3B81-C2277DBBC480}"/>
              </a:ext>
            </a:extLst>
          </p:cNvPr>
          <p:cNvCxnSpPr>
            <a:cxnSpLocks/>
          </p:cNvCxnSpPr>
          <p:nvPr/>
        </p:nvCxnSpPr>
        <p:spPr bwMode="auto">
          <a:xfrm>
            <a:off x="12767468" y="3429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164321D-1644-C6BD-04E3-BD2870277761}"/>
              </a:ext>
            </a:extLst>
          </p:cNvPr>
          <p:cNvSpPr txBox="1"/>
          <p:nvPr/>
        </p:nvSpPr>
        <p:spPr>
          <a:xfrm>
            <a:off x="12763498" y="3524250"/>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Applications</a:t>
            </a:r>
          </a:p>
        </p:txBody>
      </p:sp>
      <p:sp>
        <p:nvSpPr>
          <p:cNvPr id="9" name="TextBox 8">
            <a:extLst>
              <a:ext uri="{FF2B5EF4-FFF2-40B4-BE49-F238E27FC236}">
                <a16:creationId xmlns:a16="http://schemas.microsoft.com/office/drawing/2014/main" id="{AC9ACFB4-F605-905D-639E-471117BDC06D}"/>
              </a:ext>
            </a:extLst>
          </p:cNvPr>
          <p:cNvSpPr txBox="1"/>
          <p:nvPr/>
        </p:nvSpPr>
        <p:spPr>
          <a:xfrm>
            <a:off x="12763498" y="5235893"/>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Development tools</a:t>
            </a:r>
          </a:p>
        </p:txBody>
      </p:sp>
      <p:sp>
        <p:nvSpPr>
          <p:cNvPr id="10" name="TextBox 9">
            <a:extLst>
              <a:ext uri="{FF2B5EF4-FFF2-40B4-BE49-F238E27FC236}">
                <a16:creationId xmlns:a16="http://schemas.microsoft.com/office/drawing/2014/main" id="{C21D2922-CC88-BF07-641E-B69A5F2612B9}"/>
              </a:ext>
            </a:extLst>
          </p:cNvPr>
          <p:cNvSpPr txBox="1"/>
          <p:nvPr/>
        </p:nvSpPr>
        <p:spPr>
          <a:xfrm>
            <a:off x="12763498" y="8659179"/>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Models</a:t>
            </a:r>
          </a:p>
        </p:txBody>
      </p:sp>
      <p:sp>
        <p:nvSpPr>
          <p:cNvPr id="11" name="TextBox 10">
            <a:extLst>
              <a:ext uri="{FF2B5EF4-FFF2-40B4-BE49-F238E27FC236}">
                <a16:creationId xmlns:a16="http://schemas.microsoft.com/office/drawing/2014/main" id="{3CCD0003-842B-978B-ED07-C2F30A3187B1}"/>
              </a:ext>
            </a:extLst>
          </p:cNvPr>
          <p:cNvSpPr txBox="1"/>
          <p:nvPr/>
        </p:nvSpPr>
        <p:spPr>
          <a:xfrm>
            <a:off x="12763498" y="10370822"/>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Infrastructure</a:t>
            </a:r>
          </a:p>
        </p:txBody>
      </p:sp>
      <p:sp>
        <p:nvSpPr>
          <p:cNvPr id="12" name="TextBox 11">
            <a:extLst>
              <a:ext uri="{FF2B5EF4-FFF2-40B4-BE49-F238E27FC236}">
                <a16:creationId xmlns:a16="http://schemas.microsoft.com/office/drawing/2014/main" id="{DBE6D493-337C-7527-AA76-72BC174D2C92}"/>
              </a:ext>
            </a:extLst>
          </p:cNvPr>
          <p:cNvSpPr txBox="1"/>
          <p:nvPr/>
        </p:nvSpPr>
        <p:spPr>
          <a:xfrm>
            <a:off x="12763498" y="12082463"/>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Consulting</a:t>
            </a:r>
          </a:p>
        </p:txBody>
      </p:sp>
      <p:sp>
        <p:nvSpPr>
          <p:cNvPr id="13" name="TextBox 12">
            <a:extLst>
              <a:ext uri="{FF2B5EF4-FFF2-40B4-BE49-F238E27FC236}">
                <a16:creationId xmlns:a16="http://schemas.microsoft.com/office/drawing/2014/main" id="{15E3A39E-FCA8-10A9-2E94-A11DFA5F05A5}"/>
              </a:ext>
            </a:extLst>
          </p:cNvPr>
          <p:cNvSpPr txBox="1"/>
          <p:nvPr/>
        </p:nvSpPr>
        <p:spPr>
          <a:xfrm>
            <a:off x="12763498" y="6947536"/>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Data services</a:t>
            </a:r>
          </a:p>
        </p:txBody>
      </p:sp>
      <p:cxnSp>
        <p:nvCxnSpPr>
          <p:cNvPr id="15" name="Straight Connector 14">
            <a:extLst>
              <a:ext uri="{FF2B5EF4-FFF2-40B4-BE49-F238E27FC236}">
                <a16:creationId xmlns:a16="http://schemas.microsoft.com/office/drawing/2014/main" id="{211C0A46-04F3-FDF2-0369-3974634097A0}"/>
              </a:ext>
            </a:extLst>
          </p:cNvPr>
          <p:cNvCxnSpPr>
            <a:cxnSpLocks/>
          </p:cNvCxnSpPr>
          <p:nvPr/>
        </p:nvCxnSpPr>
        <p:spPr bwMode="auto">
          <a:xfrm>
            <a:off x="12763500" y="5140643"/>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2CC936B1-B9A3-BC8B-7750-0AD9417BF7F3}"/>
              </a:ext>
            </a:extLst>
          </p:cNvPr>
          <p:cNvCxnSpPr>
            <a:cxnSpLocks/>
          </p:cNvCxnSpPr>
          <p:nvPr/>
        </p:nvCxnSpPr>
        <p:spPr bwMode="auto">
          <a:xfrm>
            <a:off x="12767468" y="6858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FDEE1CEA-CB9A-8F12-CC16-4BF0B113C6D5}"/>
              </a:ext>
            </a:extLst>
          </p:cNvPr>
          <p:cNvCxnSpPr>
            <a:cxnSpLocks/>
          </p:cNvCxnSpPr>
          <p:nvPr/>
        </p:nvCxnSpPr>
        <p:spPr bwMode="auto">
          <a:xfrm>
            <a:off x="12763500" y="85725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7F797D60-CECF-48AC-B8F4-9C2D0506CB2B}"/>
              </a:ext>
            </a:extLst>
          </p:cNvPr>
          <p:cNvCxnSpPr>
            <a:cxnSpLocks/>
          </p:cNvCxnSpPr>
          <p:nvPr/>
        </p:nvCxnSpPr>
        <p:spPr bwMode="auto">
          <a:xfrm>
            <a:off x="12767468" y="10287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AABCBE4-32A5-757C-2D76-49C4D64A431E}"/>
              </a:ext>
            </a:extLst>
          </p:cNvPr>
          <p:cNvCxnSpPr>
            <a:cxnSpLocks/>
          </p:cNvCxnSpPr>
          <p:nvPr/>
        </p:nvCxnSpPr>
        <p:spPr bwMode="auto">
          <a:xfrm>
            <a:off x="12767468" y="11996738"/>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8C11D599-CF8A-33E8-FF24-0ED56DAE5C9F}"/>
              </a:ext>
            </a:extLst>
          </p:cNvPr>
          <p:cNvSpPr txBox="1"/>
          <p:nvPr/>
        </p:nvSpPr>
        <p:spPr>
          <a:xfrm>
            <a:off x="18288001" y="3524250"/>
            <a:ext cx="5516561"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End-user productivity tools powered</a:t>
            </a:r>
            <a:br>
              <a:rPr lang="en-US" sz="2400" dirty="0"/>
            </a:br>
            <a:r>
              <a:rPr lang="en-US" sz="2400" dirty="0"/>
              <a:t>by generative AI models</a:t>
            </a:r>
          </a:p>
        </p:txBody>
      </p:sp>
      <p:sp>
        <p:nvSpPr>
          <p:cNvPr id="21" name="TextBox 20">
            <a:extLst>
              <a:ext uri="{FF2B5EF4-FFF2-40B4-BE49-F238E27FC236}">
                <a16:creationId xmlns:a16="http://schemas.microsoft.com/office/drawing/2014/main" id="{41A7B55B-C2A7-808C-3800-E618A3B7EA4D}"/>
              </a:ext>
            </a:extLst>
          </p:cNvPr>
          <p:cNvSpPr txBox="1"/>
          <p:nvPr/>
        </p:nvSpPr>
        <p:spPr>
          <a:xfrm>
            <a:off x="18957073" y="5238749"/>
            <a:ext cx="4847488" cy="11079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Tools for the development of machine learning models and tuning of generative AI models</a:t>
            </a:r>
          </a:p>
        </p:txBody>
      </p:sp>
      <p:sp>
        <p:nvSpPr>
          <p:cNvPr id="22" name="TextBox 21">
            <a:extLst>
              <a:ext uri="{FF2B5EF4-FFF2-40B4-BE49-F238E27FC236}">
                <a16:creationId xmlns:a16="http://schemas.microsoft.com/office/drawing/2014/main" id="{154B0315-877F-BF29-645A-0964D55A4AF0}"/>
              </a:ext>
            </a:extLst>
          </p:cNvPr>
          <p:cNvSpPr txBox="1"/>
          <p:nvPr/>
        </p:nvSpPr>
        <p:spPr>
          <a:xfrm>
            <a:off x="18288000" y="6956105"/>
            <a:ext cx="5516561"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Data layer to support the training</a:t>
            </a:r>
            <a:br>
              <a:rPr lang="en-US" sz="2400" dirty="0"/>
            </a:br>
            <a:r>
              <a:rPr lang="en-US" sz="2400" dirty="0"/>
              <a:t>and fine-tuning of AI models</a:t>
            </a:r>
          </a:p>
        </p:txBody>
      </p:sp>
      <p:sp>
        <p:nvSpPr>
          <p:cNvPr id="23" name="TextBox 22">
            <a:extLst>
              <a:ext uri="{FF2B5EF4-FFF2-40B4-BE49-F238E27FC236}">
                <a16:creationId xmlns:a16="http://schemas.microsoft.com/office/drawing/2014/main" id="{F90F5B5E-A02D-F0A1-6592-C16D10607933}"/>
              </a:ext>
            </a:extLst>
          </p:cNvPr>
          <p:cNvSpPr txBox="1"/>
          <p:nvPr/>
        </p:nvSpPr>
        <p:spPr>
          <a:xfrm>
            <a:off x="18488722" y="8665842"/>
            <a:ext cx="5315838"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Large scale pre-trained models (general purpose and domain-specific)</a:t>
            </a:r>
          </a:p>
        </p:txBody>
      </p:sp>
      <p:sp>
        <p:nvSpPr>
          <p:cNvPr id="24" name="TextBox 23">
            <a:extLst>
              <a:ext uri="{FF2B5EF4-FFF2-40B4-BE49-F238E27FC236}">
                <a16:creationId xmlns:a16="http://schemas.microsoft.com/office/drawing/2014/main" id="{E5C08CB4-0D3B-A691-3CA8-D96E7C4FE055}"/>
              </a:ext>
            </a:extLst>
          </p:cNvPr>
          <p:cNvSpPr txBox="1"/>
          <p:nvPr/>
        </p:nvSpPr>
        <p:spPr>
          <a:xfrm>
            <a:off x="19506880" y="10385104"/>
            <a:ext cx="4297680" cy="11079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Components used to support the development and deployment of AI models</a:t>
            </a:r>
          </a:p>
        </p:txBody>
      </p:sp>
      <p:sp>
        <p:nvSpPr>
          <p:cNvPr id="25" name="TextBox 24">
            <a:extLst>
              <a:ext uri="{FF2B5EF4-FFF2-40B4-BE49-F238E27FC236}">
                <a16:creationId xmlns:a16="http://schemas.microsoft.com/office/drawing/2014/main" id="{A80DD9B0-C4A7-5E5E-849B-93D53E41B229}"/>
              </a:ext>
            </a:extLst>
          </p:cNvPr>
          <p:cNvSpPr txBox="1"/>
          <p:nvPr/>
        </p:nvSpPr>
        <p:spPr>
          <a:xfrm>
            <a:off x="18287999" y="12094841"/>
            <a:ext cx="5516561"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AI practices for-hire</a:t>
            </a:r>
          </a:p>
        </p:txBody>
      </p:sp>
      <p:sp>
        <p:nvSpPr>
          <p:cNvPr id="27" name="TextBox 26">
            <a:extLst>
              <a:ext uri="{FF2B5EF4-FFF2-40B4-BE49-F238E27FC236}">
                <a16:creationId xmlns:a16="http://schemas.microsoft.com/office/drawing/2014/main" id="{42393C1C-6BB6-8BD8-4DA8-DF738534AB91}"/>
              </a:ext>
            </a:extLst>
          </p:cNvPr>
          <p:cNvSpPr txBox="1"/>
          <p:nvPr/>
        </p:nvSpPr>
        <p:spPr>
          <a:xfrm>
            <a:off x="602094" y="3984655"/>
            <a:ext cx="6662249" cy="556638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oAutofit/>
          </a:bodyPr>
          <a:lstStyle/>
          <a:p>
            <a:r>
              <a:rPr lang="en-US" sz="4400" i="1" dirty="0"/>
              <a:t>IBM is the only vendor that offers value across every AI technology stack layer</a:t>
            </a:r>
          </a:p>
        </p:txBody>
      </p:sp>
    </p:spTree>
    <p:extLst>
      <p:ext uri="{BB962C8B-B14F-4D97-AF65-F5344CB8AC3E}">
        <p14:creationId xmlns:p14="http://schemas.microsoft.com/office/powerpoint/2010/main" val="2759231825"/>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CAFCF-DE48-107F-CCDF-ED9E5E2B5910}"/>
              </a:ext>
            </a:extLst>
          </p:cNvPr>
          <p:cNvSpPr>
            <a:spLocks noGrp="1"/>
          </p:cNvSpPr>
          <p:nvPr>
            <p:ph type="title"/>
          </p:nvPr>
        </p:nvSpPr>
        <p:spPr>
          <a:xfrm>
            <a:off x="576072" y="385200"/>
            <a:ext cx="7023608" cy="1527048"/>
          </a:xfrm>
        </p:spPr>
        <p:txBody>
          <a:bodyPr/>
          <a:lstStyle/>
          <a:p>
            <a:r>
              <a:rPr lang="en-US" dirty="0"/>
              <a:t>AI technology stack layers:</a:t>
            </a:r>
            <a:br>
              <a:rPr lang="en-US" dirty="0"/>
            </a:br>
            <a:r>
              <a:rPr lang="en-US" dirty="0"/>
              <a:t>IBM</a:t>
            </a:r>
          </a:p>
        </p:txBody>
      </p:sp>
      <p:cxnSp>
        <p:nvCxnSpPr>
          <p:cNvPr id="4" name="Straight Connector 3">
            <a:extLst>
              <a:ext uri="{FF2B5EF4-FFF2-40B4-BE49-F238E27FC236}">
                <a16:creationId xmlns:a16="http://schemas.microsoft.com/office/drawing/2014/main" id="{1DED3ACD-F1D8-C2CD-3B81-C2277DBBC480}"/>
              </a:ext>
            </a:extLst>
          </p:cNvPr>
          <p:cNvCxnSpPr>
            <a:cxnSpLocks/>
          </p:cNvCxnSpPr>
          <p:nvPr/>
        </p:nvCxnSpPr>
        <p:spPr bwMode="auto">
          <a:xfrm>
            <a:off x="12767468" y="3429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164321D-1644-C6BD-04E3-BD2870277761}"/>
              </a:ext>
            </a:extLst>
          </p:cNvPr>
          <p:cNvSpPr txBox="1"/>
          <p:nvPr/>
        </p:nvSpPr>
        <p:spPr>
          <a:xfrm>
            <a:off x="12763498" y="3524250"/>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Applications</a:t>
            </a:r>
          </a:p>
        </p:txBody>
      </p:sp>
      <p:sp>
        <p:nvSpPr>
          <p:cNvPr id="9" name="TextBox 8">
            <a:extLst>
              <a:ext uri="{FF2B5EF4-FFF2-40B4-BE49-F238E27FC236}">
                <a16:creationId xmlns:a16="http://schemas.microsoft.com/office/drawing/2014/main" id="{AC9ACFB4-F605-905D-639E-471117BDC06D}"/>
              </a:ext>
            </a:extLst>
          </p:cNvPr>
          <p:cNvSpPr txBox="1"/>
          <p:nvPr/>
        </p:nvSpPr>
        <p:spPr>
          <a:xfrm>
            <a:off x="12763498" y="5235893"/>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Development tools</a:t>
            </a:r>
          </a:p>
        </p:txBody>
      </p:sp>
      <p:sp>
        <p:nvSpPr>
          <p:cNvPr id="10" name="TextBox 9">
            <a:extLst>
              <a:ext uri="{FF2B5EF4-FFF2-40B4-BE49-F238E27FC236}">
                <a16:creationId xmlns:a16="http://schemas.microsoft.com/office/drawing/2014/main" id="{C21D2922-CC88-BF07-641E-B69A5F2612B9}"/>
              </a:ext>
            </a:extLst>
          </p:cNvPr>
          <p:cNvSpPr txBox="1"/>
          <p:nvPr/>
        </p:nvSpPr>
        <p:spPr>
          <a:xfrm>
            <a:off x="12763498" y="8659179"/>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Models</a:t>
            </a:r>
          </a:p>
        </p:txBody>
      </p:sp>
      <p:sp>
        <p:nvSpPr>
          <p:cNvPr id="11" name="TextBox 10">
            <a:extLst>
              <a:ext uri="{FF2B5EF4-FFF2-40B4-BE49-F238E27FC236}">
                <a16:creationId xmlns:a16="http://schemas.microsoft.com/office/drawing/2014/main" id="{3CCD0003-842B-978B-ED07-C2F30A3187B1}"/>
              </a:ext>
            </a:extLst>
          </p:cNvPr>
          <p:cNvSpPr txBox="1"/>
          <p:nvPr/>
        </p:nvSpPr>
        <p:spPr>
          <a:xfrm>
            <a:off x="12763498" y="10370822"/>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Infrastructure</a:t>
            </a:r>
          </a:p>
        </p:txBody>
      </p:sp>
      <p:sp>
        <p:nvSpPr>
          <p:cNvPr id="12" name="TextBox 11">
            <a:extLst>
              <a:ext uri="{FF2B5EF4-FFF2-40B4-BE49-F238E27FC236}">
                <a16:creationId xmlns:a16="http://schemas.microsoft.com/office/drawing/2014/main" id="{DBE6D493-337C-7527-AA76-72BC174D2C92}"/>
              </a:ext>
            </a:extLst>
          </p:cNvPr>
          <p:cNvSpPr txBox="1"/>
          <p:nvPr/>
        </p:nvSpPr>
        <p:spPr>
          <a:xfrm>
            <a:off x="12763498" y="12082463"/>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Consulting</a:t>
            </a:r>
          </a:p>
        </p:txBody>
      </p:sp>
      <p:sp>
        <p:nvSpPr>
          <p:cNvPr id="13" name="TextBox 12">
            <a:extLst>
              <a:ext uri="{FF2B5EF4-FFF2-40B4-BE49-F238E27FC236}">
                <a16:creationId xmlns:a16="http://schemas.microsoft.com/office/drawing/2014/main" id="{15E3A39E-FCA8-10A9-2E94-A11DFA5F05A5}"/>
              </a:ext>
            </a:extLst>
          </p:cNvPr>
          <p:cNvSpPr txBox="1"/>
          <p:nvPr/>
        </p:nvSpPr>
        <p:spPr>
          <a:xfrm>
            <a:off x="12763498" y="6947536"/>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Data services</a:t>
            </a:r>
          </a:p>
        </p:txBody>
      </p:sp>
      <p:cxnSp>
        <p:nvCxnSpPr>
          <p:cNvPr id="15" name="Straight Connector 14">
            <a:extLst>
              <a:ext uri="{FF2B5EF4-FFF2-40B4-BE49-F238E27FC236}">
                <a16:creationId xmlns:a16="http://schemas.microsoft.com/office/drawing/2014/main" id="{211C0A46-04F3-FDF2-0369-3974634097A0}"/>
              </a:ext>
            </a:extLst>
          </p:cNvPr>
          <p:cNvCxnSpPr>
            <a:cxnSpLocks/>
          </p:cNvCxnSpPr>
          <p:nvPr/>
        </p:nvCxnSpPr>
        <p:spPr bwMode="auto">
          <a:xfrm>
            <a:off x="12763500" y="5140643"/>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2CC936B1-B9A3-BC8B-7750-0AD9417BF7F3}"/>
              </a:ext>
            </a:extLst>
          </p:cNvPr>
          <p:cNvCxnSpPr>
            <a:cxnSpLocks/>
          </p:cNvCxnSpPr>
          <p:nvPr/>
        </p:nvCxnSpPr>
        <p:spPr bwMode="auto">
          <a:xfrm>
            <a:off x="12767468" y="6858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FDEE1CEA-CB9A-8F12-CC16-4BF0B113C6D5}"/>
              </a:ext>
            </a:extLst>
          </p:cNvPr>
          <p:cNvCxnSpPr>
            <a:cxnSpLocks/>
          </p:cNvCxnSpPr>
          <p:nvPr/>
        </p:nvCxnSpPr>
        <p:spPr bwMode="auto">
          <a:xfrm>
            <a:off x="12763500" y="85725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7F797D60-CECF-48AC-B8F4-9C2D0506CB2B}"/>
              </a:ext>
            </a:extLst>
          </p:cNvPr>
          <p:cNvCxnSpPr>
            <a:cxnSpLocks/>
          </p:cNvCxnSpPr>
          <p:nvPr/>
        </p:nvCxnSpPr>
        <p:spPr bwMode="auto">
          <a:xfrm>
            <a:off x="12767468" y="10287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AABCBE4-32A5-757C-2D76-49C4D64A431E}"/>
              </a:ext>
            </a:extLst>
          </p:cNvPr>
          <p:cNvCxnSpPr>
            <a:cxnSpLocks/>
          </p:cNvCxnSpPr>
          <p:nvPr/>
        </p:nvCxnSpPr>
        <p:spPr bwMode="auto">
          <a:xfrm>
            <a:off x="12767468" y="11996738"/>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8C11D599-CF8A-33E8-FF24-0ED56DAE5C9F}"/>
              </a:ext>
            </a:extLst>
          </p:cNvPr>
          <p:cNvSpPr txBox="1"/>
          <p:nvPr/>
        </p:nvSpPr>
        <p:spPr>
          <a:xfrm>
            <a:off x="18288001" y="3524250"/>
            <a:ext cx="5516561" cy="11079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watsonx  Orchestrate</a:t>
            </a:r>
            <a:br>
              <a:rPr lang="en-US" sz="2400" dirty="0"/>
            </a:br>
            <a:r>
              <a:rPr lang="en-US" sz="2400" dirty="0"/>
              <a:t>watsonx Assistant</a:t>
            </a:r>
            <a:br>
              <a:rPr lang="en-US" sz="2400" dirty="0"/>
            </a:br>
            <a:r>
              <a:rPr lang="en-US" sz="2400" dirty="0"/>
              <a:t>watsonx Code Assistant</a:t>
            </a:r>
          </a:p>
        </p:txBody>
      </p:sp>
      <p:sp>
        <p:nvSpPr>
          <p:cNvPr id="21" name="TextBox 20">
            <a:extLst>
              <a:ext uri="{FF2B5EF4-FFF2-40B4-BE49-F238E27FC236}">
                <a16:creationId xmlns:a16="http://schemas.microsoft.com/office/drawing/2014/main" id="{41A7B55B-C2A7-808C-3800-E618A3B7EA4D}"/>
              </a:ext>
            </a:extLst>
          </p:cNvPr>
          <p:cNvSpPr txBox="1"/>
          <p:nvPr/>
        </p:nvSpPr>
        <p:spPr>
          <a:xfrm>
            <a:off x="18288000" y="5238749"/>
            <a:ext cx="5516561"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watsonx.ai</a:t>
            </a:r>
            <a:br>
              <a:rPr lang="en-US" sz="2400" dirty="0"/>
            </a:br>
            <a:r>
              <a:rPr lang="en-US" sz="2400" dirty="0"/>
              <a:t>watsonx.governance.</a:t>
            </a:r>
          </a:p>
        </p:txBody>
      </p:sp>
      <p:sp>
        <p:nvSpPr>
          <p:cNvPr id="22" name="TextBox 21">
            <a:extLst>
              <a:ext uri="{FF2B5EF4-FFF2-40B4-BE49-F238E27FC236}">
                <a16:creationId xmlns:a16="http://schemas.microsoft.com/office/drawing/2014/main" id="{154B0315-877F-BF29-645A-0964D55A4AF0}"/>
              </a:ext>
            </a:extLst>
          </p:cNvPr>
          <p:cNvSpPr txBox="1"/>
          <p:nvPr/>
        </p:nvSpPr>
        <p:spPr>
          <a:xfrm>
            <a:off x="18288000" y="6956105"/>
            <a:ext cx="5516561"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watsonx.data</a:t>
            </a:r>
          </a:p>
          <a:p>
            <a:pPr algn="r"/>
            <a:r>
              <a:rPr lang="en-US" sz="2400" dirty="0"/>
              <a:t>IBM data fabric services</a:t>
            </a:r>
          </a:p>
        </p:txBody>
      </p:sp>
      <p:sp>
        <p:nvSpPr>
          <p:cNvPr id="23" name="TextBox 22">
            <a:extLst>
              <a:ext uri="{FF2B5EF4-FFF2-40B4-BE49-F238E27FC236}">
                <a16:creationId xmlns:a16="http://schemas.microsoft.com/office/drawing/2014/main" id="{F90F5B5E-A02D-F0A1-6592-C16D10607933}"/>
              </a:ext>
            </a:extLst>
          </p:cNvPr>
          <p:cNvSpPr txBox="1"/>
          <p:nvPr/>
        </p:nvSpPr>
        <p:spPr>
          <a:xfrm>
            <a:off x="17725291" y="8665842"/>
            <a:ext cx="6079269" cy="11079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Granite</a:t>
            </a:r>
            <a:br>
              <a:rPr lang="en-US" sz="2400" dirty="0"/>
            </a:br>
            <a:r>
              <a:rPr lang="en-US" sz="2400" dirty="0"/>
              <a:t>Sandstone</a:t>
            </a:r>
            <a:br>
              <a:rPr lang="en-US" sz="2400" dirty="0"/>
            </a:br>
            <a:r>
              <a:rPr lang="en-US" sz="2400" dirty="0"/>
              <a:t>Collection of leading open-source models</a:t>
            </a:r>
          </a:p>
        </p:txBody>
      </p:sp>
      <p:sp>
        <p:nvSpPr>
          <p:cNvPr id="24" name="TextBox 23">
            <a:extLst>
              <a:ext uri="{FF2B5EF4-FFF2-40B4-BE49-F238E27FC236}">
                <a16:creationId xmlns:a16="http://schemas.microsoft.com/office/drawing/2014/main" id="{E5C08CB4-0D3B-A691-3CA8-D96E7C4FE055}"/>
              </a:ext>
            </a:extLst>
          </p:cNvPr>
          <p:cNvSpPr txBox="1"/>
          <p:nvPr/>
        </p:nvSpPr>
        <p:spPr>
          <a:xfrm>
            <a:off x="18287999" y="10385104"/>
            <a:ext cx="5516561"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IBM Storage</a:t>
            </a:r>
          </a:p>
          <a:p>
            <a:pPr algn="r"/>
            <a:r>
              <a:rPr lang="en-US" sz="2400" dirty="0"/>
              <a:t>Vela.</a:t>
            </a:r>
          </a:p>
        </p:txBody>
      </p:sp>
      <p:sp>
        <p:nvSpPr>
          <p:cNvPr id="25" name="TextBox 24">
            <a:extLst>
              <a:ext uri="{FF2B5EF4-FFF2-40B4-BE49-F238E27FC236}">
                <a16:creationId xmlns:a16="http://schemas.microsoft.com/office/drawing/2014/main" id="{A80DD9B0-C4A7-5E5E-849B-93D53E41B229}"/>
              </a:ext>
            </a:extLst>
          </p:cNvPr>
          <p:cNvSpPr txBox="1"/>
          <p:nvPr/>
        </p:nvSpPr>
        <p:spPr>
          <a:xfrm>
            <a:off x="18287999" y="12094841"/>
            <a:ext cx="5516561"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IBM Consulting AI Services</a:t>
            </a:r>
          </a:p>
        </p:txBody>
      </p:sp>
      <p:sp>
        <p:nvSpPr>
          <p:cNvPr id="27" name="TextBox 26">
            <a:extLst>
              <a:ext uri="{FF2B5EF4-FFF2-40B4-BE49-F238E27FC236}">
                <a16:creationId xmlns:a16="http://schemas.microsoft.com/office/drawing/2014/main" id="{42393C1C-6BB6-8BD8-4DA8-DF738534AB91}"/>
              </a:ext>
            </a:extLst>
          </p:cNvPr>
          <p:cNvSpPr txBox="1"/>
          <p:nvPr/>
        </p:nvSpPr>
        <p:spPr>
          <a:xfrm>
            <a:off x="582613" y="4116881"/>
            <a:ext cx="6662249" cy="556638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oAutofit/>
          </a:bodyPr>
          <a:lstStyle/>
          <a:p>
            <a:r>
              <a:rPr lang="en-US" sz="4400" i="1" dirty="0"/>
              <a:t>IBM is the only vendor that offers value across every AI technology stack layer</a:t>
            </a:r>
          </a:p>
        </p:txBody>
      </p:sp>
    </p:spTree>
    <p:extLst>
      <p:ext uri="{BB962C8B-B14F-4D97-AF65-F5344CB8AC3E}">
        <p14:creationId xmlns:p14="http://schemas.microsoft.com/office/powerpoint/2010/main" val="3685406068"/>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CAFCF-DE48-107F-CCDF-ED9E5E2B5910}"/>
              </a:ext>
            </a:extLst>
          </p:cNvPr>
          <p:cNvSpPr>
            <a:spLocks noGrp="1"/>
          </p:cNvSpPr>
          <p:nvPr>
            <p:ph type="title"/>
          </p:nvPr>
        </p:nvSpPr>
        <p:spPr>
          <a:xfrm>
            <a:off x="576072" y="385200"/>
            <a:ext cx="8598408" cy="1527048"/>
          </a:xfrm>
        </p:spPr>
        <p:txBody>
          <a:bodyPr/>
          <a:lstStyle/>
          <a:p>
            <a:r>
              <a:rPr lang="en-US" dirty="0"/>
              <a:t>AI technology</a:t>
            </a:r>
            <a:br>
              <a:rPr lang="en-US" dirty="0"/>
            </a:br>
            <a:r>
              <a:rPr lang="en-US" dirty="0"/>
              <a:t>stack layers:</a:t>
            </a:r>
            <a:br>
              <a:rPr lang="en-US" dirty="0"/>
            </a:br>
            <a:r>
              <a:rPr lang="en-US" dirty="0"/>
              <a:t>Microsoft</a:t>
            </a:r>
          </a:p>
        </p:txBody>
      </p:sp>
      <p:cxnSp>
        <p:nvCxnSpPr>
          <p:cNvPr id="4" name="Straight Connector 3">
            <a:extLst>
              <a:ext uri="{FF2B5EF4-FFF2-40B4-BE49-F238E27FC236}">
                <a16:creationId xmlns:a16="http://schemas.microsoft.com/office/drawing/2014/main" id="{1DED3ACD-F1D8-C2CD-3B81-C2277DBBC480}"/>
              </a:ext>
            </a:extLst>
          </p:cNvPr>
          <p:cNvCxnSpPr>
            <a:cxnSpLocks/>
          </p:cNvCxnSpPr>
          <p:nvPr/>
        </p:nvCxnSpPr>
        <p:spPr bwMode="auto">
          <a:xfrm>
            <a:off x="12767468" y="3429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164321D-1644-C6BD-04E3-BD2870277761}"/>
              </a:ext>
            </a:extLst>
          </p:cNvPr>
          <p:cNvSpPr txBox="1"/>
          <p:nvPr/>
        </p:nvSpPr>
        <p:spPr>
          <a:xfrm>
            <a:off x="12763498" y="3524250"/>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Applications</a:t>
            </a:r>
          </a:p>
        </p:txBody>
      </p:sp>
      <p:sp>
        <p:nvSpPr>
          <p:cNvPr id="9" name="TextBox 8">
            <a:extLst>
              <a:ext uri="{FF2B5EF4-FFF2-40B4-BE49-F238E27FC236}">
                <a16:creationId xmlns:a16="http://schemas.microsoft.com/office/drawing/2014/main" id="{AC9ACFB4-F605-905D-639E-471117BDC06D}"/>
              </a:ext>
            </a:extLst>
          </p:cNvPr>
          <p:cNvSpPr txBox="1"/>
          <p:nvPr/>
        </p:nvSpPr>
        <p:spPr>
          <a:xfrm>
            <a:off x="12763498" y="5235893"/>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Development tools</a:t>
            </a:r>
          </a:p>
        </p:txBody>
      </p:sp>
      <p:sp>
        <p:nvSpPr>
          <p:cNvPr id="10" name="TextBox 9">
            <a:extLst>
              <a:ext uri="{FF2B5EF4-FFF2-40B4-BE49-F238E27FC236}">
                <a16:creationId xmlns:a16="http://schemas.microsoft.com/office/drawing/2014/main" id="{C21D2922-CC88-BF07-641E-B69A5F2612B9}"/>
              </a:ext>
            </a:extLst>
          </p:cNvPr>
          <p:cNvSpPr txBox="1"/>
          <p:nvPr/>
        </p:nvSpPr>
        <p:spPr>
          <a:xfrm>
            <a:off x="12763498" y="8659179"/>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Models</a:t>
            </a:r>
          </a:p>
        </p:txBody>
      </p:sp>
      <p:sp>
        <p:nvSpPr>
          <p:cNvPr id="11" name="TextBox 10">
            <a:extLst>
              <a:ext uri="{FF2B5EF4-FFF2-40B4-BE49-F238E27FC236}">
                <a16:creationId xmlns:a16="http://schemas.microsoft.com/office/drawing/2014/main" id="{3CCD0003-842B-978B-ED07-C2F30A3187B1}"/>
              </a:ext>
            </a:extLst>
          </p:cNvPr>
          <p:cNvSpPr txBox="1"/>
          <p:nvPr/>
        </p:nvSpPr>
        <p:spPr>
          <a:xfrm>
            <a:off x="12763498" y="10370822"/>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Infrastructure</a:t>
            </a:r>
          </a:p>
        </p:txBody>
      </p:sp>
      <p:sp>
        <p:nvSpPr>
          <p:cNvPr id="12" name="TextBox 11">
            <a:extLst>
              <a:ext uri="{FF2B5EF4-FFF2-40B4-BE49-F238E27FC236}">
                <a16:creationId xmlns:a16="http://schemas.microsoft.com/office/drawing/2014/main" id="{DBE6D493-337C-7527-AA76-72BC174D2C92}"/>
              </a:ext>
            </a:extLst>
          </p:cNvPr>
          <p:cNvSpPr txBox="1"/>
          <p:nvPr/>
        </p:nvSpPr>
        <p:spPr>
          <a:xfrm>
            <a:off x="12763498" y="12082463"/>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Consulting</a:t>
            </a:r>
          </a:p>
        </p:txBody>
      </p:sp>
      <p:sp>
        <p:nvSpPr>
          <p:cNvPr id="13" name="TextBox 12">
            <a:extLst>
              <a:ext uri="{FF2B5EF4-FFF2-40B4-BE49-F238E27FC236}">
                <a16:creationId xmlns:a16="http://schemas.microsoft.com/office/drawing/2014/main" id="{15E3A39E-FCA8-10A9-2E94-A11DFA5F05A5}"/>
              </a:ext>
            </a:extLst>
          </p:cNvPr>
          <p:cNvSpPr txBox="1"/>
          <p:nvPr/>
        </p:nvSpPr>
        <p:spPr>
          <a:xfrm>
            <a:off x="12763498" y="6947536"/>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Data services</a:t>
            </a:r>
          </a:p>
        </p:txBody>
      </p:sp>
      <p:cxnSp>
        <p:nvCxnSpPr>
          <p:cNvPr id="15" name="Straight Connector 14">
            <a:extLst>
              <a:ext uri="{FF2B5EF4-FFF2-40B4-BE49-F238E27FC236}">
                <a16:creationId xmlns:a16="http://schemas.microsoft.com/office/drawing/2014/main" id="{211C0A46-04F3-FDF2-0369-3974634097A0}"/>
              </a:ext>
            </a:extLst>
          </p:cNvPr>
          <p:cNvCxnSpPr>
            <a:cxnSpLocks/>
          </p:cNvCxnSpPr>
          <p:nvPr/>
        </p:nvCxnSpPr>
        <p:spPr bwMode="auto">
          <a:xfrm>
            <a:off x="12763500" y="5140643"/>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2CC936B1-B9A3-BC8B-7750-0AD9417BF7F3}"/>
              </a:ext>
            </a:extLst>
          </p:cNvPr>
          <p:cNvCxnSpPr>
            <a:cxnSpLocks/>
          </p:cNvCxnSpPr>
          <p:nvPr/>
        </p:nvCxnSpPr>
        <p:spPr bwMode="auto">
          <a:xfrm>
            <a:off x="12767468" y="6858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FDEE1CEA-CB9A-8F12-CC16-4BF0B113C6D5}"/>
              </a:ext>
            </a:extLst>
          </p:cNvPr>
          <p:cNvCxnSpPr>
            <a:cxnSpLocks/>
          </p:cNvCxnSpPr>
          <p:nvPr/>
        </p:nvCxnSpPr>
        <p:spPr bwMode="auto">
          <a:xfrm>
            <a:off x="12763500" y="85725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7F797D60-CECF-48AC-B8F4-9C2D0506CB2B}"/>
              </a:ext>
            </a:extLst>
          </p:cNvPr>
          <p:cNvCxnSpPr>
            <a:cxnSpLocks/>
          </p:cNvCxnSpPr>
          <p:nvPr/>
        </p:nvCxnSpPr>
        <p:spPr bwMode="auto">
          <a:xfrm>
            <a:off x="12767468" y="10287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AABCBE4-32A5-757C-2D76-49C4D64A431E}"/>
              </a:ext>
            </a:extLst>
          </p:cNvPr>
          <p:cNvCxnSpPr>
            <a:cxnSpLocks/>
          </p:cNvCxnSpPr>
          <p:nvPr/>
        </p:nvCxnSpPr>
        <p:spPr bwMode="auto">
          <a:xfrm>
            <a:off x="12767468" y="11996738"/>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8C11D599-CF8A-33E8-FF24-0ED56DAE5C9F}"/>
              </a:ext>
            </a:extLst>
          </p:cNvPr>
          <p:cNvSpPr txBox="1"/>
          <p:nvPr/>
        </p:nvSpPr>
        <p:spPr>
          <a:xfrm>
            <a:off x="18288001" y="3524250"/>
            <a:ext cx="5516561" cy="11079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Bing Chat</a:t>
            </a:r>
          </a:p>
          <a:p>
            <a:pPr algn="r"/>
            <a:r>
              <a:rPr lang="en-US" sz="2400" dirty="0"/>
              <a:t>Microsoft Copilot</a:t>
            </a:r>
          </a:p>
          <a:p>
            <a:pPr algn="r"/>
            <a:r>
              <a:rPr lang="en-US" sz="2400" dirty="0"/>
              <a:t>GitHub Copilot</a:t>
            </a:r>
          </a:p>
        </p:txBody>
      </p:sp>
      <p:sp>
        <p:nvSpPr>
          <p:cNvPr id="21" name="TextBox 20">
            <a:extLst>
              <a:ext uri="{FF2B5EF4-FFF2-40B4-BE49-F238E27FC236}">
                <a16:creationId xmlns:a16="http://schemas.microsoft.com/office/drawing/2014/main" id="{41A7B55B-C2A7-808C-3800-E618A3B7EA4D}"/>
              </a:ext>
            </a:extLst>
          </p:cNvPr>
          <p:cNvSpPr txBox="1"/>
          <p:nvPr/>
        </p:nvSpPr>
        <p:spPr>
          <a:xfrm>
            <a:off x="18288000" y="5238749"/>
            <a:ext cx="5516561"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Azure AI Studio</a:t>
            </a:r>
          </a:p>
          <a:p>
            <a:pPr algn="r"/>
            <a:r>
              <a:rPr lang="en-US" sz="2400" dirty="0"/>
              <a:t>Azure OpenAI Service</a:t>
            </a:r>
          </a:p>
        </p:txBody>
      </p:sp>
      <p:sp>
        <p:nvSpPr>
          <p:cNvPr id="22" name="TextBox 21">
            <a:extLst>
              <a:ext uri="{FF2B5EF4-FFF2-40B4-BE49-F238E27FC236}">
                <a16:creationId xmlns:a16="http://schemas.microsoft.com/office/drawing/2014/main" id="{154B0315-877F-BF29-645A-0964D55A4AF0}"/>
              </a:ext>
            </a:extLst>
          </p:cNvPr>
          <p:cNvSpPr txBox="1"/>
          <p:nvPr/>
        </p:nvSpPr>
        <p:spPr>
          <a:xfrm>
            <a:off x="18288000" y="6956105"/>
            <a:ext cx="5516561"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Microsoft Data Fabric</a:t>
            </a:r>
          </a:p>
          <a:p>
            <a:pPr algn="r"/>
            <a:r>
              <a:rPr lang="en-US" sz="2400" dirty="0"/>
              <a:t>Synapse</a:t>
            </a:r>
          </a:p>
        </p:txBody>
      </p:sp>
      <p:sp>
        <p:nvSpPr>
          <p:cNvPr id="23" name="TextBox 22">
            <a:extLst>
              <a:ext uri="{FF2B5EF4-FFF2-40B4-BE49-F238E27FC236}">
                <a16:creationId xmlns:a16="http://schemas.microsoft.com/office/drawing/2014/main" id="{F90F5B5E-A02D-F0A1-6592-C16D10607933}"/>
              </a:ext>
            </a:extLst>
          </p:cNvPr>
          <p:cNvSpPr txBox="1"/>
          <p:nvPr/>
        </p:nvSpPr>
        <p:spPr>
          <a:xfrm>
            <a:off x="17725291" y="8665842"/>
            <a:ext cx="6079269"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OpenAI partnership (GPT-4, GPT 3.5 Turbo)</a:t>
            </a:r>
          </a:p>
        </p:txBody>
      </p:sp>
      <p:sp>
        <p:nvSpPr>
          <p:cNvPr id="24" name="TextBox 23">
            <a:extLst>
              <a:ext uri="{FF2B5EF4-FFF2-40B4-BE49-F238E27FC236}">
                <a16:creationId xmlns:a16="http://schemas.microsoft.com/office/drawing/2014/main" id="{E5C08CB4-0D3B-A691-3CA8-D96E7C4FE055}"/>
              </a:ext>
            </a:extLst>
          </p:cNvPr>
          <p:cNvSpPr txBox="1"/>
          <p:nvPr/>
        </p:nvSpPr>
        <p:spPr>
          <a:xfrm>
            <a:off x="18287999" y="10385104"/>
            <a:ext cx="5516561"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NVidia GPUs on Azure</a:t>
            </a:r>
          </a:p>
        </p:txBody>
      </p:sp>
      <p:sp>
        <p:nvSpPr>
          <p:cNvPr id="25" name="TextBox 24">
            <a:extLst>
              <a:ext uri="{FF2B5EF4-FFF2-40B4-BE49-F238E27FC236}">
                <a16:creationId xmlns:a16="http://schemas.microsoft.com/office/drawing/2014/main" id="{A80DD9B0-C4A7-5E5E-849B-93D53E41B229}"/>
              </a:ext>
            </a:extLst>
          </p:cNvPr>
          <p:cNvSpPr txBox="1"/>
          <p:nvPr/>
        </p:nvSpPr>
        <p:spPr>
          <a:xfrm>
            <a:off x="18287999" y="12094841"/>
            <a:ext cx="5516561"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N/A</a:t>
            </a:r>
          </a:p>
        </p:txBody>
      </p:sp>
      <p:sp>
        <p:nvSpPr>
          <p:cNvPr id="27" name="TextBox 26">
            <a:extLst>
              <a:ext uri="{FF2B5EF4-FFF2-40B4-BE49-F238E27FC236}">
                <a16:creationId xmlns:a16="http://schemas.microsoft.com/office/drawing/2014/main" id="{42393C1C-6BB6-8BD8-4DA8-DF738534AB91}"/>
              </a:ext>
            </a:extLst>
          </p:cNvPr>
          <p:cNvSpPr txBox="1"/>
          <p:nvPr/>
        </p:nvSpPr>
        <p:spPr>
          <a:xfrm>
            <a:off x="582613" y="4116881"/>
            <a:ext cx="6662249" cy="556638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oAutofit/>
          </a:bodyPr>
          <a:lstStyle/>
          <a:p>
            <a:r>
              <a:rPr lang="en-US" sz="4400" i="1" dirty="0"/>
              <a:t>Microsoft relies heavily on its exclusive partnership with OpenAI and its position as a large hyperscaler with Azure.</a:t>
            </a:r>
          </a:p>
        </p:txBody>
      </p:sp>
    </p:spTree>
    <p:extLst>
      <p:ext uri="{BB962C8B-B14F-4D97-AF65-F5344CB8AC3E}">
        <p14:creationId xmlns:p14="http://schemas.microsoft.com/office/powerpoint/2010/main" val="3651582604"/>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CAFCF-DE48-107F-CCDF-ED9E5E2B5910}"/>
              </a:ext>
            </a:extLst>
          </p:cNvPr>
          <p:cNvSpPr>
            <a:spLocks noGrp="1"/>
          </p:cNvSpPr>
          <p:nvPr>
            <p:ph type="title"/>
          </p:nvPr>
        </p:nvSpPr>
        <p:spPr>
          <a:xfrm>
            <a:off x="576072" y="385200"/>
            <a:ext cx="13078968" cy="1527048"/>
          </a:xfrm>
        </p:spPr>
        <p:txBody>
          <a:bodyPr/>
          <a:lstStyle/>
          <a:p>
            <a:r>
              <a:rPr lang="en-US" dirty="0"/>
              <a:t>AI technology</a:t>
            </a:r>
            <a:br>
              <a:rPr lang="en-US" dirty="0"/>
            </a:br>
            <a:r>
              <a:rPr lang="en-US" dirty="0"/>
              <a:t>stack layers:</a:t>
            </a:r>
            <a:br>
              <a:rPr lang="en-US" dirty="0"/>
            </a:br>
            <a:r>
              <a:rPr lang="en-US" dirty="0"/>
              <a:t>Amazon Web Services</a:t>
            </a:r>
          </a:p>
        </p:txBody>
      </p:sp>
      <p:cxnSp>
        <p:nvCxnSpPr>
          <p:cNvPr id="4" name="Straight Connector 3">
            <a:extLst>
              <a:ext uri="{FF2B5EF4-FFF2-40B4-BE49-F238E27FC236}">
                <a16:creationId xmlns:a16="http://schemas.microsoft.com/office/drawing/2014/main" id="{1DED3ACD-F1D8-C2CD-3B81-C2277DBBC480}"/>
              </a:ext>
            </a:extLst>
          </p:cNvPr>
          <p:cNvCxnSpPr>
            <a:cxnSpLocks/>
          </p:cNvCxnSpPr>
          <p:nvPr/>
        </p:nvCxnSpPr>
        <p:spPr bwMode="auto">
          <a:xfrm>
            <a:off x="12767468" y="3429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164321D-1644-C6BD-04E3-BD2870277761}"/>
              </a:ext>
            </a:extLst>
          </p:cNvPr>
          <p:cNvSpPr txBox="1"/>
          <p:nvPr/>
        </p:nvSpPr>
        <p:spPr>
          <a:xfrm>
            <a:off x="12763498" y="3524250"/>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Applications</a:t>
            </a:r>
          </a:p>
        </p:txBody>
      </p:sp>
      <p:sp>
        <p:nvSpPr>
          <p:cNvPr id="9" name="TextBox 8">
            <a:extLst>
              <a:ext uri="{FF2B5EF4-FFF2-40B4-BE49-F238E27FC236}">
                <a16:creationId xmlns:a16="http://schemas.microsoft.com/office/drawing/2014/main" id="{AC9ACFB4-F605-905D-639E-471117BDC06D}"/>
              </a:ext>
            </a:extLst>
          </p:cNvPr>
          <p:cNvSpPr txBox="1"/>
          <p:nvPr/>
        </p:nvSpPr>
        <p:spPr>
          <a:xfrm>
            <a:off x="12763498" y="5235893"/>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Development tools</a:t>
            </a:r>
          </a:p>
        </p:txBody>
      </p:sp>
      <p:sp>
        <p:nvSpPr>
          <p:cNvPr id="10" name="TextBox 9">
            <a:extLst>
              <a:ext uri="{FF2B5EF4-FFF2-40B4-BE49-F238E27FC236}">
                <a16:creationId xmlns:a16="http://schemas.microsoft.com/office/drawing/2014/main" id="{C21D2922-CC88-BF07-641E-B69A5F2612B9}"/>
              </a:ext>
            </a:extLst>
          </p:cNvPr>
          <p:cNvSpPr txBox="1"/>
          <p:nvPr/>
        </p:nvSpPr>
        <p:spPr>
          <a:xfrm>
            <a:off x="12763498" y="8659179"/>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Models</a:t>
            </a:r>
          </a:p>
        </p:txBody>
      </p:sp>
      <p:sp>
        <p:nvSpPr>
          <p:cNvPr id="11" name="TextBox 10">
            <a:extLst>
              <a:ext uri="{FF2B5EF4-FFF2-40B4-BE49-F238E27FC236}">
                <a16:creationId xmlns:a16="http://schemas.microsoft.com/office/drawing/2014/main" id="{3CCD0003-842B-978B-ED07-C2F30A3187B1}"/>
              </a:ext>
            </a:extLst>
          </p:cNvPr>
          <p:cNvSpPr txBox="1"/>
          <p:nvPr/>
        </p:nvSpPr>
        <p:spPr>
          <a:xfrm>
            <a:off x="12763498" y="10370822"/>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Infrastructure</a:t>
            </a:r>
          </a:p>
        </p:txBody>
      </p:sp>
      <p:sp>
        <p:nvSpPr>
          <p:cNvPr id="12" name="TextBox 11">
            <a:extLst>
              <a:ext uri="{FF2B5EF4-FFF2-40B4-BE49-F238E27FC236}">
                <a16:creationId xmlns:a16="http://schemas.microsoft.com/office/drawing/2014/main" id="{DBE6D493-337C-7527-AA76-72BC174D2C92}"/>
              </a:ext>
            </a:extLst>
          </p:cNvPr>
          <p:cNvSpPr txBox="1"/>
          <p:nvPr/>
        </p:nvSpPr>
        <p:spPr>
          <a:xfrm>
            <a:off x="12763498" y="12082463"/>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Consulting</a:t>
            </a:r>
          </a:p>
        </p:txBody>
      </p:sp>
      <p:sp>
        <p:nvSpPr>
          <p:cNvPr id="13" name="TextBox 12">
            <a:extLst>
              <a:ext uri="{FF2B5EF4-FFF2-40B4-BE49-F238E27FC236}">
                <a16:creationId xmlns:a16="http://schemas.microsoft.com/office/drawing/2014/main" id="{15E3A39E-FCA8-10A9-2E94-A11DFA5F05A5}"/>
              </a:ext>
            </a:extLst>
          </p:cNvPr>
          <p:cNvSpPr txBox="1"/>
          <p:nvPr/>
        </p:nvSpPr>
        <p:spPr>
          <a:xfrm>
            <a:off x="12763498" y="6947536"/>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Data services</a:t>
            </a:r>
          </a:p>
        </p:txBody>
      </p:sp>
      <p:cxnSp>
        <p:nvCxnSpPr>
          <p:cNvPr id="15" name="Straight Connector 14">
            <a:extLst>
              <a:ext uri="{FF2B5EF4-FFF2-40B4-BE49-F238E27FC236}">
                <a16:creationId xmlns:a16="http://schemas.microsoft.com/office/drawing/2014/main" id="{211C0A46-04F3-FDF2-0369-3974634097A0}"/>
              </a:ext>
            </a:extLst>
          </p:cNvPr>
          <p:cNvCxnSpPr>
            <a:cxnSpLocks/>
          </p:cNvCxnSpPr>
          <p:nvPr/>
        </p:nvCxnSpPr>
        <p:spPr bwMode="auto">
          <a:xfrm>
            <a:off x="12763500" y="5140643"/>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2CC936B1-B9A3-BC8B-7750-0AD9417BF7F3}"/>
              </a:ext>
            </a:extLst>
          </p:cNvPr>
          <p:cNvCxnSpPr>
            <a:cxnSpLocks/>
          </p:cNvCxnSpPr>
          <p:nvPr/>
        </p:nvCxnSpPr>
        <p:spPr bwMode="auto">
          <a:xfrm>
            <a:off x="12767468" y="6858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FDEE1CEA-CB9A-8F12-CC16-4BF0B113C6D5}"/>
              </a:ext>
            </a:extLst>
          </p:cNvPr>
          <p:cNvCxnSpPr>
            <a:cxnSpLocks/>
          </p:cNvCxnSpPr>
          <p:nvPr/>
        </p:nvCxnSpPr>
        <p:spPr bwMode="auto">
          <a:xfrm>
            <a:off x="12763500" y="85725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7F797D60-CECF-48AC-B8F4-9C2D0506CB2B}"/>
              </a:ext>
            </a:extLst>
          </p:cNvPr>
          <p:cNvCxnSpPr>
            <a:cxnSpLocks/>
          </p:cNvCxnSpPr>
          <p:nvPr/>
        </p:nvCxnSpPr>
        <p:spPr bwMode="auto">
          <a:xfrm>
            <a:off x="12767468" y="10287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AABCBE4-32A5-757C-2D76-49C4D64A431E}"/>
              </a:ext>
            </a:extLst>
          </p:cNvPr>
          <p:cNvCxnSpPr>
            <a:cxnSpLocks/>
          </p:cNvCxnSpPr>
          <p:nvPr/>
        </p:nvCxnSpPr>
        <p:spPr bwMode="auto">
          <a:xfrm>
            <a:off x="12767468" y="11996738"/>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8C11D599-CF8A-33E8-FF24-0ED56DAE5C9F}"/>
              </a:ext>
            </a:extLst>
          </p:cNvPr>
          <p:cNvSpPr txBox="1"/>
          <p:nvPr/>
        </p:nvSpPr>
        <p:spPr>
          <a:xfrm>
            <a:off x="18288001" y="3524250"/>
            <a:ext cx="5516561" cy="11079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Amazon CodeWhisperer </a:t>
            </a:r>
          </a:p>
          <a:p>
            <a:pPr algn="r"/>
            <a:r>
              <a:rPr lang="en-US" sz="2400" dirty="0"/>
              <a:t>Amazon Alexa</a:t>
            </a:r>
          </a:p>
          <a:p>
            <a:pPr algn="r"/>
            <a:r>
              <a:rPr lang="en-US" sz="2400" dirty="0"/>
              <a:t>Amazon Lex</a:t>
            </a:r>
          </a:p>
        </p:txBody>
      </p:sp>
      <p:sp>
        <p:nvSpPr>
          <p:cNvPr id="21" name="TextBox 20">
            <a:extLst>
              <a:ext uri="{FF2B5EF4-FFF2-40B4-BE49-F238E27FC236}">
                <a16:creationId xmlns:a16="http://schemas.microsoft.com/office/drawing/2014/main" id="{41A7B55B-C2A7-808C-3800-E618A3B7EA4D}"/>
              </a:ext>
            </a:extLst>
          </p:cNvPr>
          <p:cNvSpPr txBox="1"/>
          <p:nvPr/>
        </p:nvSpPr>
        <p:spPr>
          <a:xfrm>
            <a:off x="18288000" y="5238749"/>
            <a:ext cx="5516561"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Amazon Sagemaker</a:t>
            </a:r>
          </a:p>
          <a:p>
            <a:pPr algn="r"/>
            <a:r>
              <a:rPr lang="en-US" sz="2400" dirty="0"/>
              <a:t>Amazon Bedrock</a:t>
            </a:r>
          </a:p>
        </p:txBody>
      </p:sp>
      <p:sp>
        <p:nvSpPr>
          <p:cNvPr id="22" name="TextBox 21">
            <a:extLst>
              <a:ext uri="{FF2B5EF4-FFF2-40B4-BE49-F238E27FC236}">
                <a16:creationId xmlns:a16="http://schemas.microsoft.com/office/drawing/2014/main" id="{154B0315-877F-BF29-645A-0964D55A4AF0}"/>
              </a:ext>
            </a:extLst>
          </p:cNvPr>
          <p:cNvSpPr txBox="1"/>
          <p:nvPr/>
        </p:nvSpPr>
        <p:spPr>
          <a:xfrm>
            <a:off x="18288000" y="6956105"/>
            <a:ext cx="5516561"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AWS Glue</a:t>
            </a:r>
          </a:p>
          <a:p>
            <a:pPr algn="r"/>
            <a:r>
              <a:rPr lang="en-US" sz="2400" dirty="0"/>
              <a:t>Amazon Athena</a:t>
            </a:r>
          </a:p>
        </p:txBody>
      </p:sp>
      <p:sp>
        <p:nvSpPr>
          <p:cNvPr id="23" name="TextBox 22">
            <a:extLst>
              <a:ext uri="{FF2B5EF4-FFF2-40B4-BE49-F238E27FC236}">
                <a16:creationId xmlns:a16="http://schemas.microsoft.com/office/drawing/2014/main" id="{F90F5B5E-A02D-F0A1-6592-C16D10607933}"/>
              </a:ext>
            </a:extLst>
          </p:cNvPr>
          <p:cNvSpPr txBox="1"/>
          <p:nvPr/>
        </p:nvSpPr>
        <p:spPr>
          <a:xfrm>
            <a:off x="17725291" y="8665842"/>
            <a:ext cx="6079269" cy="11079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Amazon Titan</a:t>
            </a:r>
          </a:p>
          <a:p>
            <a:pPr algn="r"/>
            <a:r>
              <a:rPr lang="en-US" sz="2400" dirty="0"/>
              <a:t>AlexaTM</a:t>
            </a:r>
          </a:p>
          <a:p>
            <a:pPr algn="r"/>
            <a:r>
              <a:rPr lang="en-US" sz="2400" dirty="0"/>
              <a:t>Cohere and Anthropic partnerships</a:t>
            </a:r>
          </a:p>
        </p:txBody>
      </p:sp>
      <p:sp>
        <p:nvSpPr>
          <p:cNvPr id="24" name="TextBox 23">
            <a:extLst>
              <a:ext uri="{FF2B5EF4-FFF2-40B4-BE49-F238E27FC236}">
                <a16:creationId xmlns:a16="http://schemas.microsoft.com/office/drawing/2014/main" id="{E5C08CB4-0D3B-A691-3CA8-D96E7C4FE055}"/>
              </a:ext>
            </a:extLst>
          </p:cNvPr>
          <p:cNvSpPr txBox="1"/>
          <p:nvPr/>
        </p:nvSpPr>
        <p:spPr>
          <a:xfrm>
            <a:off x="18287999" y="10385104"/>
            <a:ext cx="5516561" cy="11079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NVidia GPUs on AWS</a:t>
            </a:r>
          </a:p>
          <a:p>
            <a:pPr algn="r"/>
            <a:r>
              <a:rPr lang="en-US" sz="2400" dirty="0"/>
              <a:t>Inferentia</a:t>
            </a:r>
          </a:p>
          <a:p>
            <a:pPr algn="r"/>
            <a:r>
              <a:rPr lang="en-US" sz="2400" dirty="0"/>
              <a:t>Trainium</a:t>
            </a:r>
          </a:p>
        </p:txBody>
      </p:sp>
      <p:sp>
        <p:nvSpPr>
          <p:cNvPr id="25" name="TextBox 24">
            <a:extLst>
              <a:ext uri="{FF2B5EF4-FFF2-40B4-BE49-F238E27FC236}">
                <a16:creationId xmlns:a16="http://schemas.microsoft.com/office/drawing/2014/main" id="{A80DD9B0-C4A7-5E5E-849B-93D53E41B229}"/>
              </a:ext>
            </a:extLst>
          </p:cNvPr>
          <p:cNvSpPr txBox="1"/>
          <p:nvPr/>
        </p:nvSpPr>
        <p:spPr>
          <a:xfrm>
            <a:off x="18287999" y="12094841"/>
            <a:ext cx="5516561"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AWS Cloud Professional Services</a:t>
            </a:r>
          </a:p>
        </p:txBody>
      </p:sp>
      <p:sp>
        <p:nvSpPr>
          <p:cNvPr id="27" name="TextBox 26">
            <a:extLst>
              <a:ext uri="{FF2B5EF4-FFF2-40B4-BE49-F238E27FC236}">
                <a16:creationId xmlns:a16="http://schemas.microsoft.com/office/drawing/2014/main" id="{42393C1C-6BB6-8BD8-4DA8-DF738534AB91}"/>
              </a:ext>
            </a:extLst>
          </p:cNvPr>
          <p:cNvSpPr txBox="1"/>
          <p:nvPr/>
        </p:nvSpPr>
        <p:spPr>
          <a:xfrm>
            <a:off x="582613" y="4116881"/>
            <a:ext cx="6662249" cy="556638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oAutofit/>
          </a:bodyPr>
          <a:lstStyle/>
          <a:p>
            <a:r>
              <a:rPr lang="en-US" sz="4400" i="1" dirty="0"/>
              <a:t>Amazon relies heavily on its partnership for its core generative AI capabilities, and its position as a leader in the public cloud market. </a:t>
            </a:r>
          </a:p>
        </p:txBody>
      </p:sp>
    </p:spTree>
    <p:extLst>
      <p:ext uri="{BB962C8B-B14F-4D97-AF65-F5344CB8AC3E}">
        <p14:creationId xmlns:p14="http://schemas.microsoft.com/office/powerpoint/2010/main" val="1879788351"/>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CAFCF-DE48-107F-CCDF-ED9E5E2B5910}"/>
              </a:ext>
            </a:extLst>
          </p:cNvPr>
          <p:cNvSpPr>
            <a:spLocks noGrp="1"/>
          </p:cNvSpPr>
          <p:nvPr>
            <p:ph type="title"/>
          </p:nvPr>
        </p:nvSpPr>
        <p:spPr>
          <a:xfrm>
            <a:off x="576072" y="385200"/>
            <a:ext cx="7023608" cy="1527048"/>
          </a:xfrm>
        </p:spPr>
        <p:txBody>
          <a:bodyPr/>
          <a:lstStyle/>
          <a:p>
            <a:r>
              <a:rPr lang="en-US" dirty="0"/>
              <a:t>AI technology stack layers:</a:t>
            </a:r>
            <a:br>
              <a:rPr lang="en-US" dirty="0"/>
            </a:br>
            <a:r>
              <a:rPr lang="en-US" dirty="0"/>
              <a:t>Google</a:t>
            </a:r>
          </a:p>
        </p:txBody>
      </p:sp>
      <p:cxnSp>
        <p:nvCxnSpPr>
          <p:cNvPr id="4" name="Straight Connector 3">
            <a:extLst>
              <a:ext uri="{FF2B5EF4-FFF2-40B4-BE49-F238E27FC236}">
                <a16:creationId xmlns:a16="http://schemas.microsoft.com/office/drawing/2014/main" id="{1DED3ACD-F1D8-C2CD-3B81-C2277DBBC480}"/>
              </a:ext>
            </a:extLst>
          </p:cNvPr>
          <p:cNvCxnSpPr>
            <a:cxnSpLocks/>
          </p:cNvCxnSpPr>
          <p:nvPr/>
        </p:nvCxnSpPr>
        <p:spPr bwMode="auto">
          <a:xfrm>
            <a:off x="12767468" y="3429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B164321D-1644-C6BD-04E3-BD2870277761}"/>
              </a:ext>
            </a:extLst>
          </p:cNvPr>
          <p:cNvSpPr txBox="1"/>
          <p:nvPr/>
        </p:nvSpPr>
        <p:spPr>
          <a:xfrm>
            <a:off x="12763498" y="3524250"/>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Applications</a:t>
            </a:r>
          </a:p>
        </p:txBody>
      </p:sp>
      <p:sp>
        <p:nvSpPr>
          <p:cNvPr id="9" name="TextBox 8">
            <a:extLst>
              <a:ext uri="{FF2B5EF4-FFF2-40B4-BE49-F238E27FC236}">
                <a16:creationId xmlns:a16="http://schemas.microsoft.com/office/drawing/2014/main" id="{AC9ACFB4-F605-905D-639E-471117BDC06D}"/>
              </a:ext>
            </a:extLst>
          </p:cNvPr>
          <p:cNvSpPr txBox="1"/>
          <p:nvPr/>
        </p:nvSpPr>
        <p:spPr>
          <a:xfrm>
            <a:off x="12763498" y="5235893"/>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Development tools</a:t>
            </a:r>
          </a:p>
        </p:txBody>
      </p:sp>
      <p:sp>
        <p:nvSpPr>
          <p:cNvPr id="10" name="TextBox 9">
            <a:extLst>
              <a:ext uri="{FF2B5EF4-FFF2-40B4-BE49-F238E27FC236}">
                <a16:creationId xmlns:a16="http://schemas.microsoft.com/office/drawing/2014/main" id="{C21D2922-CC88-BF07-641E-B69A5F2612B9}"/>
              </a:ext>
            </a:extLst>
          </p:cNvPr>
          <p:cNvSpPr txBox="1"/>
          <p:nvPr/>
        </p:nvSpPr>
        <p:spPr>
          <a:xfrm>
            <a:off x="12763498" y="8659179"/>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Models</a:t>
            </a:r>
          </a:p>
        </p:txBody>
      </p:sp>
      <p:sp>
        <p:nvSpPr>
          <p:cNvPr id="11" name="TextBox 10">
            <a:extLst>
              <a:ext uri="{FF2B5EF4-FFF2-40B4-BE49-F238E27FC236}">
                <a16:creationId xmlns:a16="http://schemas.microsoft.com/office/drawing/2014/main" id="{3CCD0003-842B-978B-ED07-C2F30A3187B1}"/>
              </a:ext>
            </a:extLst>
          </p:cNvPr>
          <p:cNvSpPr txBox="1"/>
          <p:nvPr/>
        </p:nvSpPr>
        <p:spPr>
          <a:xfrm>
            <a:off x="12763498" y="10370822"/>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Infrastructure</a:t>
            </a:r>
          </a:p>
        </p:txBody>
      </p:sp>
      <p:sp>
        <p:nvSpPr>
          <p:cNvPr id="12" name="TextBox 11">
            <a:extLst>
              <a:ext uri="{FF2B5EF4-FFF2-40B4-BE49-F238E27FC236}">
                <a16:creationId xmlns:a16="http://schemas.microsoft.com/office/drawing/2014/main" id="{DBE6D493-337C-7527-AA76-72BC174D2C92}"/>
              </a:ext>
            </a:extLst>
          </p:cNvPr>
          <p:cNvSpPr txBox="1"/>
          <p:nvPr/>
        </p:nvSpPr>
        <p:spPr>
          <a:xfrm>
            <a:off x="12763498" y="12082463"/>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Consulting</a:t>
            </a:r>
          </a:p>
        </p:txBody>
      </p:sp>
      <p:sp>
        <p:nvSpPr>
          <p:cNvPr id="13" name="TextBox 12">
            <a:extLst>
              <a:ext uri="{FF2B5EF4-FFF2-40B4-BE49-F238E27FC236}">
                <a16:creationId xmlns:a16="http://schemas.microsoft.com/office/drawing/2014/main" id="{15E3A39E-FCA8-10A9-2E94-A11DFA5F05A5}"/>
              </a:ext>
            </a:extLst>
          </p:cNvPr>
          <p:cNvSpPr txBox="1"/>
          <p:nvPr/>
        </p:nvSpPr>
        <p:spPr>
          <a:xfrm>
            <a:off x="12763498" y="6947536"/>
            <a:ext cx="4297680" cy="55399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r>
              <a:rPr lang="en-US" dirty="0">
                <a:solidFill>
                  <a:srgbClr val="0F62FE"/>
                </a:solidFill>
              </a:rPr>
              <a:t>Data services</a:t>
            </a:r>
          </a:p>
        </p:txBody>
      </p:sp>
      <p:cxnSp>
        <p:nvCxnSpPr>
          <p:cNvPr id="15" name="Straight Connector 14">
            <a:extLst>
              <a:ext uri="{FF2B5EF4-FFF2-40B4-BE49-F238E27FC236}">
                <a16:creationId xmlns:a16="http://schemas.microsoft.com/office/drawing/2014/main" id="{211C0A46-04F3-FDF2-0369-3974634097A0}"/>
              </a:ext>
            </a:extLst>
          </p:cNvPr>
          <p:cNvCxnSpPr>
            <a:cxnSpLocks/>
          </p:cNvCxnSpPr>
          <p:nvPr/>
        </p:nvCxnSpPr>
        <p:spPr bwMode="auto">
          <a:xfrm>
            <a:off x="12763500" y="5140643"/>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2CC936B1-B9A3-BC8B-7750-0AD9417BF7F3}"/>
              </a:ext>
            </a:extLst>
          </p:cNvPr>
          <p:cNvCxnSpPr>
            <a:cxnSpLocks/>
          </p:cNvCxnSpPr>
          <p:nvPr/>
        </p:nvCxnSpPr>
        <p:spPr bwMode="auto">
          <a:xfrm>
            <a:off x="12767468" y="6858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FDEE1CEA-CB9A-8F12-CC16-4BF0B113C6D5}"/>
              </a:ext>
            </a:extLst>
          </p:cNvPr>
          <p:cNvCxnSpPr>
            <a:cxnSpLocks/>
          </p:cNvCxnSpPr>
          <p:nvPr/>
        </p:nvCxnSpPr>
        <p:spPr bwMode="auto">
          <a:xfrm>
            <a:off x="12763500" y="85725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7F797D60-CECF-48AC-B8F4-9C2D0506CB2B}"/>
              </a:ext>
            </a:extLst>
          </p:cNvPr>
          <p:cNvCxnSpPr>
            <a:cxnSpLocks/>
          </p:cNvCxnSpPr>
          <p:nvPr/>
        </p:nvCxnSpPr>
        <p:spPr bwMode="auto">
          <a:xfrm>
            <a:off x="12767468" y="10287000"/>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AABCBE4-32A5-757C-2D76-49C4D64A431E}"/>
              </a:ext>
            </a:extLst>
          </p:cNvPr>
          <p:cNvCxnSpPr>
            <a:cxnSpLocks/>
          </p:cNvCxnSpPr>
          <p:nvPr/>
        </p:nvCxnSpPr>
        <p:spPr bwMode="auto">
          <a:xfrm>
            <a:off x="12767468" y="11996738"/>
            <a:ext cx="11041063"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8C11D599-CF8A-33E8-FF24-0ED56DAE5C9F}"/>
              </a:ext>
            </a:extLst>
          </p:cNvPr>
          <p:cNvSpPr txBox="1"/>
          <p:nvPr/>
        </p:nvSpPr>
        <p:spPr>
          <a:xfrm>
            <a:off x="18288001" y="3524250"/>
            <a:ext cx="5516561"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Google Bard</a:t>
            </a:r>
            <a:br>
              <a:rPr lang="en-US" sz="2400" dirty="0"/>
            </a:br>
            <a:r>
              <a:rPr lang="en-US" sz="2400" dirty="0"/>
              <a:t>Duet AI</a:t>
            </a:r>
          </a:p>
        </p:txBody>
      </p:sp>
      <p:sp>
        <p:nvSpPr>
          <p:cNvPr id="21" name="TextBox 20">
            <a:extLst>
              <a:ext uri="{FF2B5EF4-FFF2-40B4-BE49-F238E27FC236}">
                <a16:creationId xmlns:a16="http://schemas.microsoft.com/office/drawing/2014/main" id="{41A7B55B-C2A7-808C-3800-E618A3B7EA4D}"/>
              </a:ext>
            </a:extLst>
          </p:cNvPr>
          <p:cNvSpPr txBox="1"/>
          <p:nvPr/>
        </p:nvSpPr>
        <p:spPr>
          <a:xfrm>
            <a:off x="18288000" y="5238749"/>
            <a:ext cx="5516561" cy="11079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Vertex AI</a:t>
            </a:r>
          </a:p>
          <a:p>
            <a:pPr algn="r"/>
            <a:r>
              <a:rPr lang="en-US" sz="2400" dirty="0"/>
              <a:t>Model Garden</a:t>
            </a:r>
            <a:br>
              <a:rPr lang="en-US" sz="2400" dirty="0"/>
            </a:br>
            <a:r>
              <a:rPr lang="en-US" sz="2400" dirty="0"/>
              <a:t>Generative AI Studio .</a:t>
            </a:r>
          </a:p>
        </p:txBody>
      </p:sp>
      <p:sp>
        <p:nvSpPr>
          <p:cNvPr id="22" name="TextBox 21">
            <a:extLst>
              <a:ext uri="{FF2B5EF4-FFF2-40B4-BE49-F238E27FC236}">
                <a16:creationId xmlns:a16="http://schemas.microsoft.com/office/drawing/2014/main" id="{154B0315-877F-BF29-645A-0964D55A4AF0}"/>
              </a:ext>
            </a:extLst>
          </p:cNvPr>
          <p:cNvSpPr txBox="1"/>
          <p:nvPr/>
        </p:nvSpPr>
        <p:spPr>
          <a:xfrm>
            <a:off x="18288000" y="6956105"/>
            <a:ext cx="5516561"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BigQuery</a:t>
            </a:r>
          </a:p>
        </p:txBody>
      </p:sp>
      <p:sp>
        <p:nvSpPr>
          <p:cNvPr id="23" name="TextBox 22">
            <a:extLst>
              <a:ext uri="{FF2B5EF4-FFF2-40B4-BE49-F238E27FC236}">
                <a16:creationId xmlns:a16="http://schemas.microsoft.com/office/drawing/2014/main" id="{F90F5B5E-A02D-F0A1-6592-C16D10607933}"/>
              </a:ext>
            </a:extLst>
          </p:cNvPr>
          <p:cNvSpPr txBox="1"/>
          <p:nvPr/>
        </p:nvSpPr>
        <p:spPr>
          <a:xfrm>
            <a:off x="17725291" y="8665842"/>
            <a:ext cx="6079269" cy="110799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PaLM</a:t>
            </a:r>
          </a:p>
          <a:p>
            <a:pPr algn="r"/>
            <a:r>
              <a:rPr lang="en-US" sz="2400" dirty="0"/>
              <a:t>Chirp</a:t>
            </a:r>
          </a:p>
          <a:p>
            <a:pPr algn="r"/>
            <a:r>
              <a:rPr lang="en-US" sz="2400" dirty="0"/>
              <a:t>Imagen</a:t>
            </a:r>
          </a:p>
        </p:txBody>
      </p:sp>
      <p:sp>
        <p:nvSpPr>
          <p:cNvPr id="24" name="TextBox 23">
            <a:extLst>
              <a:ext uri="{FF2B5EF4-FFF2-40B4-BE49-F238E27FC236}">
                <a16:creationId xmlns:a16="http://schemas.microsoft.com/office/drawing/2014/main" id="{E5C08CB4-0D3B-A691-3CA8-D96E7C4FE055}"/>
              </a:ext>
            </a:extLst>
          </p:cNvPr>
          <p:cNvSpPr txBox="1"/>
          <p:nvPr/>
        </p:nvSpPr>
        <p:spPr>
          <a:xfrm>
            <a:off x="18287999" y="10385104"/>
            <a:ext cx="5516561"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Google TPUs</a:t>
            </a:r>
          </a:p>
          <a:p>
            <a:pPr algn="r"/>
            <a:r>
              <a:rPr lang="en-US" sz="2400" dirty="0"/>
              <a:t>NVidia GPUs on GCP</a:t>
            </a:r>
          </a:p>
        </p:txBody>
      </p:sp>
      <p:sp>
        <p:nvSpPr>
          <p:cNvPr id="25" name="TextBox 24">
            <a:extLst>
              <a:ext uri="{FF2B5EF4-FFF2-40B4-BE49-F238E27FC236}">
                <a16:creationId xmlns:a16="http://schemas.microsoft.com/office/drawing/2014/main" id="{A80DD9B0-C4A7-5E5E-849B-93D53E41B229}"/>
              </a:ext>
            </a:extLst>
          </p:cNvPr>
          <p:cNvSpPr txBox="1"/>
          <p:nvPr/>
        </p:nvSpPr>
        <p:spPr>
          <a:xfrm>
            <a:off x="18287999" y="12094841"/>
            <a:ext cx="5516561" cy="3693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algn="r"/>
            <a:r>
              <a:rPr lang="en-US" sz="2400" dirty="0"/>
              <a:t>Google Cloud Consulting</a:t>
            </a:r>
          </a:p>
        </p:txBody>
      </p:sp>
      <p:sp>
        <p:nvSpPr>
          <p:cNvPr id="27" name="TextBox 26">
            <a:extLst>
              <a:ext uri="{FF2B5EF4-FFF2-40B4-BE49-F238E27FC236}">
                <a16:creationId xmlns:a16="http://schemas.microsoft.com/office/drawing/2014/main" id="{42393C1C-6BB6-8BD8-4DA8-DF738534AB91}"/>
              </a:ext>
            </a:extLst>
          </p:cNvPr>
          <p:cNvSpPr txBox="1"/>
          <p:nvPr/>
        </p:nvSpPr>
        <p:spPr>
          <a:xfrm>
            <a:off x="582613" y="4116881"/>
            <a:ext cx="6662249" cy="556638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oAutofit/>
          </a:bodyPr>
          <a:lstStyle/>
          <a:p>
            <a:r>
              <a:rPr lang="en-US" sz="4400" i="1" dirty="0"/>
              <a:t>Google has a strong record of innovation around AI as it has contributed many foundation models to the open-source community, but it is seen as being behind in applying these models to products. </a:t>
            </a:r>
          </a:p>
        </p:txBody>
      </p:sp>
    </p:spTree>
    <p:extLst>
      <p:ext uri="{BB962C8B-B14F-4D97-AF65-F5344CB8AC3E}">
        <p14:creationId xmlns:p14="http://schemas.microsoft.com/office/powerpoint/2010/main" val="2393221871"/>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1" name="Footer Placeholder 9"/>
          <p:cNvSpPr txBox="1"/>
          <p:nvPr/>
        </p:nvSpPr>
        <p:spPr>
          <a:xfrm>
            <a:off x="605487" y="621754"/>
            <a:ext cx="8561387"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b">
            <a:spAutoFit/>
          </a:bodyPr>
          <a:lstStyle>
            <a:lvl1pPr>
              <a:defRPr sz="1600">
                <a:solidFill>
                  <a:srgbClr val="000000"/>
                </a:solidFill>
                <a:latin typeface="+mj-lt"/>
                <a:ea typeface="+mj-ea"/>
                <a:cs typeface="+mj-cs"/>
                <a:sym typeface="IBM Plex Sans"/>
              </a:defRPr>
            </a:lvl1pPr>
          </a:lstStyle>
          <a:p>
            <a:pPr hangingPunct="0">
              <a:defRPr/>
            </a:pPr>
            <a:r>
              <a:rPr lang="en-US" sz="2800" b="1" kern="0" dirty="0"/>
              <a:t>Content creation use case </a:t>
            </a:r>
            <a:endParaRPr sz="2800" b="1" kern="0" dirty="0"/>
          </a:p>
        </p:txBody>
      </p:sp>
      <p:sp>
        <p:nvSpPr>
          <p:cNvPr id="842" name="Rectangle 3"/>
          <p:cNvSpPr/>
          <p:nvPr/>
        </p:nvSpPr>
        <p:spPr>
          <a:xfrm>
            <a:off x="12195174" y="22473"/>
            <a:ext cx="12193589" cy="13716001"/>
          </a:xfrm>
          <a:prstGeom prst="rect">
            <a:avLst/>
          </a:prstGeom>
          <a:solidFill>
            <a:srgbClr val="E5F6FF"/>
          </a:solidFill>
          <a:ln w="12700">
            <a:miter lim="400000"/>
          </a:ln>
        </p:spPr>
        <p:txBody>
          <a:bodyPr tIns="91439" bIns="91439"/>
          <a:lstStyle/>
          <a:p>
            <a:pPr defTabSz="914400" hangingPunct="0">
              <a:defRPr sz="1400">
                <a:latin typeface="+mj-lt"/>
                <a:ea typeface="+mj-ea"/>
                <a:cs typeface="+mj-cs"/>
                <a:sym typeface="IBM Plex Sans"/>
              </a:defRPr>
            </a:pPr>
            <a:endParaRPr sz="1400" kern="0" dirty="0">
              <a:solidFill>
                <a:srgbClr val="FFFFFF"/>
              </a:solidFill>
              <a:latin typeface="IBM Plex Sans Light" panose="020B0403050203000203" pitchFamily="34" charset="0"/>
              <a:sym typeface="IBM Plex Sans"/>
            </a:endParaRPr>
          </a:p>
        </p:txBody>
      </p:sp>
      <p:sp>
        <p:nvSpPr>
          <p:cNvPr id="843" name="Title 2"/>
          <p:cNvSpPr txBox="1">
            <a:spLocks noGrp="1"/>
          </p:cNvSpPr>
          <p:nvPr>
            <p:ph type="title"/>
          </p:nvPr>
        </p:nvSpPr>
        <p:spPr>
          <a:xfrm>
            <a:off x="571500" y="1700592"/>
            <a:ext cx="7305703" cy="2414208"/>
          </a:xfrm>
          <a:prstGeom prst="rect">
            <a:avLst/>
          </a:prstGeom>
        </p:spPr>
        <p:txBody>
          <a:bodyPr>
            <a:noAutofit/>
          </a:bodyPr>
          <a:lstStyle>
            <a:lvl1pPr>
              <a:defRPr sz="4400">
                <a:latin typeface="+mn-lt"/>
                <a:ea typeface="+mn-ea"/>
                <a:cs typeface="+mn-cs"/>
                <a:sym typeface="IBM Plex Sans Light"/>
              </a:defRPr>
            </a:lvl1pPr>
          </a:lstStyle>
          <a:p>
            <a:r>
              <a:rPr lang="en-US" dirty="0">
                <a:latin typeface="+mj-lt"/>
              </a:rPr>
              <a:t>IBM at The Masters</a:t>
            </a:r>
            <a:br>
              <a:rPr lang="en-US" dirty="0">
                <a:latin typeface="+mj-lt"/>
              </a:rPr>
            </a:br>
            <a:r>
              <a:rPr lang="en-US" sz="3600" dirty="0">
                <a:latin typeface="+mj-lt"/>
              </a:rPr>
              <a:t>Turning data into insights with AI</a:t>
            </a:r>
            <a:endParaRPr dirty="0">
              <a:latin typeface="+mj-lt"/>
            </a:endParaRPr>
          </a:p>
        </p:txBody>
      </p:sp>
      <p:sp>
        <p:nvSpPr>
          <p:cNvPr id="844" name="Text Placeholder 1"/>
          <p:cNvSpPr txBox="1">
            <a:spLocks noGrp="1"/>
          </p:cNvSpPr>
          <p:nvPr>
            <p:ph type="body" sz="quarter" idx="4294967295"/>
          </p:nvPr>
        </p:nvSpPr>
        <p:spPr>
          <a:xfrm>
            <a:off x="18876202" y="1031982"/>
            <a:ext cx="4930776" cy="1687671"/>
          </a:xfrm>
          <a:prstGeom prst="rect">
            <a:avLst/>
          </a:prstGeom>
        </p:spPr>
        <p:txBody>
          <a:bodyPr>
            <a:normAutofit/>
          </a:bodyPr>
          <a:lstStyle>
            <a:lvl1pPr>
              <a:defRPr sz="6400">
                <a:solidFill>
                  <a:schemeClr val="accent1"/>
                </a:solidFill>
                <a:latin typeface="+mj-lt"/>
                <a:ea typeface="+mj-ea"/>
                <a:cs typeface="+mj-cs"/>
                <a:sym typeface="IBM Plex Sans"/>
              </a:defRPr>
            </a:lvl1pPr>
          </a:lstStyle>
          <a:p>
            <a:r>
              <a:rPr sz="8000" dirty="0"/>
              <a:t>20,000</a:t>
            </a:r>
          </a:p>
        </p:txBody>
      </p:sp>
      <p:sp>
        <p:nvSpPr>
          <p:cNvPr id="845" name="Text Placeholder 4"/>
          <p:cNvSpPr txBox="1"/>
          <p:nvPr/>
        </p:nvSpPr>
        <p:spPr>
          <a:xfrm>
            <a:off x="18879977" y="2625182"/>
            <a:ext cx="4930776" cy="1687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defTabSz="2438400">
              <a:lnSpc>
                <a:spcPct val="110000"/>
              </a:lnSpc>
              <a:defRPr sz="2400">
                <a:solidFill>
                  <a:srgbClr val="000000"/>
                </a:solidFill>
              </a:defRPr>
            </a:lvl1pPr>
          </a:lstStyle>
          <a:p>
            <a:pPr hangingPunct="0">
              <a:defRPr/>
            </a:pPr>
            <a:r>
              <a:rPr lang="en-US" sz="3200" kern="0" dirty="0">
                <a:latin typeface="IBM Plex Sans Light"/>
                <a:sym typeface="IBM Plex Sans Light"/>
              </a:rPr>
              <a:t>v</a:t>
            </a:r>
            <a:r>
              <a:rPr sz="3200" kern="0" dirty="0">
                <a:latin typeface="IBM Plex Sans Light"/>
                <a:sym typeface="IBM Plex Sans Light"/>
              </a:rPr>
              <a:t>ideo clips augmented with AI-generated commentary</a:t>
            </a:r>
          </a:p>
        </p:txBody>
      </p:sp>
      <p:sp>
        <p:nvSpPr>
          <p:cNvPr id="846" name="Text Placeholder 7"/>
          <p:cNvSpPr txBox="1"/>
          <p:nvPr/>
        </p:nvSpPr>
        <p:spPr>
          <a:xfrm>
            <a:off x="12763500" y="7873024"/>
            <a:ext cx="4951413" cy="16882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defTabSz="2438400">
              <a:lnSpc>
                <a:spcPct val="110000"/>
              </a:lnSpc>
              <a:defRPr sz="6400">
                <a:solidFill>
                  <a:schemeClr val="accent1"/>
                </a:solidFill>
                <a:latin typeface="+mj-lt"/>
                <a:ea typeface="+mj-ea"/>
                <a:cs typeface="+mj-cs"/>
                <a:sym typeface="IBM Plex Sans"/>
              </a:defRPr>
            </a:lvl1pPr>
          </a:lstStyle>
          <a:p>
            <a:pPr hangingPunct="0">
              <a:defRPr/>
            </a:pPr>
            <a:r>
              <a:rPr sz="8000" kern="0" dirty="0">
                <a:solidFill>
                  <a:srgbClr val="0F62FE"/>
                </a:solidFill>
              </a:rPr>
              <a:t>4,063,000</a:t>
            </a:r>
          </a:p>
        </p:txBody>
      </p:sp>
      <p:sp>
        <p:nvSpPr>
          <p:cNvPr id="847" name="Text Placeholder 5"/>
          <p:cNvSpPr txBox="1"/>
          <p:nvPr/>
        </p:nvSpPr>
        <p:spPr>
          <a:xfrm>
            <a:off x="12792928" y="9507005"/>
            <a:ext cx="4490459" cy="24897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defTabSz="2438400">
              <a:lnSpc>
                <a:spcPct val="110000"/>
              </a:lnSpc>
              <a:defRPr sz="2400">
                <a:solidFill>
                  <a:srgbClr val="1D1C1D"/>
                </a:solidFill>
              </a:defRPr>
            </a:lvl1pPr>
          </a:lstStyle>
          <a:p>
            <a:pPr hangingPunct="0">
              <a:defRPr/>
            </a:pPr>
            <a:r>
              <a:rPr lang="en-US" sz="3200" kern="0" dirty="0">
                <a:latin typeface="IBM Plex Sans Light"/>
                <a:sym typeface="IBM Plex Sans Light"/>
              </a:rPr>
              <a:t>u</a:t>
            </a:r>
            <a:r>
              <a:rPr sz="3200" kern="0" dirty="0">
                <a:latin typeface="IBM Plex Sans Light"/>
                <a:sym typeface="IBM Plex Sans Light"/>
              </a:rPr>
              <a:t>nique sentence combinations generated over the four days </a:t>
            </a:r>
            <a:br>
              <a:rPr lang="en-US" sz="3200" kern="0" dirty="0">
                <a:latin typeface="IBM Plex Sans Light"/>
                <a:sym typeface="IBM Plex Sans Light"/>
              </a:rPr>
            </a:br>
            <a:r>
              <a:rPr sz="3200" kern="0" dirty="0">
                <a:latin typeface="IBM Plex Sans Light"/>
                <a:sym typeface="IBM Plex Sans Light"/>
              </a:rPr>
              <a:t>of </a:t>
            </a:r>
            <a:r>
              <a:rPr lang="en-US" sz="3200" kern="0" dirty="0">
                <a:latin typeface="IBM Plex Sans Light"/>
                <a:sym typeface="IBM Plex Sans Light"/>
              </a:rPr>
              <a:t>tournament </a:t>
            </a:r>
            <a:r>
              <a:rPr sz="3200" kern="0" dirty="0">
                <a:latin typeface="IBM Plex Sans Light"/>
                <a:sym typeface="IBM Plex Sans Light"/>
              </a:rPr>
              <a:t>play</a:t>
            </a:r>
          </a:p>
        </p:txBody>
      </p:sp>
      <p:sp>
        <p:nvSpPr>
          <p:cNvPr id="848" name="Text Placeholder 8"/>
          <p:cNvSpPr txBox="1"/>
          <p:nvPr/>
        </p:nvSpPr>
        <p:spPr>
          <a:xfrm>
            <a:off x="18876202" y="7899517"/>
            <a:ext cx="4951413" cy="13459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defTabSz="2438400">
              <a:lnSpc>
                <a:spcPct val="110000"/>
              </a:lnSpc>
              <a:defRPr sz="6400">
                <a:solidFill>
                  <a:schemeClr val="accent1"/>
                </a:solidFill>
                <a:latin typeface="+mj-lt"/>
                <a:ea typeface="+mj-ea"/>
                <a:cs typeface="+mj-cs"/>
                <a:sym typeface="IBM Plex Sans"/>
              </a:defRPr>
            </a:lvl1pPr>
          </a:lstStyle>
          <a:p>
            <a:pPr hangingPunct="0">
              <a:defRPr/>
            </a:pPr>
            <a:r>
              <a:rPr sz="8000" kern="0" dirty="0">
                <a:solidFill>
                  <a:srgbClr val="0F62FE"/>
                </a:solidFill>
              </a:rPr>
              <a:t>1,600</a:t>
            </a:r>
          </a:p>
        </p:txBody>
      </p:sp>
      <p:sp>
        <p:nvSpPr>
          <p:cNvPr id="849" name="Text Placeholder 6"/>
          <p:cNvSpPr txBox="1"/>
          <p:nvPr/>
        </p:nvSpPr>
        <p:spPr>
          <a:xfrm>
            <a:off x="18853977" y="9567596"/>
            <a:ext cx="4973638" cy="2857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oAutofit/>
          </a:bodyPr>
          <a:lstStyle>
            <a:lvl1pPr defTabSz="2438400">
              <a:lnSpc>
                <a:spcPct val="110000"/>
              </a:lnSpc>
              <a:defRPr sz="2400">
                <a:solidFill>
                  <a:srgbClr val="000000"/>
                </a:solidFill>
              </a:defRPr>
            </a:lvl1pPr>
          </a:lstStyle>
          <a:p>
            <a:pPr hangingPunct="0">
              <a:defRPr/>
            </a:pPr>
            <a:r>
              <a:rPr lang="en-US" sz="3200" kern="0" dirty="0">
                <a:latin typeface="IBM Plex Sans Light"/>
                <a:sym typeface="IBM Plex Sans Light"/>
              </a:rPr>
              <a:t>m</a:t>
            </a:r>
            <a:r>
              <a:rPr sz="3200" kern="0" dirty="0">
                <a:latin typeface="IBM Plex Sans Light"/>
                <a:sym typeface="IBM Plex Sans Light"/>
              </a:rPr>
              <a:t>odels created via automation with</a:t>
            </a:r>
            <a:r>
              <a:rPr lang="en-US" sz="3200" kern="0" dirty="0">
                <a:latin typeface="IBM Plex Sans Light"/>
                <a:sym typeface="IBM Plex Sans Light"/>
              </a:rPr>
              <a:t> </a:t>
            </a:r>
            <a:r>
              <a:rPr sz="3200" kern="0" dirty="0">
                <a:latin typeface="IBM Plex Sans Light"/>
                <a:sym typeface="IBM Plex Sans Light"/>
              </a:rPr>
              <a:t>Watson Studio that process 6 </a:t>
            </a:r>
            <a:br>
              <a:rPr lang="en-US" sz="3200" kern="0" dirty="0">
                <a:latin typeface="IBM Plex Sans Light"/>
                <a:sym typeface="IBM Plex Sans Light"/>
              </a:rPr>
            </a:br>
            <a:r>
              <a:rPr sz="3200" kern="0" dirty="0">
                <a:latin typeface="IBM Plex Sans Light"/>
                <a:sym typeface="IBM Plex Sans Light"/>
              </a:rPr>
              <a:t>years of tournament data to predict player scores</a:t>
            </a:r>
          </a:p>
        </p:txBody>
      </p:sp>
      <p:sp>
        <p:nvSpPr>
          <p:cNvPr id="855" name="Title 2"/>
          <p:cNvSpPr txBox="1"/>
          <p:nvPr/>
        </p:nvSpPr>
        <p:spPr>
          <a:xfrm>
            <a:off x="586642" y="4629150"/>
            <a:ext cx="5018263" cy="5742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defTabSz="2438400">
              <a:lnSpc>
                <a:spcPct val="110000"/>
              </a:lnSpc>
              <a:defRPr sz="2400" b="1">
                <a:solidFill>
                  <a:srgbClr val="000000"/>
                </a:solidFill>
                <a:latin typeface="+mj-lt"/>
                <a:ea typeface="+mj-ea"/>
                <a:cs typeface="+mj-cs"/>
                <a:sym typeface="IBM Plex Sans"/>
              </a:defRPr>
            </a:lvl1pPr>
          </a:lstStyle>
          <a:p>
            <a:pPr hangingPunct="0">
              <a:defRPr/>
            </a:pPr>
            <a:r>
              <a:rPr lang="en-US" sz="3600" kern="0" dirty="0">
                <a:latin typeface="+mn-lt"/>
              </a:rPr>
              <a:t>Business c</a:t>
            </a:r>
            <a:r>
              <a:rPr sz="3600" kern="0" dirty="0">
                <a:latin typeface="+mn-lt"/>
              </a:rPr>
              <a:t>hallenge</a:t>
            </a:r>
          </a:p>
        </p:txBody>
      </p:sp>
      <p:sp>
        <p:nvSpPr>
          <p:cNvPr id="856" name="Title 2"/>
          <p:cNvSpPr txBox="1"/>
          <p:nvPr/>
        </p:nvSpPr>
        <p:spPr>
          <a:xfrm>
            <a:off x="6732286" y="4632399"/>
            <a:ext cx="4438933" cy="5742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lvl1pPr defTabSz="2438400">
              <a:lnSpc>
                <a:spcPct val="110000"/>
              </a:lnSpc>
              <a:defRPr sz="2400" b="1">
                <a:solidFill>
                  <a:srgbClr val="000000"/>
                </a:solidFill>
                <a:latin typeface="+mj-lt"/>
                <a:ea typeface="+mj-ea"/>
                <a:cs typeface="+mj-cs"/>
                <a:sym typeface="IBM Plex Sans"/>
              </a:defRPr>
            </a:lvl1pPr>
          </a:lstStyle>
          <a:p>
            <a:pPr hangingPunct="0">
              <a:defRPr/>
            </a:pPr>
            <a:r>
              <a:rPr sz="3600" kern="0" dirty="0">
                <a:latin typeface="+mn-lt"/>
              </a:rPr>
              <a:t>Solution</a:t>
            </a:r>
          </a:p>
        </p:txBody>
      </p:sp>
      <p:sp>
        <p:nvSpPr>
          <p:cNvPr id="857" name="Text Placeholder 4"/>
          <p:cNvSpPr txBox="1"/>
          <p:nvPr/>
        </p:nvSpPr>
        <p:spPr>
          <a:xfrm>
            <a:off x="605487" y="5546057"/>
            <a:ext cx="5018263" cy="32266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marL="0" lvl="1" defTabSz="2438400" hangingPunct="0">
              <a:lnSpc>
                <a:spcPct val="110000"/>
              </a:lnSpc>
              <a:defRPr sz="2400">
                <a:solidFill>
                  <a:srgbClr val="000000"/>
                </a:solidFill>
              </a:defRPr>
            </a:pPr>
            <a:r>
              <a:rPr sz="2400" kern="0" dirty="0">
                <a:solidFill>
                  <a:srgbClr val="000000"/>
                </a:solidFill>
                <a:latin typeface="IBM Plex Sans Light"/>
                <a:sym typeface="IBM Plex Sans Light"/>
              </a:rPr>
              <a:t>Every person has a favorite player, but not everyone’s favorite player makes the</a:t>
            </a:r>
            <a:r>
              <a:rPr lang="en-US" sz="2400" kern="0" dirty="0">
                <a:solidFill>
                  <a:srgbClr val="000000"/>
                </a:solidFill>
                <a:latin typeface="IBM Plex Sans Light"/>
                <a:sym typeface="IBM Plex Sans Light"/>
              </a:rPr>
              <a:t> </a:t>
            </a:r>
            <a:r>
              <a:rPr sz="2400" kern="0" dirty="0">
                <a:solidFill>
                  <a:srgbClr val="000000"/>
                </a:solidFill>
                <a:latin typeface="IBM Plex Sans Light"/>
                <a:sym typeface="IBM Plex Sans Light"/>
              </a:rPr>
              <a:t>television broadcast.</a:t>
            </a:r>
            <a:r>
              <a:rPr lang="en-US" sz="2400" kern="0" dirty="0">
                <a:solidFill>
                  <a:srgbClr val="000000"/>
                </a:solidFill>
                <a:latin typeface="IBM Plex Sans Light"/>
                <a:sym typeface="IBM Plex Sans Light"/>
              </a:rPr>
              <a:t> </a:t>
            </a:r>
            <a:br>
              <a:rPr lang="en-US" sz="2400" kern="0" dirty="0">
                <a:solidFill>
                  <a:srgbClr val="000000"/>
                </a:solidFill>
                <a:latin typeface="IBM Plex Sans Light"/>
                <a:sym typeface="IBM Plex Sans Light"/>
              </a:rPr>
            </a:br>
            <a:r>
              <a:rPr sz="2400" kern="0" dirty="0">
                <a:solidFill>
                  <a:srgbClr val="000000"/>
                </a:solidFill>
                <a:latin typeface="IBM Plex Sans Light"/>
                <a:sym typeface="IBM Plex Sans Light"/>
              </a:rPr>
              <a:t>How can </a:t>
            </a:r>
            <a:r>
              <a:rPr lang="en-US" sz="2400" kern="0" dirty="0">
                <a:solidFill>
                  <a:srgbClr val="000000"/>
                </a:solidFill>
                <a:latin typeface="IBM Plex Sans Light"/>
                <a:sym typeface="IBM Plex Sans Light"/>
              </a:rPr>
              <a:t>T</a:t>
            </a:r>
            <a:r>
              <a:rPr sz="2400" kern="0" dirty="0">
                <a:solidFill>
                  <a:srgbClr val="000000"/>
                </a:solidFill>
                <a:latin typeface="IBM Plex Sans Light"/>
                <a:sym typeface="IBM Plex Sans Light"/>
              </a:rPr>
              <a:t>he Masters give patrons insights and commentary from thousands of shots struck across hundreds of acres and make them </a:t>
            </a:r>
            <a:br>
              <a:rPr lang="en-US" sz="2400" kern="0" dirty="0">
                <a:solidFill>
                  <a:srgbClr val="000000"/>
                </a:solidFill>
                <a:latin typeface="IBM Plex Sans Light"/>
                <a:sym typeface="IBM Plex Sans Light"/>
              </a:rPr>
            </a:br>
            <a:r>
              <a:rPr sz="2400" kern="0" dirty="0">
                <a:solidFill>
                  <a:srgbClr val="000000"/>
                </a:solidFill>
                <a:latin typeface="IBM Plex Sans Light"/>
                <a:sym typeface="IBM Plex Sans Light"/>
              </a:rPr>
              <a:t>available for every player in the field?</a:t>
            </a:r>
          </a:p>
        </p:txBody>
      </p:sp>
      <p:sp>
        <p:nvSpPr>
          <p:cNvPr id="858" name="Text Placeholder 4"/>
          <p:cNvSpPr txBox="1"/>
          <p:nvPr/>
        </p:nvSpPr>
        <p:spPr>
          <a:xfrm>
            <a:off x="6688230" y="5546057"/>
            <a:ext cx="4940968" cy="41030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t">
            <a:spAutoFit/>
          </a:bodyPr>
          <a:lstStyle/>
          <a:p>
            <a:pPr marL="0" lvl="1" defTabSz="2438400" hangingPunct="0">
              <a:lnSpc>
                <a:spcPct val="110000"/>
              </a:lnSpc>
              <a:defRPr sz="2400">
                <a:solidFill>
                  <a:srgbClr val="000000"/>
                </a:solidFill>
              </a:defRPr>
            </a:pPr>
            <a:r>
              <a:rPr sz="2400" kern="0" dirty="0">
                <a:solidFill>
                  <a:srgbClr val="000000"/>
                </a:solidFill>
                <a:latin typeface="IBM Plex Sans Light"/>
                <a:sym typeface="IBM Plex Sans Light"/>
              </a:rPr>
              <a:t>Generative</a:t>
            </a:r>
            <a:r>
              <a:rPr lang="en-US" sz="2400" kern="0" dirty="0">
                <a:solidFill>
                  <a:srgbClr val="000000"/>
                </a:solidFill>
                <a:latin typeface="IBM Plex Sans Light"/>
                <a:sym typeface="IBM Plex Sans Light"/>
              </a:rPr>
              <a:t> </a:t>
            </a:r>
            <a:r>
              <a:rPr sz="2400" kern="0" dirty="0">
                <a:solidFill>
                  <a:srgbClr val="000000"/>
                </a:solidFill>
                <a:latin typeface="IBM Plex Sans Light"/>
                <a:sym typeface="IBM Plex Sans Light"/>
              </a:rPr>
              <a:t>AI </a:t>
            </a:r>
            <a:r>
              <a:rPr lang="en-US" sz="2400" kern="0" dirty="0">
                <a:solidFill>
                  <a:srgbClr val="000000"/>
                </a:solidFill>
                <a:latin typeface="IBM Plex Sans Light"/>
                <a:sym typeface="IBM Plex Sans Light"/>
              </a:rPr>
              <a:t>c</a:t>
            </a:r>
            <a:r>
              <a:rPr sz="2400" kern="0" dirty="0">
                <a:solidFill>
                  <a:srgbClr val="000000"/>
                </a:solidFill>
                <a:latin typeface="IBM Plex Sans Light"/>
                <a:sym typeface="IBM Plex Sans Light"/>
              </a:rPr>
              <a:t>ommentary uses large language models</a:t>
            </a:r>
            <a:r>
              <a:rPr lang="en-US" sz="2400" kern="0" dirty="0">
                <a:solidFill>
                  <a:srgbClr val="000000"/>
                </a:solidFill>
                <a:latin typeface="IBM Plex Sans Light"/>
                <a:sym typeface="IBM Plex Sans Light"/>
              </a:rPr>
              <a:t> (LLMs)</a:t>
            </a:r>
            <a:r>
              <a:rPr sz="2400" kern="0" dirty="0">
                <a:solidFill>
                  <a:srgbClr val="000000"/>
                </a:solidFill>
                <a:latin typeface="IBM Plex Sans Light"/>
                <a:sym typeface="IBM Plex Sans Light"/>
              </a:rPr>
              <a:t> and text-to-speech capabilities to add spoken commentary to video clips served up on the Masters app.</a:t>
            </a:r>
            <a:r>
              <a:rPr lang="en-US" sz="2400" kern="0" dirty="0">
                <a:solidFill>
                  <a:srgbClr val="000000"/>
                </a:solidFill>
                <a:latin typeface="IBM Plex Sans Light"/>
                <a:sym typeface="IBM Plex Sans Light"/>
              </a:rPr>
              <a:t> </a:t>
            </a:r>
            <a:r>
              <a:rPr sz="2400" kern="0" dirty="0">
                <a:solidFill>
                  <a:srgbClr val="000000"/>
                </a:solidFill>
                <a:latin typeface="IBM Plex Sans Light"/>
                <a:sym typeface="IBM Plex Sans Light"/>
              </a:rPr>
              <a:t>For player insights, Watson </a:t>
            </a:r>
            <a:r>
              <a:rPr lang="en-US" sz="2400" kern="0" dirty="0">
                <a:solidFill>
                  <a:srgbClr val="000000"/>
                </a:solidFill>
                <a:latin typeface="IBM Plex Sans Light"/>
                <a:sym typeface="IBM Plex Sans Light"/>
              </a:rPr>
              <a:t>Studio's AutoAI feature created</a:t>
            </a:r>
            <a:r>
              <a:rPr sz="2400" kern="0" dirty="0">
                <a:solidFill>
                  <a:srgbClr val="000000"/>
                </a:solidFill>
                <a:latin typeface="IBM Plex Sans Light"/>
                <a:sym typeface="IBM Plex Sans Light"/>
              </a:rPr>
              <a:t> models that analyze historical data to predict player scores.</a:t>
            </a:r>
          </a:p>
          <a:p>
            <a:pPr marL="0" lvl="1" defTabSz="2438400" hangingPunct="0">
              <a:lnSpc>
                <a:spcPct val="110000"/>
              </a:lnSpc>
              <a:defRPr sz="2400">
                <a:solidFill>
                  <a:srgbClr val="000000"/>
                </a:solidFill>
              </a:defRPr>
            </a:pPr>
            <a:endParaRPr sz="2800" kern="0" dirty="0">
              <a:solidFill>
                <a:srgbClr val="000000"/>
              </a:solidFill>
              <a:latin typeface="IBM Plex Sans Light"/>
              <a:sym typeface="IBM Plex Sans Light"/>
            </a:endParaRPr>
          </a:p>
        </p:txBody>
      </p:sp>
      <p:sp>
        <p:nvSpPr>
          <p:cNvPr id="2" name="Text Placeholder 1">
            <a:extLst>
              <a:ext uri="{FF2B5EF4-FFF2-40B4-BE49-F238E27FC236}">
                <a16:creationId xmlns:a16="http://schemas.microsoft.com/office/drawing/2014/main" id="{21DDA411-2339-B996-DB37-773BA19A118C}"/>
              </a:ext>
            </a:extLst>
          </p:cNvPr>
          <p:cNvSpPr txBox="1">
            <a:spLocks/>
          </p:cNvSpPr>
          <p:nvPr/>
        </p:nvSpPr>
        <p:spPr>
          <a:xfrm>
            <a:off x="12824254" y="1105725"/>
            <a:ext cx="4951413" cy="1687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marL="0" marR="0" indent="0" algn="l" defTabSz="2438400" rtl="0" latinLnBrk="0">
              <a:lnSpc>
                <a:spcPct val="100000"/>
              </a:lnSpc>
              <a:spcBef>
                <a:spcPts val="0"/>
              </a:spcBef>
              <a:spcAft>
                <a:spcPts val="0"/>
              </a:spcAft>
              <a:buClrTx/>
              <a:buSzTx/>
              <a:buFontTx/>
              <a:buNone/>
              <a:tabLst/>
              <a:defRPr sz="6400" b="0" i="0" u="none" strike="noStrike" cap="none" spc="0" baseline="0">
                <a:solidFill>
                  <a:schemeClr val="accent1"/>
                </a:solidFill>
                <a:uFillTx/>
                <a:latin typeface="+mj-lt"/>
                <a:ea typeface="+mj-ea"/>
                <a:cs typeface="+mj-cs"/>
                <a:sym typeface="IBM Plex Sans"/>
              </a:defRPr>
            </a:lvl1pPr>
            <a:lvl2pPr marL="444465"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2pPr>
            <a:lvl3pPr marL="61591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3pPr>
            <a:lvl4pPr marL="901671"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4pPr>
            <a:lvl5pPr marL="107629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5pPr>
            <a:lvl6pPr marL="1843059"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6pPr>
            <a:lvl7pPr marL="2205631"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7pPr>
            <a:lvl8pPr marL="2568200"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8pPr>
            <a:lvl9pPr marL="2930768"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9pPr>
          </a:lstStyle>
          <a:p>
            <a:pPr>
              <a:defRPr/>
            </a:pPr>
            <a:r>
              <a:rPr lang="en-US" sz="8000" kern="0" dirty="0">
                <a:solidFill>
                  <a:srgbClr val="0F62FE"/>
                </a:solidFill>
              </a:rPr>
              <a:t>11 million</a:t>
            </a:r>
          </a:p>
        </p:txBody>
      </p:sp>
      <p:sp>
        <p:nvSpPr>
          <p:cNvPr id="3" name="Text Placeholder 4">
            <a:extLst>
              <a:ext uri="{FF2B5EF4-FFF2-40B4-BE49-F238E27FC236}">
                <a16:creationId xmlns:a16="http://schemas.microsoft.com/office/drawing/2014/main" id="{926B9FEA-37A7-5102-F95F-A3940553572F}"/>
              </a:ext>
            </a:extLst>
          </p:cNvPr>
          <p:cNvSpPr txBox="1"/>
          <p:nvPr/>
        </p:nvSpPr>
        <p:spPr>
          <a:xfrm>
            <a:off x="12800313" y="2620525"/>
            <a:ext cx="4975354" cy="1687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defTabSz="2438400">
              <a:lnSpc>
                <a:spcPct val="110000"/>
              </a:lnSpc>
              <a:defRPr sz="2400">
                <a:solidFill>
                  <a:srgbClr val="000000"/>
                </a:solidFill>
              </a:defRPr>
            </a:lvl1pPr>
          </a:lstStyle>
          <a:p>
            <a:pPr hangingPunct="0">
              <a:defRPr/>
            </a:pPr>
            <a:r>
              <a:rPr lang="en-US" sz="3200" kern="0" dirty="0">
                <a:latin typeface="IBM Plex Sans Light"/>
                <a:sym typeface="IBM Plex Sans Light"/>
              </a:rPr>
              <a:t>v</a:t>
            </a:r>
            <a:r>
              <a:rPr sz="3200" kern="0" dirty="0">
                <a:latin typeface="IBM Plex Sans Light"/>
                <a:sym typeface="IBM Plex Sans Light"/>
              </a:rPr>
              <a:t>ideo </a:t>
            </a:r>
            <a:r>
              <a:rPr lang="en-US" sz="3200" kern="0" dirty="0">
                <a:latin typeface="IBM Plex Sans Light"/>
                <a:sym typeface="IBM Plex Sans Light"/>
              </a:rPr>
              <a:t>views</a:t>
            </a:r>
            <a:endParaRPr sz="3200" kern="0" dirty="0">
              <a:latin typeface="IBM Plex Sans Light"/>
              <a:sym typeface="IBM Plex Sans Light"/>
            </a:endParaRPr>
          </a:p>
        </p:txBody>
      </p:sp>
      <p:sp>
        <p:nvSpPr>
          <p:cNvPr id="5" name="TextBox 4">
            <a:extLst>
              <a:ext uri="{FF2B5EF4-FFF2-40B4-BE49-F238E27FC236}">
                <a16:creationId xmlns:a16="http://schemas.microsoft.com/office/drawing/2014/main" id="{72B29C79-F5F8-90D2-B6A1-482FEB7BB19D}"/>
              </a:ext>
            </a:extLst>
          </p:cNvPr>
          <p:cNvSpPr txBox="1"/>
          <p:nvPr/>
        </p:nvSpPr>
        <p:spPr>
          <a:xfrm>
            <a:off x="13911122" y="12690982"/>
            <a:ext cx="8977860"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CA" sz="2000" dirty="0">
                <a:solidFill>
                  <a:srgbClr val="FF0000"/>
                </a:solidFill>
              </a:rPr>
              <a:t>Note: This is IBM Client Privileged Material. For IBM client presentation use only - not for external distribution including public industry forums or media.</a:t>
            </a:r>
            <a:endParaRPr lang="en-US" sz="2000" dirty="0">
              <a:solidFill>
                <a:srgbClr val="FF0000"/>
              </a:solidFill>
            </a:endParaRPr>
          </a:p>
        </p:txBody>
      </p:sp>
      <p:cxnSp>
        <p:nvCxnSpPr>
          <p:cNvPr id="7" name="Straight Connector 6">
            <a:extLst>
              <a:ext uri="{FF2B5EF4-FFF2-40B4-BE49-F238E27FC236}">
                <a16:creationId xmlns:a16="http://schemas.microsoft.com/office/drawing/2014/main" id="{4796547A-06F6-665F-501D-91EB215CF5F9}"/>
              </a:ext>
            </a:extLst>
          </p:cNvPr>
          <p:cNvCxnSpPr>
            <a:cxnSpLocks/>
          </p:cNvCxnSpPr>
          <p:nvPr/>
        </p:nvCxnSpPr>
        <p:spPr bwMode="auto">
          <a:xfrm>
            <a:off x="18288000" y="1105725"/>
            <a:ext cx="0" cy="1153750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045D75AB-256A-1D90-88E8-EBE7047AEECC}"/>
              </a:ext>
            </a:extLst>
          </p:cNvPr>
          <p:cNvCxnSpPr/>
          <p:nvPr/>
        </p:nvCxnSpPr>
        <p:spPr bwMode="auto">
          <a:xfrm>
            <a:off x="12498760" y="6858000"/>
            <a:ext cx="1162202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7782395"/>
      </p:ext>
    </p:extLst>
  </p:cSld>
  <p:clrMapOvr>
    <a:masterClrMapping/>
  </p:clrMapOvr>
  <mc:AlternateContent xmlns:mc="http://schemas.openxmlformats.org/markup-compatibility/2006" xmlns:p14="http://schemas.microsoft.com/office/powerpoint/2010/main">
    <mc:Choice Requires="p14">
      <p:transition spd="slow" p14:dur="10000" advClick="0" advTm="5000"/>
    </mc:Choice>
    <mc:Fallback xmlns="">
      <p:transition spd="slow" advClick="0" advTm="5000"/>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2" name="Rectangle 3"/>
          <p:cNvSpPr/>
          <p:nvPr/>
        </p:nvSpPr>
        <p:spPr>
          <a:xfrm>
            <a:off x="12192000" y="22473"/>
            <a:ext cx="12196761" cy="13693527"/>
          </a:xfrm>
          <a:prstGeom prst="rect">
            <a:avLst/>
          </a:prstGeom>
          <a:solidFill>
            <a:srgbClr val="E5F6FF"/>
          </a:solidFill>
          <a:ln w="12700">
            <a:miter lim="400000"/>
          </a:ln>
        </p:spPr>
        <p:txBody>
          <a:bodyPr tIns="91439" bIns="91439"/>
          <a:lstStyle/>
          <a:p>
            <a:pPr defTabSz="914400" hangingPunct="0">
              <a:defRPr sz="1400">
                <a:latin typeface="+mj-lt"/>
                <a:ea typeface="+mj-ea"/>
                <a:cs typeface="+mj-cs"/>
                <a:sym typeface="IBM Plex Sans"/>
              </a:defRPr>
            </a:pPr>
            <a:endParaRPr sz="1400" kern="0" dirty="0">
              <a:solidFill>
                <a:srgbClr val="FFFFFF"/>
              </a:solidFill>
              <a:latin typeface="IBM Plex Sans Light" panose="020B0403050203000203" pitchFamily="34" charset="0"/>
              <a:sym typeface="IBM Plex Sans"/>
            </a:endParaRPr>
          </a:p>
        </p:txBody>
      </p:sp>
      <p:sp>
        <p:nvSpPr>
          <p:cNvPr id="843" name="Title 2"/>
          <p:cNvSpPr txBox="1">
            <a:spLocks noGrp="1"/>
          </p:cNvSpPr>
          <p:nvPr>
            <p:ph type="title"/>
          </p:nvPr>
        </p:nvSpPr>
        <p:spPr>
          <a:xfrm>
            <a:off x="569912" y="1742950"/>
            <a:ext cx="7574978" cy="3080510"/>
          </a:xfrm>
          <a:prstGeom prst="rect">
            <a:avLst/>
          </a:prstGeom>
        </p:spPr>
        <p:txBody>
          <a:bodyPr lIns="0" tIns="0" rIns="0" bIns="0" anchor="t">
            <a:noAutofit/>
          </a:bodyPr>
          <a:lstStyle>
            <a:lvl1pPr>
              <a:defRPr sz="4400">
                <a:latin typeface="+mn-lt"/>
                <a:ea typeface="+mn-ea"/>
                <a:cs typeface="+mn-cs"/>
                <a:sym typeface="IBM Plex Sans Light"/>
              </a:defRPr>
            </a:lvl1pPr>
          </a:lstStyle>
          <a:p>
            <a:r>
              <a:rPr lang="en-US" dirty="0">
                <a:solidFill>
                  <a:schemeClr val="tx1"/>
                </a:solidFill>
                <a:latin typeface="IBM Plex Sans Light"/>
              </a:rPr>
              <a:t>Wind Tre relies on IBM Consulting and watsonx AI for customer service optimization</a:t>
            </a:r>
            <a:br>
              <a:rPr lang="en-US" dirty="0">
                <a:solidFill>
                  <a:schemeClr val="tx1"/>
                </a:solidFill>
                <a:latin typeface="IBM Plex Sans Light"/>
              </a:rPr>
            </a:br>
            <a:endParaRPr dirty="0">
              <a:solidFill>
                <a:schemeClr val="tx1"/>
              </a:solidFill>
            </a:endParaRPr>
          </a:p>
        </p:txBody>
      </p:sp>
      <p:sp>
        <p:nvSpPr>
          <p:cNvPr id="855" name="Title 2"/>
          <p:cNvSpPr txBox="1"/>
          <p:nvPr/>
        </p:nvSpPr>
        <p:spPr>
          <a:xfrm>
            <a:off x="599894" y="4569240"/>
            <a:ext cx="4949826" cy="5742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2438400">
              <a:lnSpc>
                <a:spcPct val="110000"/>
              </a:lnSpc>
              <a:defRPr sz="2400" b="1">
                <a:solidFill>
                  <a:srgbClr val="000000"/>
                </a:solidFill>
                <a:latin typeface="+mj-lt"/>
                <a:ea typeface="+mj-ea"/>
                <a:cs typeface="+mj-cs"/>
                <a:sym typeface="IBM Plex Sans"/>
              </a:defRPr>
            </a:lvl1pPr>
          </a:lstStyle>
          <a:p>
            <a:pPr hangingPunct="0">
              <a:defRPr/>
            </a:pPr>
            <a:r>
              <a:rPr lang="en-US" sz="3600" kern="0" dirty="0">
                <a:latin typeface="+mn-lt"/>
              </a:rPr>
              <a:t>Business c</a:t>
            </a:r>
            <a:r>
              <a:rPr sz="3600" kern="0" dirty="0">
                <a:latin typeface="+mn-lt"/>
              </a:rPr>
              <a:t>hallenge</a:t>
            </a:r>
          </a:p>
        </p:txBody>
      </p:sp>
      <p:sp>
        <p:nvSpPr>
          <p:cNvPr id="856" name="Title 2"/>
          <p:cNvSpPr txBox="1"/>
          <p:nvPr/>
        </p:nvSpPr>
        <p:spPr>
          <a:xfrm>
            <a:off x="6688689" y="4569240"/>
            <a:ext cx="4949826" cy="5742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2438400">
              <a:lnSpc>
                <a:spcPct val="110000"/>
              </a:lnSpc>
              <a:defRPr sz="2400" b="1">
                <a:solidFill>
                  <a:srgbClr val="000000"/>
                </a:solidFill>
                <a:latin typeface="+mj-lt"/>
                <a:ea typeface="+mj-ea"/>
                <a:cs typeface="+mj-cs"/>
                <a:sym typeface="IBM Plex Sans"/>
              </a:defRPr>
            </a:lvl1pPr>
          </a:lstStyle>
          <a:p>
            <a:pPr hangingPunct="0">
              <a:defRPr/>
            </a:pPr>
            <a:r>
              <a:rPr sz="3600" kern="0" dirty="0">
                <a:latin typeface="+mn-lt"/>
              </a:rPr>
              <a:t>Solution</a:t>
            </a:r>
          </a:p>
        </p:txBody>
      </p:sp>
      <p:sp>
        <p:nvSpPr>
          <p:cNvPr id="858" name="Text Placeholder 4"/>
          <p:cNvSpPr txBox="1"/>
          <p:nvPr/>
        </p:nvSpPr>
        <p:spPr>
          <a:xfrm>
            <a:off x="6688689" y="5494908"/>
            <a:ext cx="4846626" cy="53218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marL="0" lvl="1" defTabSz="2438400" hangingPunct="0">
              <a:lnSpc>
                <a:spcPct val="110000"/>
              </a:lnSpc>
              <a:defRPr sz="2400">
                <a:solidFill>
                  <a:srgbClr val="000000"/>
                </a:solidFill>
              </a:defRPr>
            </a:pPr>
            <a:r>
              <a:rPr lang="en-US" sz="2400" kern="0" dirty="0">
                <a:solidFill>
                  <a:srgbClr val="000000"/>
                </a:solidFill>
                <a:sym typeface="IBM Plex Sans Light"/>
              </a:rPr>
              <a:t>IBM Consulting helped to design, develop, and manage an AI solution which understands human </a:t>
            </a:r>
            <a:br>
              <a:rPr lang="en-US" sz="2400" kern="0" dirty="0">
                <a:solidFill>
                  <a:srgbClr val="000000"/>
                </a:solidFill>
                <a:sym typeface="IBM Plex Sans Light"/>
              </a:rPr>
            </a:br>
            <a:r>
              <a:rPr lang="en-US" sz="2400" kern="0" dirty="0">
                <a:solidFill>
                  <a:srgbClr val="000000"/>
                </a:solidFill>
                <a:sym typeface="IBM Plex Sans Light"/>
              </a:rPr>
              <a:t>language, reason, and can propose an interpretative hypothesis from its learning. A dedicated dashboard continuously shares performance, volumes, and expected benefits which has improved the effectiveness and efficacy of claims management and has  evolved Wind Tre’s operational mindset. </a:t>
            </a:r>
          </a:p>
          <a:p>
            <a:pPr marL="0" lvl="1" defTabSz="2438400" hangingPunct="0">
              <a:lnSpc>
                <a:spcPct val="110000"/>
              </a:lnSpc>
              <a:defRPr sz="2400">
                <a:solidFill>
                  <a:srgbClr val="000000"/>
                </a:solidFill>
              </a:defRPr>
            </a:pPr>
            <a:endParaRPr sz="2800" kern="0" dirty="0">
              <a:solidFill>
                <a:srgbClr val="000000"/>
              </a:solidFill>
              <a:latin typeface="IBM Plex Sans Light"/>
              <a:sym typeface="IBM Plex Sans Light"/>
            </a:endParaRPr>
          </a:p>
        </p:txBody>
      </p:sp>
      <p:sp>
        <p:nvSpPr>
          <p:cNvPr id="859" name="Text Placeholder 4"/>
          <p:cNvSpPr txBox="1"/>
          <p:nvPr/>
        </p:nvSpPr>
        <p:spPr>
          <a:xfrm>
            <a:off x="299078" y="3771171"/>
            <a:ext cx="5954535" cy="4466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t">
            <a:spAutoFit/>
          </a:bodyPr>
          <a:lstStyle/>
          <a:p>
            <a:pPr defTabSz="2438400" hangingPunct="0">
              <a:lnSpc>
                <a:spcPct val="110000"/>
              </a:lnSpc>
              <a:defRPr sz="2100">
                <a:solidFill>
                  <a:srgbClr val="0F62FE"/>
                </a:solidFill>
              </a:defRPr>
            </a:pPr>
            <a:endParaRPr sz="2800" kern="0" dirty="0">
              <a:solidFill>
                <a:srgbClr val="0F62FE"/>
              </a:solidFill>
              <a:latin typeface="IBM Plex Sans Light"/>
              <a:sym typeface="IBM Plex Sans Light"/>
            </a:endParaRPr>
          </a:p>
        </p:txBody>
      </p:sp>
      <p:sp>
        <p:nvSpPr>
          <p:cNvPr id="2" name="Text Placeholder 1">
            <a:extLst>
              <a:ext uri="{FF2B5EF4-FFF2-40B4-BE49-F238E27FC236}">
                <a16:creationId xmlns:a16="http://schemas.microsoft.com/office/drawing/2014/main" id="{21DDA411-2339-B996-DB37-773BA19A118C}"/>
              </a:ext>
            </a:extLst>
          </p:cNvPr>
          <p:cNvSpPr txBox="1">
            <a:spLocks/>
          </p:cNvSpPr>
          <p:nvPr/>
        </p:nvSpPr>
        <p:spPr>
          <a:xfrm>
            <a:off x="13284468" y="3373996"/>
            <a:ext cx="5157674" cy="1687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marL="0" marR="0" indent="0" algn="l" defTabSz="2438400" rtl="0" latinLnBrk="0">
              <a:lnSpc>
                <a:spcPct val="100000"/>
              </a:lnSpc>
              <a:spcBef>
                <a:spcPts val="0"/>
              </a:spcBef>
              <a:spcAft>
                <a:spcPts val="0"/>
              </a:spcAft>
              <a:buClrTx/>
              <a:buSzTx/>
              <a:buFontTx/>
              <a:buNone/>
              <a:tabLst/>
              <a:defRPr sz="6400" b="0" i="0" u="none" strike="noStrike" cap="none" spc="0" baseline="0">
                <a:solidFill>
                  <a:schemeClr val="accent1"/>
                </a:solidFill>
                <a:uFillTx/>
                <a:latin typeface="+mj-lt"/>
                <a:ea typeface="+mj-ea"/>
                <a:cs typeface="+mj-cs"/>
                <a:sym typeface="IBM Plex Sans"/>
              </a:defRPr>
            </a:lvl1pPr>
            <a:lvl2pPr marL="444465"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2pPr>
            <a:lvl3pPr marL="61591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3pPr>
            <a:lvl4pPr marL="901671"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4pPr>
            <a:lvl5pPr marL="107629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5pPr>
            <a:lvl6pPr marL="1843059"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6pPr>
            <a:lvl7pPr marL="2205631"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7pPr>
            <a:lvl8pPr marL="2568200"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8pPr>
            <a:lvl9pPr marL="2930768"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9pPr>
          </a:lstStyle>
          <a:p>
            <a:pPr>
              <a:defRPr/>
            </a:pPr>
            <a:r>
              <a:rPr lang="en-US" sz="8000" kern="0" dirty="0">
                <a:solidFill>
                  <a:srgbClr val="0F62FE"/>
                </a:solidFill>
              </a:rPr>
              <a:t>120,000+</a:t>
            </a:r>
          </a:p>
        </p:txBody>
      </p:sp>
      <p:sp>
        <p:nvSpPr>
          <p:cNvPr id="3" name="Text Placeholder 4">
            <a:extLst>
              <a:ext uri="{FF2B5EF4-FFF2-40B4-BE49-F238E27FC236}">
                <a16:creationId xmlns:a16="http://schemas.microsoft.com/office/drawing/2014/main" id="{926B9FEA-37A7-5102-F95F-A3940553572F}"/>
              </a:ext>
            </a:extLst>
          </p:cNvPr>
          <p:cNvSpPr txBox="1"/>
          <p:nvPr/>
        </p:nvSpPr>
        <p:spPr>
          <a:xfrm>
            <a:off x="13284467" y="4883280"/>
            <a:ext cx="10520095" cy="16876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oAutofit/>
          </a:bodyPr>
          <a:lstStyle>
            <a:lvl1pPr defTabSz="2438400">
              <a:lnSpc>
                <a:spcPct val="110000"/>
              </a:lnSpc>
              <a:defRPr sz="2400">
                <a:solidFill>
                  <a:srgbClr val="000000"/>
                </a:solidFill>
              </a:defRPr>
            </a:lvl1pPr>
          </a:lstStyle>
          <a:p>
            <a:pPr hangingPunct="0">
              <a:defRPr/>
            </a:pPr>
            <a:r>
              <a:rPr lang="en-US" sz="3200" kern="0" dirty="0">
                <a:latin typeface="IBM Plex Sans Light"/>
                <a:sym typeface="IBM Plex Sans Light"/>
              </a:rPr>
              <a:t>reports optimized and automated, greatly reducing repetitive service desk activities, creating effectiveness and efficacy in claims management </a:t>
            </a:r>
            <a:endParaRPr sz="3200" kern="0" dirty="0">
              <a:latin typeface="IBM Plex Sans Light"/>
              <a:sym typeface="IBM Plex Sans Light"/>
            </a:endParaRPr>
          </a:p>
        </p:txBody>
      </p:sp>
      <p:sp>
        <p:nvSpPr>
          <p:cNvPr id="5" name="Text Placeholder 4">
            <a:extLst>
              <a:ext uri="{FF2B5EF4-FFF2-40B4-BE49-F238E27FC236}">
                <a16:creationId xmlns:a16="http://schemas.microsoft.com/office/drawing/2014/main" id="{200BB5D2-E894-3FC2-F128-5E38D3B38780}"/>
              </a:ext>
            </a:extLst>
          </p:cNvPr>
          <p:cNvSpPr txBox="1"/>
          <p:nvPr/>
        </p:nvSpPr>
        <p:spPr>
          <a:xfrm>
            <a:off x="599894" y="5494908"/>
            <a:ext cx="4924606" cy="40391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t">
            <a:spAutoFit/>
          </a:bodyPr>
          <a:lstStyle/>
          <a:p>
            <a:pPr marL="0" lvl="1" defTabSz="2438400" hangingPunct="0">
              <a:lnSpc>
                <a:spcPct val="110000"/>
              </a:lnSpc>
              <a:defRPr sz="2400">
                <a:solidFill>
                  <a:srgbClr val="000000"/>
                </a:solidFill>
              </a:defRPr>
            </a:pPr>
            <a:r>
              <a:rPr lang="en-US" sz="2400" kern="0" dirty="0">
                <a:solidFill>
                  <a:srgbClr val="000000"/>
                </a:solidFill>
                <a:sym typeface="IBM Plex Sans Light"/>
              </a:rPr>
              <a:t>Italy’s leading </a:t>
            </a:r>
            <a:r>
              <a:rPr lang="en-US" sz="2400" dirty="0">
                <a:solidFill>
                  <a:srgbClr val="000000"/>
                </a:solidFill>
              </a:rPr>
              <a:t>telecommunications</a:t>
            </a:r>
            <a:r>
              <a:rPr lang="en-US" sz="2400" kern="0" dirty="0">
                <a:solidFill>
                  <a:srgbClr val="000000"/>
                </a:solidFill>
                <a:sym typeface="IBM Plex Sans Light"/>
              </a:rPr>
              <a:t> company knows how important it </a:t>
            </a:r>
            <a:br>
              <a:rPr lang="en-US" sz="2400" kern="0" dirty="0">
                <a:solidFill>
                  <a:srgbClr val="000000"/>
                </a:solidFill>
                <a:sym typeface="IBM Plex Sans Light"/>
              </a:rPr>
            </a:br>
            <a:r>
              <a:rPr lang="en-US" sz="2400" kern="0" dirty="0">
                <a:solidFill>
                  <a:srgbClr val="000000"/>
                </a:solidFill>
                <a:sym typeface="IBM Plex Sans Light"/>
              </a:rPr>
              <a:t>is to resolve customer complaints quickly and with care. Working with IBM Consulting and watsonx AI solutions, Wind Tre is optimizing how complaints are handled to reduce the repetitive activities of </a:t>
            </a:r>
            <a:br>
              <a:rPr lang="en-US" sz="2400" kern="0" dirty="0">
                <a:solidFill>
                  <a:srgbClr val="000000"/>
                </a:solidFill>
                <a:sym typeface="IBM Plex Sans Light"/>
              </a:rPr>
            </a:br>
            <a:r>
              <a:rPr lang="en-US" sz="2400" kern="0" dirty="0">
                <a:solidFill>
                  <a:srgbClr val="000000"/>
                </a:solidFill>
                <a:sym typeface="IBM Plex Sans Light"/>
              </a:rPr>
              <a:t>its service desk and to accelerate customer results. </a:t>
            </a:r>
            <a:endParaRPr sz="2400" kern="0" dirty="0">
              <a:solidFill>
                <a:srgbClr val="000000"/>
              </a:solidFill>
              <a:sym typeface="IBM Plex Sans Light"/>
            </a:endParaRPr>
          </a:p>
        </p:txBody>
      </p:sp>
      <p:pic>
        <p:nvPicPr>
          <p:cNvPr id="1026" name="Picture 2">
            <a:extLst>
              <a:ext uri="{FF2B5EF4-FFF2-40B4-BE49-F238E27FC236}">
                <a16:creationId xmlns:a16="http://schemas.microsoft.com/office/drawing/2014/main" id="{1029AE75-0AE4-058F-4D67-DC7E1055EC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32120" y="1888814"/>
            <a:ext cx="2012349" cy="1438204"/>
          </a:xfrm>
          <a:prstGeom prst="rect">
            <a:avLst/>
          </a:prstGeom>
          <a:noFill/>
          <a:extLst>
            <a:ext uri="{909E8E84-426E-40DD-AFC4-6F175D3DCCD1}">
              <a14:hiddenFill xmlns:a14="http://schemas.microsoft.com/office/drawing/2010/main">
                <a:solidFill>
                  <a:srgbClr val="FFFFFF"/>
                </a:solidFill>
              </a14:hiddenFill>
            </a:ext>
          </a:extLst>
        </p:spPr>
      </p:pic>
      <p:sp>
        <p:nvSpPr>
          <p:cNvPr id="7" name="Text Placeholder 1">
            <a:extLst>
              <a:ext uri="{FF2B5EF4-FFF2-40B4-BE49-F238E27FC236}">
                <a16:creationId xmlns:a16="http://schemas.microsoft.com/office/drawing/2014/main" id="{6972AED1-0BC2-5819-B9D5-67E209E490CD}"/>
              </a:ext>
            </a:extLst>
          </p:cNvPr>
          <p:cNvSpPr txBox="1">
            <a:spLocks/>
          </p:cNvSpPr>
          <p:nvPr/>
        </p:nvSpPr>
        <p:spPr>
          <a:xfrm>
            <a:off x="13342202" y="7481270"/>
            <a:ext cx="5042206" cy="1687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marL="0" marR="0" indent="0" algn="l" defTabSz="2438400" rtl="0" latinLnBrk="0">
              <a:lnSpc>
                <a:spcPct val="100000"/>
              </a:lnSpc>
              <a:spcBef>
                <a:spcPts val="0"/>
              </a:spcBef>
              <a:spcAft>
                <a:spcPts val="0"/>
              </a:spcAft>
              <a:buClrTx/>
              <a:buSzTx/>
              <a:buFontTx/>
              <a:buNone/>
              <a:tabLst/>
              <a:defRPr sz="6400" b="0" i="0" u="none" strike="noStrike" cap="none" spc="0" baseline="0">
                <a:solidFill>
                  <a:schemeClr val="accent1"/>
                </a:solidFill>
                <a:uFillTx/>
                <a:latin typeface="+mj-lt"/>
                <a:ea typeface="+mj-ea"/>
                <a:cs typeface="+mj-cs"/>
                <a:sym typeface="IBM Plex Sans"/>
              </a:defRPr>
            </a:lvl1pPr>
            <a:lvl2pPr marL="444465"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2pPr>
            <a:lvl3pPr marL="61591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3pPr>
            <a:lvl4pPr marL="901671"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4pPr>
            <a:lvl5pPr marL="107629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5pPr>
            <a:lvl6pPr marL="1843059"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6pPr>
            <a:lvl7pPr marL="2205631"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7pPr>
            <a:lvl8pPr marL="2568200"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8pPr>
            <a:lvl9pPr marL="2930768"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9pPr>
          </a:lstStyle>
          <a:p>
            <a:pPr>
              <a:defRPr/>
            </a:pPr>
            <a:r>
              <a:rPr lang="en-US" sz="8000" kern="0" dirty="0">
                <a:solidFill>
                  <a:srgbClr val="0F62FE"/>
                </a:solidFill>
              </a:rPr>
              <a:t>10x</a:t>
            </a:r>
          </a:p>
        </p:txBody>
      </p:sp>
      <p:sp>
        <p:nvSpPr>
          <p:cNvPr id="8" name="Text Placeholder 4">
            <a:extLst>
              <a:ext uri="{FF2B5EF4-FFF2-40B4-BE49-F238E27FC236}">
                <a16:creationId xmlns:a16="http://schemas.microsoft.com/office/drawing/2014/main" id="{EAE4D3FE-0989-8292-5441-50A61353A470}"/>
              </a:ext>
            </a:extLst>
          </p:cNvPr>
          <p:cNvSpPr txBox="1"/>
          <p:nvPr/>
        </p:nvSpPr>
        <p:spPr>
          <a:xfrm>
            <a:off x="13412584" y="8956032"/>
            <a:ext cx="5153997" cy="1687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defTabSz="2438400">
              <a:lnSpc>
                <a:spcPct val="110000"/>
              </a:lnSpc>
              <a:defRPr sz="2400">
                <a:solidFill>
                  <a:srgbClr val="000000"/>
                </a:solidFill>
              </a:defRPr>
            </a:lvl1pPr>
          </a:lstStyle>
          <a:p>
            <a:pPr hangingPunct="0">
              <a:defRPr/>
            </a:pPr>
            <a:r>
              <a:rPr lang="en-US" sz="3200" kern="0" dirty="0">
                <a:latin typeface="IBM Plex Sans Light"/>
                <a:sym typeface="IBM Plex Sans Light"/>
              </a:rPr>
              <a:t>increase in response speed</a:t>
            </a:r>
            <a:endParaRPr sz="3200" kern="0" dirty="0">
              <a:latin typeface="IBM Plex Sans Light"/>
              <a:sym typeface="IBM Plex Sans Light"/>
            </a:endParaRPr>
          </a:p>
        </p:txBody>
      </p:sp>
      <p:cxnSp>
        <p:nvCxnSpPr>
          <p:cNvPr id="12" name="Straight Connector 11">
            <a:extLst>
              <a:ext uri="{FF2B5EF4-FFF2-40B4-BE49-F238E27FC236}">
                <a16:creationId xmlns:a16="http://schemas.microsoft.com/office/drawing/2014/main" id="{3DA1DDC3-DF0F-D34F-D3D5-9BEE30AC6092}"/>
              </a:ext>
            </a:extLst>
          </p:cNvPr>
          <p:cNvCxnSpPr>
            <a:cxnSpLocks/>
          </p:cNvCxnSpPr>
          <p:nvPr/>
        </p:nvCxnSpPr>
        <p:spPr bwMode="auto">
          <a:xfrm>
            <a:off x="12763500" y="6858000"/>
            <a:ext cx="113572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Footer Placeholder 9">
            <a:extLst>
              <a:ext uri="{FF2B5EF4-FFF2-40B4-BE49-F238E27FC236}">
                <a16:creationId xmlns:a16="http://schemas.microsoft.com/office/drawing/2014/main" id="{E1041335-BEE0-2ED7-7DE7-B3296DBECB08}"/>
              </a:ext>
            </a:extLst>
          </p:cNvPr>
          <p:cNvSpPr txBox="1"/>
          <p:nvPr/>
        </p:nvSpPr>
        <p:spPr>
          <a:xfrm>
            <a:off x="577923" y="565104"/>
            <a:ext cx="8569326"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spAutoFit/>
          </a:bodyPr>
          <a:lstStyle>
            <a:lvl1pPr>
              <a:defRPr sz="1600">
                <a:solidFill>
                  <a:srgbClr val="000000"/>
                </a:solidFill>
                <a:latin typeface="+mj-lt"/>
                <a:ea typeface="+mj-ea"/>
                <a:cs typeface="+mj-cs"/>
                <a:sym typeface="IBM Plex Sans"/>
              </a:defRPr>
            </a:lvl1pPr>
          </a:lstStyle>
          <a:p>
            <a:r>
              <a:rPr lang="en-US" sz="2800" b="1" dirty="0">
                <a:solidFill>
                  <a:schemeClr val="tx2"/>
                </a:solidFill>
              </a:rPr>
              <a:t>Customer care use case</a:t>
            </a:r>
            <a:endParaRPr sz="2800" b="1" dirty="0">
              <a:solidFill>
                <a:schemeClr val="tx2"/>
              </a:solidFill>
            </a:endParaRPr>
          </a:p>
        </p:txBody>
      </p:sp>
    </p:spTree>
    <p:extLst>
      <p:ext uri="{BB962C8B-B14F-4D97-AF65-F5344CB8AC3E}">
        <p14:creationId xmlns:p14="http://schemas.microsoft.com/office/powerpoint/2010/main" val="2197302814"/>
      </p:ext>
    </p:extLst>
  </p:cSld>
  <p:clrMapOvr>
    <a:masterClrMapping/>
  </p:clrMapOvr>
  <mc:AlternateContent xmlns:mc="http://schemas.openxmlformats.org/markup-compatibility/2006" xmlns:p14="http://schemas.microsoft.com/office/powerpoint/2010/main">
    <mc:Choice Requires="p14">
      <p:transition spd="slow" p14:dur="10000" advClick="0" advTm="5000"/>
    </mc:Choice>
    <mc:Fallback xmlns="">
      <p:transition spd="slow" advClick="0" advTm="5000"/>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1" name="Footer Placeholder 9"/>
          <p:cNvSpPr txBox="1"/>
          <p:nvPr/>
        </p:nvSpPr>
        <p:spPr>
          <a:xfrm>
            <a:off x="577850" y="612110"/>
            <a:ext cx="8569326" cy="4308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spAutoFit/>
          </a:bodyPr>
          <a:lstStyle>
            <a:lvl1pPr>
              <a:defRPr sz="1600">
                <a:solidFill>
                  <a:srgbClr val="000000"/>
                </a:solidFill>
                <a:latin typeface="+mj-lt"/>
                <a:ea typeface="+mj-ea"/>
                <a:cs typeface="+mj-cs"/>
                <a:sym typeface="IBM Plex Sans"/>
              </a:defRPr>
            </a:lvl1pPr>
          </a:lstStyle>
          <a:p>
            <a:pPr hangingPunct="0">
              <a:defRPr/>
            </a:pPr>
            <a:r>
              <a:rPr lang="en-US" sz="2800" b="1" kern="0" dirty="0">
                <a:solidFill>
                  <a:schemeClr val="tx1"/>
                </a:solidFill>
              </a:rPr>
              <a:t>Customer Experience use case </a:t>
            </a:r>
            <a:endParaRPr sz="2800" b="1" kern="0" dirty="0">
              <a:solidFill>
                <a:schemeClr val="tx1"/>
              </a:solidFill>
            </a:endParaRPr>
          </a:p>
        </p:txBody>
      </p:sp>
      <p:sp>
        <p:nvSpPr>
          <p:cNvPr id="842" name="Rectangle 3"/>
          <p:cNvSpPr/>
          <p:nvPr/>
        </p:nvSpPr>
        <p:spPr>
          <a:xfrm>
            <a:off x="12191999" y="2748"/>
            <a:ext cx="12193589" cy="13716001"/>
          </a:xfrm>
          <a:prstGeom prst="rect">
            <a:avLst/>
          </a:prstGeom>
          <a:solidFill>
            <a:srgbClr val="E5F6FF"/>
          </a:solidFill>
          <a:ln w="12700">
            <a:miter lim="400000"/>
          </a:ln>
        </p:spPr>
        <p:txBody>
          <a:bodyPr tIns="91439" bIns="91439"/>
          <a:lstStyle/>
          <a:p>
            <a:pPr defTabSz="914400" hangingPunct="0">
              <a:defRPr sz="1400">
                <a:latin typeface="+mj-lt"/>
                <a:ea typeface="+mj-ea"/>
                <a:cs typeface="+mj-cs"/>
                <a:sym typeface="IBM Plex Sans"/>
              </a:defRPr>
            </a:pPr>
            <a:endParaRPr sz="1400" kern="0" dirty="0">
              <a:solidFill>
                <a:srgbClr val="FFFFFF"/>
              </a:solidFill>
              <a:latin typeface="IBM Plex Sans"/>
              <a:sym typeface="IBM Plex Sans"/>
            </a:endParaRPr>
          </a:p>
        </p:txBody>
      </p:sp>
      <p:sp>
        <p:nvSpPr>
          <p:cNvPr id="855" name="Title 2"/>
          <p:cNvSpPr txBox="1"/>
          <p:nvPr/>
        </p:nvSpPr>
        <p:spPr>
          <a:xfrm>
            <a:off x="596899" y="4586826"/>
            <a:ext cx="4652004" cy="574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defTabSz="2438400">
              <a:lnSpc>
                <a:spcPct val="110000"/>
              </a:lnSpc>
              <a:defRPr sz="2400" b="1">
                <a:solidFill>
                  <a:srgbClr val="000000"/>
                </a:solidFill>
                <a:latin typeface="+mj-lt"/>
                <a:ea typeface="+mj-ea"/>
                <a:cs typeface="+mj-cs"/>
                <a:sym typeface="IBM Plex Sans"/>
              </a:defRPr>
            </a:lvl1pPr>
          </a:lstStyle>
          <a:p>
            <a:pPr hangingPunct="0">
              <a:defRPr/>
            </a:pPr>
            <a:r>
              <a:rPr lang="en-US" sz="3600" kern="0" dirty="0">
                <a:latin typeface="+mn-lt"/>
              </a:rPr>
              <a:t>Business c</a:t>
            </a:r>
            <a:r>
              <a:rPr sz="3600" kern="0" dirty="0">
                <a:latin typeface="+mn-lt"/>
              </a:rPr>
              <a:t>hallenge</a:t>
            </a:r>
          </a:p>
        </p:txBody>
      </p:sp>
      <p:sp>
        <p:nvSpPr>
          <p:cNvPr id="856" name="Title 2"/>
          <p:cNvSpPr txBox="1"/>
          <p:nvPr/>
        </p:nvSpPr>
        <p:spPr>
          <a:xfrm>
            <a:off x="6737529" y="4586826"/>
            <a:ext cx="4949826" cy="574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defTabSz="2438400">
              <a:lnSpc>
                <a:spcPct val="110000"/>
              </a:lnSpc>
              <a:defRPr sz="2400" b="1">
                <a:solidFill>
                  <a:srgbClr val="000000"/>
                </a:solidFill>
                <a:latin typeface="+mj-lt"/>
                <a:ea typeface="+mj-ea"/>
                <a:cs typeface="+mj-cs"/>
                <a:sym typeface="IBM Plex Sans"/>
              </a:defRPr>
            </a:lvl1pPr>
          </a:lstStyle>
          <a:p>
            <a:pPr hangingPunct="0">
              <a:defRPr/>
            </a:pPr>
            <a:r>
              <a:rPr sz="3600" kern="0" dirty="0">
                <a:latin typeface="+mn-lt"/>
              </a:rPr>
              <a:t>Solution</a:t>
            </a:r>
          </a:p>
        </p:txBody>
      </p:sp>
      <p:sp>
        <p:nvSpPr>
          <p:cNvPr id="857" name="Text Placeholder 4"/>
          <p:cNvSpPr txBox="1"/>
          <p:nvPr/>
        </p:nvSpPr>
        <p:spPr>
          <a:xfrm>
            <a:off x="596899" y="5530080"/>
            <a:ext cx="4949824" cy="51165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p>
            <a:pPr marL="0" marR="0">
              <a:lnSpc>
                <a:spcPct val="107000"/>
              </a:lnSpc>
              <a:spcBef>
                <a:spcPts val="0"/>
              </a:spcBef>
              <a:spcAft>
                <a:spcPts val="0"/>
              </a:spcAft>
            </a:pPr>
            <a:r>
              <a:rPr lang="en-CA" sz="2400" kern="0" dirty="0">
                <a:solidFill>
                  <a:srgbClr val="161616"/>
                </a:solidFill>
                <a:sym typeface="IBM Plex Sans Light"/>
              </a:rPr>
              <a:t>The fan digital experience is built upon a huge volume of data – from </a:t>
            </a:r>
            <a:br>
              <a:rPr lang="en-CA" sz="2400" kern="0" dirty="0">
                <a:solidFill>
                  <a:srgbClr val="161616"/>
                </a:solidFill>
                <a:sym typeface="IBM Plex Sans Light"/>
              </a:rPr>
            </a:br>
            <a:r>
              <a:rPr lang="en-CA" sz="2400" kern="0" dirty="0">
                <a:solidFill>
                  <a:srgbClr val="161616"/>
                </a:solidFill>
                <a:sym typeface="IBM Plex Sans Light"/>
              </a:rPr>
              <a:t>a variety of sources – all of which must be captured, secured, filtered, and analyzed in real time. In 2023 </a:t>
            </a:r>
            <a:r>
              <a:rPr lang="en-US" sz="2400" kern="0" dirty="0">
                <a:solidFill>
                  <a:srgbClr val="161616"/>
                </a:solidFill>
                <a:cs typeface="Times New Roman" panose="02020603050405020304" pitchFamily="18" charset="0"/>
                <a:sym typeface="IBM Plex Sans Light"/>
              </a:rPr>
              <a:t>the team wanted to p</a:t>
            </a:r>
            <a:r>
              <a:rPr lang="en-US" sz="2400" kern="0" dirty="0">
                <a:effectLst/>
                <a:ea typeface="Times New Roman" panose="02020603050405020304" pitchFamily="18" charset="0"/>
                <a:cs typeface="Times New Roman" panose="02020603050405020304" pitchFamily="18" charset="0"/>
              </a:rPr>
              <a:t>roduce tennis commentary for all video highlights </a:t>
            </a:r>
            <a:br>
              <a:rPr lang="en-US" sz="2400" kern="0" dirty="0">
                <a:effectLst/>
                <a:ea typeface="Times New Roman" panose="02020603050405020304" pitchFamily="18" charset="0"/>
                <a:cs typeface="Times New Roman" panose="02020603050405020304" pitchFamily="18" charset="0"/>
              </a:rPr>
            </a:br>
            <a:r>
              <a:rPr lang="en-US" sz="2400" kern="0" dirty="0">
                <a:effectLst/>
                <a:ea typeface="Times New Roman" panose="02020603050405020304" pitchFamily="18" charset="0"/>
                <a:cs typeface="Times New Roman" panose="02020603050405020304" pitchFamily="18" charset="0"/>
              </a:rPr>
              <a:t>packages during Wimbledon. And in a first for tennis, the IBM AI Draw Analysis feature provided a new statistic to define how favorable the path to the final might be for each player in the singles draw.</a:t>
            </a:r>
            <a:endParaRPr lang="en-US" sz="2400" kern="100" dirty="0">
              <a:effectLst/>
              <a:ea typeface="Calibri" panose="020F0502020204030204" pitchFamily="34" charset="0"/>
              <a:cs typeface="Times New Roman" panose="02020603050405020304" pitchFamily="18" charset="0"/>
            </a:endParaRPr>
          </a:p>
        </p:txBody>
      </p:sp>
      <p:sp>
        <p:nvSpPr>
          <p:cNvPr id="858" name="Text Placeholder 4"/>
          <p:cNvSpPr txBox="1"/>
          <p:nvPr/>
        </p:nvSpPr>
        <p:spPr>
          <a:xfrm>
            <a:off x="6253612" y="7549530"/>
            <a:ext cx="5386788" cy="4466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0" lvl="1" defTabSz="2438400" hangingPunct="0">
              <a:lnSpc>
                <a:spcPct val="110000"/>
              </a:lnSpc>
              <a:defRPr sz="2400">
                <a:solidFill>
                  <a:srgbClr val="000000"/>
                </a:solidFill>
              </a:defRPr>
            </a:pPr>
            <a:endParaRPr sz="2800" kern="0" dirty="0">
              <a:solidFill>
                <a:srgbClr val="000000"/>
              </a:solidFill>
              <a:latin typeface="IBM Plex Sans Light"/>
              <a:sym typeface="IBM Plex Sans Light"/>
            </a:endParaRPr>
          </a:p>
        </p:txBody>
      </p:sp>
      <p:sp>
        <p:nvSpPr>
          <p:cNvPr id="859" name="Text Placeholder 4"/>
          <p:cNvSpPr txBox="1"/>
          <p:nvPr/>
        </p:nvSpPr>
        <p:spPr>
          <a:xfrm>
            <a:off x="299078" y="3771171"/>
            <a:ext cx="5954535" cy="4466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chor="t">
            <a:spAutoFit/>
          </a:bodyPr>
          <a:lstStyle/>
          <a:p>
            <a:pPr defTabSz="2438400" hangingPunct="0">
              <a:lnSpc>
                <a:spcPct val="110000"/>
              </a:lnSpc>
              <a:defRPr sz="2100">
                <a:solidFill>
                  <a:srgbClr val="0F62FE"/>
                </a:solidFill>
              </a:defRPr>
            </a:pPr>
            <a:endParaRPr sz="2800" kern="0" dirty="0">
              <a:solidFill>
                <a:srgbClr val="0F62FE"/>
              </a:solidFill>
              <a:latin typeface="IBM Plex Sans Light"/>
              <a:sym typeface="IBM Plex Sans Light"/>
            </a:endParaRPr>
          </a:p>
        </p:txBody>
      </p:sp>
      <p:sp>
        <p:nvSpPr>
          <p:cNvPr id="5" name="Text Placeholder 1">
            <a:extLst>
              <a:ext uri="{FF2B5EF4-FFF2-40B4-BE49-F238E27FC236}">
                <a16:creationId xmlns:a16="http://schemas.microsoft.com/office/drawing/2014/main" id="{7AA6702B-3926-C4CC-7CC6-A2309C33458B}"/>
              </a:ext>
            </a:extLst>
          </p:cNvPr>
          <p:cNvSpPr txBox="1">
            <a:spLocks/>
          </p:cNvSpPr>
          <p:nvPr/>
        </p:nvSpPr>
        <p:spPr>
          <a:xfrm>
            <a:off x="12805578" y="1106103"/>
            <a:ext cx="4951413" cy="16876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marL="0" marR="0" indent="0" algn="l" defTabSz="2438400" rtl="0" latinLnBrk="0">
              <a:lnSpc>
                <a:spcPct val="100000"/>
              </a:lnSpc>
              <a:spcBef>
                <a:spcPts val="0"/>
              </a:spcBef>
              <a:spcAft>
                <a:spcPts val="0"/>
              </a:spcAft>
              <a:buClrTx/>
              <a:buSzTx/>
              <a:buFontTx/>
              <a:buNone/>
              <a:tabLst/>
              <a:defRPr sz="6400" b="0" i="0" u="none" strike="noStrike" cap="none" spc="0" baseline="0">
                <a:solidFill>
                  <a:schemeClr val="accent1"/>
                </a:solidFill>
                <a:uFillTx/>
                <a:latin typeface="+mj-lt"/>
                <a:ea typeface="+mj-ea"/>
                <a:cs typeface="+mj-cs"/>
                <a:sym typeface="IBM Plex Sans"/>
              </a:defRPr>
            </a:lvl1pPr>
            <a:lvl2pPr marL="444465"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2pPr>
            <a:lvl3pPr marL="61591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3pPr>
            <a:lvl4pPr marL="901671"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4pPr>
            <a:lvl5pPr marL="107629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5pPr>
            <a:lvl6pPr marL="1843059"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6pPr>
            <a:lvl7pPr marL="2205631"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7pPr>
            <a:lvl8pPr marL="2568200"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8pPr>
            <a:lvl9pPr marL="2930768"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9pPr>
          </a:lstStyle>
          <a:p>
            <a:pPr>
              <a:defRPr/>
            </a:pPr>
            <a:r>
              <a:rPr lang="en-US" sz="8000" kern="0" dirty="0">
                <a:solidFill>
                  <a:srgbClr val="0F62FE"/>
                </a:solidFill>
              </a:rPr>
              <a:t>19 million</a:t>
            </a:r>
          </a:p>
        </p:txBody>
      </p:sp>
      <p:sp>
        <p:nvSpPr>
          <p:cNvPr id="7" name="Text Placeholder 4">
            <a:extLst>
              <a:ext uri="{FF2B5EF4-FFF2-40B4-BE49-F238E27FC236}">
                <a16:creationId xmlns:a16="http://schemas.microsoft.com/office/drawing/2014/main" id="{C297CED3-CEA8-0A10-A4E8-D31618C2BE60}"/>
              </a:ext>
            </a:extLst>
          </p:cNvPr>
          <p:cNvSpPr txBox="1"/>
          <p:nvPr/>
        </p:nvSpPr>
        <p:spPr>
          <a:xfrm>
            <a:off x="12763500" y="2947753"/>
            <a:ext cx="5046202" cy="16876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defTabSz="2438400">
              <a:lnSpc>
                <a:spcPct val="110000"/>
              </a:lnSpc>
              <a:defRPr sz="2400">
                <a:solidFill>
                  <a:srgbClr val="000000"/>
                </a:solidFill>
              </a:defRPr>
            </a:lvl1pPr>
          </a:lstStyle>
          <a:p>
            <a:pPr hangingPunct="0">
              <a:defRPr/>
            </a:pPr>
            <a:r>
              <a:rPr lang="en-US" sz="3200" kern="0" dirty="0">
                <a:latin typeface="IBM Plex Sans Light"/>
                <a:sym typeface="IBM Plex Sans Light"/>
              </a:rPr>
              <a:t>unique users across Wimbledon digital platforms </a:t>
            </a:r>
            <a:endParaRPr sz="3200" kern="0" dirty="0">
              <a:latin typeface="IBM Plex Sans Light"/>
              <a:sym typeface="IBM Plex Sans Light"/>
            </a:endParaRPr>
          </a:p>
        </p:txBody>
      </p:sp>
      <p:sp>
        <p:nvSpPr>
          <p:cNvPr id="8" name="TextBox 7">
            <a:extLst>
              <a:ext uri="{FF2B5EF4-FFF2-40B4-BE49-F238E27FC236}">
                <a16:creationId xmlns:a16="http://schemas.microsoft.com/office/drawing/2014/main" id="{9F04B12B-0DF9-9216-70A8-21715F70ECBF}"/>
              </a:ext>
            </a:extLst>
          </p:cNvPr>
          <p:cNvSpPr txBox="1"/>
          <p:nvPr/>
        </p:nvSpPr>
        <p:spPr>
          <a:xfrm>
            <a:off x="532877" y="1641103"/>
            <a:ext cx="8187574" cy="2431435"/>
          </a:xfrm>
          <a:prstGeom prst="rect">
            <a:avLst/>
          </a:prstGeom>
          <a:noFill/>
        </p:spPr>
        <p:txBody>
          <a:bodyPr wrap="square">
            <a:spAutoFit/>
          </a:bodyPr>
          <a:lstStyle/>
          <a:p>
            <a:pPr hangingPunct="0">
              <a:defRPr/>
            </a:pPr>
            <a:r>
              <a:rPr lang="en-CA" sz="4400" kern="0" dirty="0">
                <a:latin typeface="+mj-lt"/>
                <a:sym typeface="IBM Plex Sans Light"/>
              </a:rPr>
              <a:t>A Partnership of Innovation </a:t>
            </a:r>
          </a:p>
          <a:p>
            <a:pPr hangingPunct="0">
              <a:defRPr/>
            </a:pPr>
            <a:r>
              <a:rPr lang="en-CA" kern="0" dirty="0">
                <a:latin typeface="+mj-lt"/>
                <a:sym typeface="IBM Plex Sans Light"/>
              </a:rPr>
              <a:t>Wimbledon and IBM Consulting provide fans with AI-generated insights and world-class digital experiences</a:t>
            </a:r>
            <a:endParaRPr lang="en-US" kern="0" dirty="0">
              <a:latin typeface="+mj-lt"/>
              <a:sym typeface="IBM Plex Sans Light"/>
            </a:endParaRPr>
          </a:p>
        </p:txBody>
      </p:sp>
      <p:sp>
        <p:nvSpPr>
          <p:cNvPr id="13" name="TextBox 12">
            <a:extLst>
              <a:ext uri="{FF2B5EF4-FFF2-40B4-BE49-F238E27FC236}">
                <a16:creationId xmlns:a16="http://schemas.microsoft.com/office/drawing/2014/main" id="{D2A4D234-C035-D5D7-D3FD-D64419A58D97}"/>
              </a:ext>
            </a:extLst>
          </p:cNvPr>
          <p:cNvSpPr txBox="1"/>
          <p:nvPr/>
        </p:nvSpPr>
        <p:spPr>
          <a:xfrm>
            <a:off x="6667500" y="5485839"/>
            <a:ext cx="4949824" cy="60016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lIns="91440" tIns="45720" rIns="91440" bIns="45720" anchor="t">
            <a:spAutoFit/>
          </a:bodyPr>
          <a:lstStyle/>
          <a:p>
            <a:pPr hangingPunct="0">
              <a:defRPr/>
            </a:pPr>
            <a:r>
              <a:rPr lang="en-CA" sz="2400" kern="0" dirty="0">
                <a:solidFill>
                  <a:srgbClr val="161616"/>
                </a:solidFill>
                <a:sym typeface="IBM Plex Sans Light"/>
              </a:rPr>
              <a:t>IBM Consulting  worked with Wimbledon to co-create an open and flexible platform of innovation that transforms massive amounts of tennis data into insights, automates key business processes and secures Wimbledon's digital operations. The Wimbledon digital team can quickly produce content; from pre-match insights to post-match highlights reels. IBM Match Insights analyzes scores, statistics, and expert opinion, producing predictions of each player’s likelihood to win, and their IBM Power Index.</a:t>
            </a:r>
            <a:endParaRPr lang="en-US" sz="2000" kern="0" dirty="0">
              <a:solidFill>
                <a:srgbClr val="FFFFFF"/>
              </a:solidFill>
              <a:latin typeface="IBM Plex Sans Light"/>
              <a:sym typeface="IBM Plex Sans Light"/>
            </a:endParaRPr>
          </a:p>
        </p:txBody>
      </p:sp>
      <p:sp>
        <p:nvSpPr>
          <p:cNvPr id="17" name="Text Placeholder 1">
            <a:extLst>
              <a:ext uri="{FF2B5EF4-FFF2-40B4-BE49-F238E27FC236}">
                <a16:creationId xmlns:a16="http://schemas.microsoft.com/office/drawing/2014/main" id="{E8A9CE73-1B98-3F96-7FBD-27DFAEB24712}"/>
              </a:ext>
            </a:extLst>
          </p:cNvPr>
          <p:cNvSpPr txBox="1">
            <a:spLocks/>
          </p:cNvSpPr>
          <p:nvPr/>
        </p:nvSpPr>
        <p:spPr>
          <a:xfrm>
            <a:off x="18924842" y="1106103"/>
            <a:ext cx="4951413" cy="16876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marL="0" marR="0" indent="0" algn="l" defTabSz="2438400" rtl="0" latinLnBrk="0">
              <a:lnSpc>
                <a:spcPct val="100000"/>
              </a:lnSpc>
              <a:spcBef>
                <a:spcPts val="0"/>
              </a:spcBef>
              <a:spcAft>
                <a:spcPts val="0"/>
              </a:spcAft>
              <a:buClrTx/>
              <a:buSzTx/>
              <a:buFontTx/>
              <a:buNone/>
              <a:tabLst/>
              <a:defRPr sz="6400" b="0" i="0" u="none" strike="noStrike" cap="none" spc="0" baseline="0">
                <a:solidFill>
                  <a:schemeClr val="accent1"/>
                </a:solidFill>
                <a:uFillTx/>
                <a:latin typeface="+mj-lt"/>
                <a:ea typeface="+mj-ea"/>
                <a:cs typeface="+mj-cs"/>
                <a:sym typeface="IBM Plex Sans"/>
              </a:defRPr>
            </a:lvl1pPr>
            <a:lvl2pPr marL="444465"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2pPr>
            <a:lvl3pPr marL="61591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3pPr>
            <a:lvl4pPr marL="901671"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4pPr>
            <a:lvl5pPr marL="107629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5pPr>
            <a:lvl6pPr marL="1843059"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6pPr>
            <a:lvl7pPr marL="2205631"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7pPr>
            <a:lvl8pPr marL="2568200"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8pPr>
            <a:lvl9pPr marL="2930768"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9pPr>
          </a:lstStyle>
          <a:p>
            <a:pPr>
              <a:defRPr/>
            </a:pPr>
            <a:r>
              <a:rPr lang="en-US" sz="8000" kern="0" dirty="0">
                <a:solidFill>
                  <a:srgbClr val="0F62FE"/>
                </a:solidFill>
              </a:rPr>
              <a:t>800,000</a:t>
            </a:r>
          </a:p>
        </p:txBody>
      </p:sp>
      <p:sp>
        <p:nvSpPr>
          <p:cNvPr id="18" name="Text Placeholder 4">
            <a:extLst>
              <a:ext uri="{FF2B5EF4-FFF2-40B4-BE49-F238E27FC236}">
                <a16:creationId xmlns:a16="http://schemas.microsoft.com/office/drawing/2014/main" id="{D25918B7-B16F-089B-83FD-6971BC3EE102}"/>
              </a:ext>
            </a:extLst>
          </p:cNvPr>
          <p:cNvSpPr txBox="1"/>
          <p:nvPr/>
        </p:nvSpPr>
        <p:spPr>
          <a:xfrm>
            <a:off x="18859500" y="2972141"/>
            <a:ext cx="4930776" cy="16876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defTabSz="2438400">
              <a:lnSpc>
                <a:spcPct val="110000"/>
              </a:lnSpc>
              <a:defRPr sz="2400">
                <a:solidFill>
                  <a:srgbClr val="000000"/>
                </a:solidFill>
              </a:defRPr>
            </a:lvl1pPr>
          </a:lstStyle>
          <a:p>
            <a:pPr hangingPunct="0">
              <a:defRPr/>
            </a:pPr>
            <a:r>
              <a:rPr lang="en-US" sz="3200" kern="0" dirty="0">
                <a:latin typeface="IBM Plex Sans Light"/>
                <a:sym typeface="IBM Plex Sans Light"/>
              </a:rPr>
              <a:t>total visitors to the </a:t>
            </a:r>
            <a:br>
              <a:rPr lang="en-US" sz="3200" kern="0" dirty="0">
                <a:latin typeface="IBM Plex Sans Light"/>
                <a:sym typeface="IBM Plex Sans Light"/>
              </a:rPr>
            </a:br>
            <a:r>
              <a:rPr lang="en-US" sz="3200" kern="0" dirty="0">
                <a:latin typeface="IBM Plex Sans Light"/>
                <a:sym typeface="IBM Plex Sans Light"/>
              </a:rPr>
              <a:t>new AI Draw Analysis </a:t>
            </a:r>
          </a:p>
        </p:txBody>
      </p:sp>
      <p:pic>
        <p:nvPicPr>
          <p:cNvPr id="9" name="Picture 2" descr="Wimbledon Championships - Wikipedia">
            <a:extLst>
              <a:ext uri="{FF2B5EF4-FFF2-40B4-BE49-F238E27FC236}">
                <a16:creationId xmlns:a16="http://schemas.microsoft.com/office/drawing/2014/main" id="{C9033C1B-E8C8-75F6-2599-438730657F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57191" y="1716215"/>
            <a:ext cx="1858509" cy="1858509"/>
          </a:xfrm>
          <a:prstGeom prst="rect">
            <a:avLst/>
          </a:prstGeom>
          <a:noFill/>
          <a:extLst>
            <a:ext uri="{909E8E84-426E-40DD-AFC4-6F175D3DCCD1}">
              <a14:hiddenFill xmlns:a14="http://schemas.microsoft.com/office/drawing/2010/main">
                <a:solidFill>
                  <a:srgbClr val="FFFFFF"/>
                </a:solidFill>
              </a14:hiddenFill>
            </a:ext>
          </a:extLst>
        </p:spPr>
      </p:pic>
      <p:sp>
        <p:nvSpPr>
          <p:cNvPr id="11" name="Text Placeholder 1">
            <a:extLst>
              <a:ext uri="{FF2B5EF4-FFF2-40B4-BE49-F238E27FC236}">
                <a16:creationId xmlns:a16="http://schemas.microsoft.com/office/drawing/2014/main" id="{7B586A6A-7A5A-B8DB-002F-07473512C4D7}"/>
              </a:ext>
            </a:extLst>
          </p:cNvPr>
          <p:cNvSpPr txBox="1">
            <a:spLocks/>
          </p:cNvSpPr>
          <p:nvPr/>
        </p:nvSpPr>
        <p:spPr>
          <a:xfrm>
            <a:off x="18859500" y="7872681"/>
            <a:ext cx="4951413" cy="16876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marL="0" marR="0" indent="0" algn="l" defTabSz="2438400" rtl="0" latinLnBrk="0">
              <a:lnSpc>
                <a:spcPct val="100000"/>
              </a:lnSpc>
              <a:spcBef>
                <a:spcPts val="0"/>
              </a:spcBef>
              <a:spcAft>
                <a:spcPts val="0"/>
              </a:spcAft>
              <a:buClrTx/>
              <a:buSzTx/>
              <a:buFontTx/>
              <a:buNone/>
              <a:tabLst/>
              <a:defRPr sz="6400" b="0" i="0" u="none" strike="noStrike" cap="none" spc="0" baseline="0">
                <a:solidFill>
                  <a:schemeClr val="accent1"/>
                </a:solidFill>
                <a:uFillTx/>
                <a:latin typeface="+mj-lt"/>
                <a:ea typeface="+mj-ea"/>
                <a:cs typeface="+mj-cs"/>
                <a:sym typeface="IBM Plex Sans"/>
              </a:defRPr>
            </a:lvl1pPr>
            <a:lvl2pPr marL="444465"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2pPr>
            <a:lvl3pPr marL="61591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3pPr>
            <a:lvl4pPr marL="901671"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4pPr>
            <a:lvl5pPr marL="107629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5pPr>
            <a:lvl6pPr marL="1843059"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6pPr>
            <a:lvl7pPr marL="2205631"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7pPr>
            <a:lvl8pPr marL="2568200"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8pPr>
            <a:lvl9pPr marL="2930768"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9pPr>
          </a:lstStyle>
          <a:p>
            <a:pPr>
              <a:defRPr/>
            </a:pPr>
            <a:r>
              <a:rPr lang="en-US" sz="8000" kern="0" dirty="0">
                <a:solidFill>
                  <a:srgbClr val="0F62FE"/>
                </a:solidFill>
              </a:rPr>
              <a:t>2 million</a:t>
            </a:r>
          </a:p>
        </p:txBody>
      </p:sp>
      <p:sp>
        <p:nvSpPr>
          <p:cNvPr id="12" name="Text Placeholder 4">
            <a:extLst>
              <a:ext uri="{FF2B5EF4-FFF2-40B4-BE49-F238E27FC236}">
                <a16:creationId xmlns:a16="http://schemas.microsoft.com/office/drawing/2014/main" id="{B52D70B5-6589-8B56-571C-287B7B4F037B}"/>
              </a:ext>
            </a:extLst>
          </p:cNvPr>
          <p:cNvSpPr txBox="1"/>
          <p:nvPr/>
        </p:nvSpPr>
        <p:spPr>
          <a:xfrm>
            <a:off x="18960719" y="9731196"/>
            <a:ext cx="4829557" cy="16876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defTabSz="2438400">
              <a:lnSpc>
                <a:spcPct val="110000"/>
              </a:lnSpc>
              <a:defRPr sz="2400">
                <a:solidFill>
                  <a:srgbClr val="000000"/>
                </a:solidFill>
              </a:defRPr>
            </a:lvl1pPr>
          </a:lstStyle>
          <a:p>
            <a:pPr hangingPunct="0">
              <a:defRPr/>
            </a:pPr>
            <a:r>
              <a:rPr lang="en-US" sz="3200" kern="0" dirty="0">
                <a:latin typeface="IBM Plex Sans Light"/>
                <a:sym typeface="IBM Plex Sans Light"/>
              </a:rPr>
              <a:t>AI Commentary plays </a:t>
            </a:r>
            <a:endParaRPr sz="3200" kern="0" dirty="0">
              <a:latin typeface="IBM Plex Sans Light"/>
              <a:sym typeface="IBM Plex Sans Light"/>
            </a:endParaRPr>
          </a:p>
        </p:txBody>
      </p:sp>
      <p:cxnSp>
        <p:nvCxnSpPr>
          <p:cNvPr id="3" name="Straight Connector 2">
            <a:extLst>
              <a:ext uri="{FF2B5EF4-FFF2-40B4-BE49-F238E27FC236}">
                <a16:creationId xmlns:a16="http://schemas.microsoft.com/office/drawing/2014/main" id="{B169163F-BAC9-FF62-FCD6-561E9D52AC92}"/>
              </a:ext>
            </a:extLst>
          </p:cNvPr>
          <p:cNvCxnSpPr>
            <a:cxnSpLocks/>
          </p:cNvCxnSpPr>
          <p:nvPr/>
        </p:nvCxnSpPr>
        <p:spPr bwMode="auto">
          <a:xfrm>
            <a:off x="18288000" y="875775"/>
            <a:ext cx="0" cy="1165195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F4DD3682-59C2-F137-FD84-6EE668EA6221}"/>
              </a:ext>
            </a:extLst>
          </p:cNvPr>
          <p:cNvCxnSpPr/>
          <p:nvPr/>
        </p:nvCxnSpPr>
        <p:spPr bwMode="auto">
          <a:xfrm>
            <a:off x="12498760" y="6858000"/>
            <a:ext cx="1162202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A777D470-9285-FC17-4CF0-F0B1C18C93B3}"/>
              </a:ext>
            </a:extLst>
          </p:cNvPr>
          <p:cNvSpPr txBox="1"/>
          <p:nvPr/>
        </p:nvSpPr>
        <p:spPr>
          <a:xfrm>
            <a:off x="14111143" y="12904492"/>
            <a:ext cx="8898554"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CA" sz="2000" dirty="0">
                <a:solidFill>
                  <a:srgbClr val="FF0000"/>
                </a:solidFill>
              </a:rPr>
              <a:t>Note: This is IBM Client Privileged Material. For IBM client presentation use only - not for external distribution including public industry forums or media.</a:t>
            </a:r>
            <a:endParaRPr lang="en-US" sz="2000" dirty="0">
              <a:solidFill>
                <a:srgbClr val="FF0000"/>
              </a:solidFill>
            </a:endParaRPr>
          </a:p>
        </p:txBody>
      </p:sp>
    </p:spTree>
    <p:extLst>
      <p:ext uri="{BB962C8B-B14F-4D97-AF65-F5344CB8AC3E}">
        <p14:creationId xmlns:p14="http://schemas.microsoft.com/office/powerpoint/2010/main" val="3209387160"/>
      </p:ext>
    </p:extLst>
  </p:cSld>
  <p:clrMapOvr>
    <a:masterClrMapping/>
  </p:clrMapOvr>
  <mc:AlternateContent xmlns:mc="http://schemas.openxmlformats.org/markup-compatibility/2006" xmlns:p14="http://schemas.microsoft.com/office/powerpoint/2010/main">
    <mc:Choice Requires="p14">
      <p:transition spd="slow" p14:dur="10000" advClick="0" advTm="5000"/>
    </mc:Choice>
    <mc:Fallback xmlns="">
      <p:transition spd="slow" advClick="0" advTm="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3503A8BF-2DE6-E8FC-FFC5-816C5A3AA30F}"/>
              </a:ext>
            </a:extLst>
          </p:cNvPr>
          <p:cNvGrpSpPr/>
          <p:nvPr/>
        </p:nvGrpSpPr>
        <p:grpSpPr>
          <a:xfrm>
            <a:off x="5115728" y="2679738"/>
            <a:ext cx="4482179" cy="10447714"/>
            <a:chOff x="5066414" y="2824252"/>
            <a:chExt cx="4683110" cy="10586945"/>
          </a:xfrm>
        </p:grpSpPr>
        <p:sp>
          <p:nvSpPr>
            <p:cNvPr id="6" name="TextBox 5">
              <a:extLst>
                <a:ext uri="{FF2B5EF4-FFF2-40B4-BE49-F238E27FC236}">
                  <a16:creationId xmlns:a16="http://schemas.microsoft.com/office/drawing/2014/main" id="{B252539B-96E8-BF6D-795F-5AF31262E131}"/>
                </a:ext>
              </a:extLst>
            </p:cNvPr>
            <p:cNvSpPr txBox="1"/>
            <p:nvPr/>
          </p:nvSpPr>
          <p:spPr>
            <a:xfrm>
              <a:off x="5121878" y="2824252"/>
              <a:ext cx="4627646" cy="10586945"/>
            </a:xfrm>
            <a:prstGeom prst="rect">
              <a:avLst/>
            </a:prstGeom>
            <a:solidFill>
              <a:srgbClr val="E5F7FF"/>
            </a:solidFill>
          </p:spPr>
          <p:txBody>
            <a:bodyPr wrap="square" lIns="365712" tIns="182856" rIns="365712" bIns="182856" rtlCol="0">
              <a:noAutofit/>
            </a:bodyPr>
            <a:lstStyle/>
            <a:p>
              <a:pPr algn="ctr" defTabSz="1828388">
                <a:defRPr/>
              </a:pPr>
              <a:endParaRPr lang="en-US" sz="2800" dirty="0">
                <a:solidFill>
                  <a:schemeClr val="accent1"/>
                </a:solidFill>
                <a:latin typeface="IBM Plex Sans Light" panose="020B0403050203000203" pitchFamily="34" charset="0"/>
              </a:endParaRPr>
            </a:p>
          </p:txBody>
        </p:sp>
        <p:sp>
          <p:nvSpPr>
            <p:cNvPr id="13" name="TextBox 12">
              <a:extLst>
                <a:ext uri="{FF2B5EF4-FFF2-40B4-BE49-F238E27FC236}">
                  <a16:creationId xmlns:a16="http://schemas.microsoft.com/office/drawing/2014/main" id="{E0B66F46-6219-940E-1122-283E69CE3F9B}"/>
                </a:ext>
              </a:extLst>
            </p:cNvPr>
            <p:cNvSpPr txBox="1"/>
            <p:nvPr/>
          </p:nvSpPr>
          <p:spPr>
            <a:xfrm>
              <a:off x="5066414" y="2941903"/>
              <a:ext cx="4571404" cy="64633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algn="ctr" defTabSz="1828388">
                <a:defRPr/>
              </a:pPr>
              <a:r>
                <a:rPr lang="en-US" dirty="0">
                  <a:solidFill>
                    <a:schemeClr val="accent1"/>
                  </a:solidFill>
                </a:rPr>
                <a:t>Multi | hybrid cloud</a:t>
              </a:r>
            </a:p>
          </p:txBody>
        </p:sp>
      </p:grpSp>
      <p:sp>
        <p:nvSpPr>
          <p:cNvPr id="3" name="TextBox 2">
            <a:extLst>
              <a:ext uri="{FF2B5EF4-FFF2-40B4-BE49-F238E27FC236}">
                <a16:creationId xmlns:a16="http://schemas.microsoft.com/office/drawing/2014/main" id="{59C02074-700E-7754-8D86-9D6D6413B347}"/>
              </a:ext>
            </a:extLst>
          </p:cNvPr>
          <p:cNvSpPr txBox="1"/>
          <p:nvPr/>
        </p:nvSpPr>
        <p:spPr>
          <a:xfrm>
            <a:off x="14737855" y="2703937"/>
            <a:ext cx="4408352" cy="10447715"/>
          </a:xfrm>
          <a:prstGeom prst="rect">
            <a:avLst/>
          </a:prstGeom>
          <a:solidFill>
            <a:srgbClr val="E5F7FF"/>
          </a:solidFill>
        </p:spPr>
        <p:txBody>
          <a:bodyPr wrap="square" lIns="365712" tIns="182856" rIns="365712" bIns="182856" rtlCol="0">
            <a:noAutofit/>
          </a:bodyPr>
          <a:lstStyle/>
          <a:p>
            <a:pPr algn="ctr" defTabSz="1828388">
              <a:defRPr/>
            </a:pPr>
            <a:r>
              <a:rPr lang="en-US" dirty="0">
                <a:solidFill>
                  <a:schemeClr val="accent1"/>
                </a:solidFill>
              </a:rPr>
              <a:t>Scale for value</a:t>
            </a:r>
          </a:p>
        </p:txBody>
      </p:sp>
      <p:sp>
        <p:nvSpPr>
          <p:cNvPr id="4" name="TextBox 3">
            <a:extLst>
              <a:ext uri="{FF2B5EF4-FFF2-40B4-BE49-F238E27FC236}">
                <a16:creationId xmlns:a16="http://schemas.microsoft.com/office/drawing/2014/main" id="{79D49B3A-5AE5-A63F-267C-0BB663F82092}"/>
              </a:ext>
            </a:extLst>
          </p:cNvPr>
          <p:cNvSpPr txBox="1"/>
          <p:nvPr/>
        </p:nvSpPr>
        <p:spPr>
          <a:xfrm>
            <a:off x="19520027" y="2703938"/>
            <a:ext cx="4284536" cy="10429450"/>
          </a:xfrm>
          <a:prstGeom prst="rect">
            <a:avLst/>
          </a:prstGeom>
          <a:solidFill>
            <a:srgbClr val="E5F7FF"/>
          </a:solidFill>
        </p:spPr>
        <p:txBody>
          <a:bodyPr wrap="square" lIns="365712" tIns="182856" rIns="365712" bIns="182856" rtlCol="0">
            <a:noAutofit/>
          </a:bodyPr>
          <a:lstStyle/>
          <a:p>
            <a:pPr algn="ctr" defTabSz="1828388">
              <a:defRPr/>
            </a:pPr>
            <a:r>
              <a:rPr lang="en-US" dirty="0">
                <a:solidFill>
                  <a:schemeClr val="accent1"/>
                </a:solidFill>
              </a:rPr>
              <a:t>Data matters</a:t>
            </a:r>
          </a:p>
        </p:txBody>
      </p:sp>
      <p:sp>
        <p:nvSpPr>
          <p:cNvPr id="7" name="TextBox 6">
            <a:extLst>
              <a:ext uri="{FF2B5EF4-FFF2-40B4-BE49-F238E27FC236}">
                <a16:creationId xmlns:a16="http://schemas.microsoft.com/office/drawing/2014/main" id="{4BF7DA49-14D7-BDCF-2E12-25BEF74A7F33}"/>
              </a:ext>
            </a:extLst>
          </p:cNvPr>
          <p:cNvSpPr txBox="1"/>
          <p:nvPr/>
        </p:nvSpPr>
        <p:spPr>
          <a:xfrm>
            <a:off x="557341" y="2703938"/>
            <a:ext cx="4288954" cy="10429450"/>
          </a:xfrm>
          <a:prstGeom prst="rect">
            <a:avLst/>
          </a:prstGeom>
          <a:solidFill>
            <a:srgbClr val="E5F7FF"/>
          </a:solidFill>
        </p:spPr>
        <p:txBody>
          <a:bodyPr wrap="square" lIns="365712" tIns="182856" rIns="365712" bIns="182856" rtlCol="0">
            <a:noAutofit/>
          </a:bodyPr>
          <a:lstStyle/>
          <a:p>
            <a:pPr algn="ctr" defTabSz="1828388">
              <a:defRPr/>
            </a:pPr>
            <a:r>
              <a:rPr lang="en-US" dirty="0">
                <a:solidFill>
                  <a:schemeClr val="accent1"/>
                </a:solidFill>
                <a:ea typeface="IBM Plex Sans" charset="0"/>
                <a:cs typeface="IBM Plex Sans" charset="0"/>
              </a:rPr>
              <a:t>Multi-model</a:t>
            </a:r>
          </a:p>
          <a:p>
            <a:pPr defTabSz="1828388">
              <a:spcAft>
                <a:spcPts val="3600"/>
              </a:spcAft>
              <a:defRPr/>
            </a:pPr>
            <a:endParaRPr lang="en-US" sz="2600" dirty="0"/>
          </a:p>
        </p:txBody>
      </p:sp>
      <p:sp>
        <p:nvSpPr>
          <p:cNvPr id="8" name="TextBox 7">
            <a:extLst>
              <a:ext uri="{FF2B5EF4-FFF2-40B4-BE49-F238E27FC236}">
                <a16:creationId xmlns:a16="http://schemas.microsoft.com/office/drawing/2014/main" id="{3292A8BC-E7A3-38CE-61F5-ED1546554309}"/>
              </a:ext>
            </a:extLst>
          </p:cNvPr>
          <p:cNvSpPr txBox="1"/>
          <p:nvPr/>
        </p:nvSpPr>
        <p:spPr>
          <a:xfrm>
            <a:off x="9920425" y="2693240"/>
            <a:ext cx="4443610" cy="10434212"/>
          </a:xfrm>
          <a:prstGeom prst="rect">
            <a:avLst/>
          </a:prstGeom>
          <a:solidFill>
            <a:srgbClr val="E5F7FF"/>
          </a:solidFill>
        </p:spPr>
        <p:txBody>
          <a:bodyPr wrap="square" lIns="365712" tIns="182856" rIns="365712" bIns="182856" rtlCol="0">
            <a:noAutofit/>
          </a:bodyPr>
          <a:lstStyle/>
          <a:p>
            <a:pPr algn="ctr" defTabSz="1828388">
              <a:spcAft>
                <a:spcPts val="3600"/>
              </a:spcAft>
              <a:defRPr/>
            </a:pPr>
            <a:r>
              <a:rPr lang="en-US" dirty="0">
                <a:solidFill>
                  <a:schemeClr val="accent1"/>
                </a:solidFill>
              </a:rPr>
              <a:t>Governance</a:t>
            </a:r>
          </a:p>
        </p:txBody>
      </p:sp>
      <p:sp>
        <p:nvSpPr>
          <p:cNvPr id="9" name="TextBox 8">
            <a:extLst>
              <a:ext uri="{FF2B5EF4-FFF2-40B4-BE49-F238E27FC236}">
                <a16:creationId xmlns:a16="http://schemas.microsoft.com/office/drawing/2014/main" id="{CA9F7950-BE78-D872-10BA-B4D33C046B91}"/>
              </a:ext>
            </a:extLst>
          </p:cNvPr>
          <p:cNvSpPr txBox="1"/>
          <p:nvPr/>
        </p:nvSpPr>
        <p:spPr>
          <a:xfrm>
            <a:off x="706950" y="4188642"/>
            <a:ext cx="4021864" cy="881779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1828388">
              <a:spcAft>
                <a:spcPts val="2400"/>
              </a:spcAft>
              <a:defRPr/>
            </a:pPr>
            <a:r>
              <a:rPr lang="en-US" sz="2600" dirty="0"/>
              <a:t>Two thirds of 150+ enterprises surveyed report pursuing a </a:t>
            </a:r>
            <a:r>
              <a:rPr lang="en-US" sz="2600" dirty="0">
                <a:latin typeface="IBM Plex Sans Medium" panose="020B0603050203000203" pitchFamily="34" charset="0"/>
              </a:rPr>
              <a:t>multi-model strategy</a:t>
            </a:r>
          </a:p>
          <a:p>
            <a:pPr defTabSz="1828388">
              <a:spcAft>
                <a:spcPts val="2400"/>
              </a:spcAft>
              <a:defRPr/>
            </a:pPr>
            <a:endParaRPr lang="en-US" sz="700" dirty="0">
              <a:solidFill>
                <a:srgbClr val="000000"/>
              </a:solidFill>
              <a:latin typeface="IBM Plex Sans Medium" panose="020B0603050203000203" pitchFamily="34" charset="0"/>
              <a:ea typeface="IBM Plex Sans" charset="0"/>
              <a:cs typeface="IBM Plex Sans" charset="0"/>
            </a:endParaRPr>
          </a:p>
          <a:p>
            <a:pPr marL="571500" indent="-571500" defTabSz="1828388">
              <a:spcAft>
                <a:spcPts val="2400"/>
              </a:spcAft>
              <a:buFont typeface="Arial" panose="020B0604020202020204" pitchFamily="34" charset="0"/>
              <a:buChar char="•"/>
              <a:defRPr/>
            </a:pPr>
            <a:r>
              <a:rPr lang="en-US" sz="2400" dirty="0">
                <a:solidFill>
                  <a:srgbClr val="000000"/>
                </a:solidFill>
                <a:ea typeface="IBM Plex Sans" charset="0"/>
                <a:cs typeface="IBM Plex Sans" charset="0"/>
              </a:rPr>
              <a:t>60% + of enterprises pursuing multi-model are experimental with commercial &amp; open-source models</a:t>
            </a:r>
          </a:p>
          <a:p>
            <a:pPr marL="571500" indent="-571500" defTabSz="1828388">
              <a:spcAft>
                <a:spcPts val="2400"/>
              </a:spcAft>
              <a:buFont typeface="Arial" panose="020B0604020202020204" pitchFamily="34" charset="0"/>
              <a:buChar char="•"/>
              <a:defRPr/>
            </a:pPr>
            <a:r>
              <a:rPr lang="en-US" sz="2400" dirty="0">
                <a:solidFill>
                  <a:srgbClr val="000000"/>
                </a:solidFill>
                <a:ea typeface="IBM Plex Sans" charset="0"/>
                <a:cs typeface="IBM Plex Sans" charset="0"/>
              </a:rPr>
              <a:t>Commercial &amp; open-source innovation</a:t>
            </a:r>
          </a:p>
          <a:p>
            <a:pPr marL="571500" indent="-571500" defTabSz="1828388">
              <a:spcAft>
                <a:spcPts val="2400"/>
              </a:spcAft>
              <a:buFont typeface="Arial" panose="020B0604020202020204" pitchFamily="34" charset="0"/>
              <a:buChar char="•"/>
              <a:defRPr/>
            </a:pPr>
            <a:r>
              <a:rPr lang="en-US" sz="2400" dirty="0">
                <a:solidFill>
                  <a:srgbClr val="000000"/>
                </a:solidFill>
              </a:rPr>
              <a:t>Quickly prioritize use cases that will outlive the model</a:t>
            </a:r>
          </a:p>
          <a:p>
            <a:pPr marL="571500" indent="-571500" defTabSz="1828388">
              <a:spcAft>
                <a:spcPts val="2400"/>
              </a:spcAft>
              <a:buFont typeface="Arial" panose="020B0604020202020204" pitchFamily="34" charset="0"/>
              <a:buChar char="•"/>
              <a:defRPr/>
            </a:pPr>
            <a:r>
              <a:rPr lang="en-US" sz="2400" dirty="0">
                <a:solidFill>
                  <a:srgbClr val="000000"/>
                </a:solidFill>
              </a:rPr>
              <a:t>Multi-modal (text, image, audio, etc.)</a:t>
            </a:r>
          </a:p>
          <a:p>
            <a:pPr marL="571500" indent="-571500" defTabSz="1828388">
              <a:spcAft>
                <a:spcPts val="2400"/>
              </a:spcAft>
              <a:buFont typeface="Arial" panose="020B0604020202020204" pitchFamily="34" charset="0"/>
              <a:buChar char="•"/>
              <a:defRPr/>
            </a:pPr>
            <a:r>
              <a:rPr lang="en-US" sz="2400" dirty="0">
                <a:solidFill>
                  <a:srgbClr val="000000"/>
                </a:solidFill>
              </a:rPr>
              <a:t>One model will not </a:t>
            </a:r>
            <a:br>
              <a:rPr lang="en-US" sz="2400" dirty="0">
                <a:solidFill>
                  <a:srgbClr val="000000"/>
                </a:solidFill>
              </a:rPr>
            </a:br>
            <a:r>
              <a:rPr lang="en-US" sz="2400" dirty="0">
                <a:solidFill>
                  <a:srgbClr val="000000"/>
                </a:solidFill>
              </a:rPr>
              <a:t>rule them all</a:t>
            </a:r>
            <a:endParaRPr lang="en-US" sz="2400" dirty="0">
              <a:solidFill>
                <a:srgbClr val="FFFFFF">
                  <a:lumMod val="50000"/>
                </a:srgbClr>
              </a:solidFill>
            </a:endParaRPr>
          </a:p>
        </p:txBody>
      </p:sp>
      <p:sp>
        <p:nvSpPr>
          <p:cNvPr id="5" name="Title 2">
            <a:extLst>
              <a:ext uri="{FF2B5EF4-FFF2-40B4-BE49-F238E27FC236}">
                <a16:creationId xmlns:a16="http://schemas.microsoft.com/office/drawing/2014/main" id="{7222085D-D935-8501-B1AD-4E4572177469}"/>
              </a:ext>
            </a:extLst>
          </p:cNvPr>
          <p:cNvSpPr txBox="1">
            <a:spLocks/>
          </p:cNvSpPr>
          <p:nvPr/>
        </p:nvSpPr>
        <p:spPr>
          <a:xfrm>
            <a:off x="576072" y="577850"/>
            <a:ext cx="5568245" cy="830812"/>
          </a:xfrm>
          <a:prstGeom prst="rect">
            <a:avLst/>
          </a:prstGeom>
        </p:spPr>
        <p:txBody>
          <a:bodyPr vert="horz" lIns="0" tIns="0" rIns="0" bIns="0" rtlCol="0" anchor="t">
            <a:noAutofit/>
          </a:bodyPr>
          <a:lstStyle>
            <a:lvl1pPr algn="l" rtl="0" eaLnBrk="1" fontAlgn="base" hangingPunct="1">
              <a:lnSpc>
                <a:spcPct val="100000"/>
              </a:lnSpc>
              <a:spcBef>
                <a:spcPts val="1800"/>
              </a:spcBef>
              <a:spcAft>
                <a:spcPct val="0"/>
              </a:spcAft>
              <a:defRPr sz="4000" b="0" i="0">
                <a:solidFill>
                  <a:schemeClr val="accent1"/>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1523940"/>
            <a:r>
              <a:rPr lang="en-US" sz="2800" b="1" kern="0" dirty="0">
                <a:solidFill>
                  <a:schemeClr val="tx1"/>
                </a:solidFill>
                <a:latin typeface="+mj-lt"/>
              </a:rPr>
              <a:t>Enterprise considerations </a:t>
            </a:r>
          </a:p>
        </p:txBody>
      </p:sp>
      <p:sp>
        <p:nvSpPr>
          <p:cNvPr id="16" name="TextBox 15">
            <a:extLst>
              <a:ext uri="{FF2B5EF4-FFF2-40B4-BE49-F238E27FC236}">
                <a16:creationId xmlns:a16="http://schemas.microsoft.com/office/drawing/2014/main" id="{9007B02F-B6B5-2D8A-559E-FDF31EFEC924}"/>
              </a:ext>
            </a:extLst>
          </p:cNvPr>
          <p:cNvSpPr txBox="1"/>
          <p:nvPr/>
        </p:nvSpPr>
        <p:spPr>
          <a:xfrm>
            <a:off x="10142593" y="4142475"/>
            <a:ext cx="4221442" cy="707886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1828388">
              <a:spcAft>
                <a:spcPts val="2400"/>
              </a:spcAft>
              <a:defRPr/>
            </a:pPr>
            <a:r>
              <a:rPr lang="en-US" sz="2600" dirty="0"/>
              <a:t>Surveyed companies report </a:t>
            </a:r>
            <a:r>
              <a:rPr lang="en-US" sz="2600" dirty="0">
                <a:latin typeface="IBM Plex Sans Medium" panose="020B0603050203000203" pitchFamily="34" charset="0"/>
              </a:rPr>
              <a:t>governance as a top requirement</a:t>
            </a:r>
            <a:r>
              <a:rPr lang="en-US" sz="2600" dirty="0"/>
              <a:t>, impact of generative AI makes governance more difficult</a:t>
            </a:r>
            <a:endParaRPr lang="en-US" sz="2600" dirty="0">
              <a:solidFill>
                <a:srgbClr val="000000"/>
              </a:solidFill>
              <a:ea typeface="IBM Plex Sans" charset="0"/>
              <a:cs typeface="IBM Plex Sans" charset="0"/>
            </a:endParaRPr>
          </a:p>
          <a:p>
            <a:pPr marL="571500" indent="-571500" defTabSz="1828388">
              <a:spcAft>
                <a:spcPts val="2400"/>
              </a:spcAft>
              <a:buFont typeface="Arial" panose="020B0604020202020204" pitchFamily="34" charset="0"/>
              <a:buChar char="•"/>
              <a:defRPr/>
            </a:pPr>
            <a:r>
              <a:rPr lang="en-US" sz="2400" dirty="0">
                <a:solidFill>
                  <a:srgbClr val="000000"/>
                </a:solidFill>
                <a:ea typeface="IBM Plex Sans" charset="0"/>
                <a:cs typeface="IBM Plex Sans" charset="0"/>
              </a:rPr>
              <a:t>Businesses must control bias and monitor drift</a:t>
            </a:r>
          </a:p>
          <a:p>
            <a:pPr marL="571500" indent="-571500" defTabSz="1828388">
              <a:spcAft>
                <a:spcPts val="2400"/>
              </a:spcAft>
              <a:buFont typeface="Arial" panose="020B0604020202020204" pitchFamily="34" charset="0"/>
              <a:buChar char="•"/>
              <a:defRPr/>
            </a:pPr>
            <a:r>
              <a:rPr lang="en-US" sz="2400" dirty="0">
                <a:solidFill>
                  <a:srgbClr val="000000"/>
                </a:solidFill>
                <a:ea typeface="IBM Plex Sans" charset="0"/>
                <a:cs typeface="IBM Plex Sans" charset="0"/>
              </a:rPr>
              <a:t>Organizations must actively monitor hallucinations and </a:t>
            </a:r>
            <a:br>
              <a:rPr lang="en-US" sz="2400" dirty="0">
                <a:solidFill>
                  <a:srgbClr val="000000"/>
                </a:solidFill>
                <a:ea typeface="IBM Plex Sans" charset="0"/>
                <a:cs typeface="IBM Plex Sans" charset="0"/>
              </a:rPr>
            </a:br>
            <a:r>
              <a:rPr lang="en-US" sz="2400" dirty="0">
                <a:solidFill>
                  <a:srgbClr val="000000"/>
                </a:solidFill>
                <a:ea typeface="IBM Plex Sans" charset="0"/>
                <a:cs typeface="IBM Plex Sans" charset="0"/>
              </a:rPr>
              <a:t>ensure model explainability </a:t>
            </a:r>
          </a:p>
          <a:p>
            <a:pPr marL="571500" indent="-571500" defTabSz="1828388">
              <a:spcAft>
                <a:spcPts val="2400"/>
              </a:spcAft>
              <a:buFont typeface="Arial" panose="020B0604020202020204" pitchFamily="34" charset="0"/>
              <a:buChar char="•"/>
              <a:defRPr/>
            </a:pPr>
            <a:r>
              <a:rPr lang="en-US" sz="2400" dirty="0">
                <a:solidFill>
                  <a:srgbClr val="000000"/>
                </a:solidFill>
              </a:rPr>
              <a:t>Leaders must seek practices and tools to ensure model and </a:t>
            </a:r>
            <a:br>
              <a:rPr lang="en-US" sz="2400" dirty="0">
                <a:solidFill>
                  <a:srgbClr val="000000"/>
                </a:solidFill>
              </a:rPr>
            </a:br>
            <a:r>
              <a:rPr lang="en-US" sz="2400" dirty="0">
                <a:solidFill>
                  <a:srgbClr val="000000"/>
                </a:solidFill>
              </a:rPr>
              <a:t>data provenance</a:t>
            </a:r>
            <a:endParaRPr lang="en-US" sz="2400" dirty="0">
              <a:solidFill>
                <a:srgbClr val="FFFFFF">
                  <a:lumMod val="50000"/>
                </a:srgbClr>
              </a:solidFill>
            </a:endParaRPr>
          </a:p>
        </p:txBody>
      </p:sp>
      <p:sp>
        <p:nvSpPr>
          <p:cNvPr id="17" name="TextBox 16">
            <a:extLst>
              <a:ext uri="{FF2B5EF4-FFF2-40B4-BE49-F238E27FC236}">
                <a16:creationId xmlns:a16="http://schemas.microsoft.com/office/drawing/2014/main" id="{34909570-0409-BDB9-D0CF-2FEB4FB67967}"/>
              </a:ext>
            </a:extLst>
          </p:cNvPr>
          <p:cNvSpPr txBox="1"/>
          <p:nvPr/>
        </p:nvSpPr>
        <p:spPr>
          <a:xfrm>
            <a:off x="14926951" y="4188641"/>
            <a:ext cx="4284536" cy="803296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1828388">
              <a:spcAft>
                <a:spcPts val="2400"/>
              </a:spcAft>
              <a:defRPr/>
            </a:pPr>
            <a:r>
              <a:rPr lang="en-US" sz="2600" dirty="0"/>
              <a:t>Critical to pick the </a:t>
            </a:r>
            <a:r>
              <a:rPr lang="en-US" sz="2600" dirty="0">
                <a:latin typeface="IBM Plex Sans Medium" panose="020B0603050203000203" pitchFamily="34" charset="0"/>
              </a:rPr>
              <a:t>right use cases and deployment for generative AI ROI  </a:t>
            </a:r>
          </a:p>
          <a:p>
            <a:pPr defTabSz="1828388">
              <a:spcAft>
                <a:spcPts val="2400"/>
              </a:spcAft>
              <a:defRPr/>
            </a:pPr>
            <a:endParaRPr lang="en-US" sz="2600" dirty="0">
              <a:latin typeface="IBM Plex Sans Medium" panose="020B0603050203000203" pitchFamily="34" charset="0"/>
            </a:endParaRPr>
          </a:p>
          <a:p>
            <a:pPr marL="587375" indent="-587375" defTabSz="1828388">
              <a:spcAft>
                <a:spcPts val="2400"/>
              </a:spcAft>
              <a:buFont typeface="Arial" panose="020B0604020202020204" pitchFamily="34" charset="0"/>
              <a:buChar char="•"/>
              <a:defRPr/>
            </a:pPr>
            <a:r>
              <a:rPr lang="en-US" sz="2400" dirty="0">
                <a:solidFill>
                  <a:srgbClr val="000000"/>
                </a:solidFill>
                <a:ea typeface="IBM Plex Sans" charset="0"/>
                <a:cs typeface="IBM Plex Sans" charset="0"/>
              </a:rPr>
              <a:t>Different work tasks </a:t>
            </a:r>
            <a:br>
              <a:rPr lang="en-US" sz="2400" dirty="0">
                <a:solidFill>
                  <a:srgbClr val="000000"/>
                </a:solidFill>
                <a:ea typeface="IBM Plex Sans" charset="0"/>
                <a:cs typeface="IBM Plex Sans" charset="0"/>
              </a:rPr>
            </a:br>
            <a:r>
              <a:rPr lang="en-US" sz="2400" dirty="0">
                <a:solidFill>
                  <a:srgbClr val="000000"/>
                </a:solidFill>
                <a:ea typeface="IBM Plex Sans" charset="0"/>
                <a:cs typeface="IBM Plex Sans" charset="0"/>
              </a:rPr>
              <a:t>have strongly positive </a:t>
            </a:r>
            <a:br>
              <a:rPr lang="en-US" sz="2400" dirty="0">
                <a:solidFill>
                  <a:srgbClr val="000000"/>
                </a:solidFill>
                <a:ea typeface="IBM Plex Sans" charset="0"/>
                <a:cs typeface="IBM Plex Sans" charset="0"/>
              </a:rPr>
            </a:br>
            <a:r>
              <a:rPr lang="en-US" sz="2400" dirty="0">
                <a:solidFill>
                  <a:srgbClr val="000000"/>
                </a:solidFill>
                <a:ea typeface="IBM Plex Sans" charset="0"/>
                <a:cs typeface="IBM Plex Sans" charset="0"/>
              </a:rPr>
              <a:t>or negative ROI impact</a:t>
            </a:r>
          </a:p>
          <a:p>
            <a:pPr marL="587375" indent="-587375" defTabSz="1828388">
              <a:spcAft>
                <a:spcPts val="2400"/>
              </a:spcAft>
              <a:buFont typeface="Arial" panose="020B0604020202020204" pitchFamily="34" charset="0"/>
              <a:buChar char="•"/>
              <a:defRPr/>
            </a:pPr>
            <a:r>
              <a:rPr lang="en-US" sz="2400" dirty="0">
                <a:solidFill>
                  <a:srgbClr val="000000"/>
                </a:solidFill>
                <a:ea typeface="IBM Plex Sans" charset="0"/>
                <a:cs typeface="IBM Plex Sans" charset="0"/>
              </a:rPr>
              <a:t>Time savings for a meaningful product innovation +40%; business problem solving -23% time needed</a:t>
            </a:r>
          </a:p>
          <a:p>
            <a:pPr marL="587375" indent="-587375" defTabSz="1828388">
              <a:spcAft>
                <a:spcPts val="2400"/>
              </a:spcAft>
              <a:buFont typeface="Arial" panose="020B0604020202020204" pitchFamily="34" charset="0"/>
              <a:buChar char="•"/>
              <a:defRPr/>
            </a:pPr>
            <a:r>
              <a:rPr lang="en-US" sz="2400" dirty="0">
                <a:solidFill>
                  <a:srgbClr val="000000"/>
                </a:solidFill>
                <a:ea typeface="IBM Plex Sans" charset="0"/>
                <a:cs typeface="IBM Plex Sans" charset="0"/>
              </a:rPr>
              <a:t>60+ points difference </a:t>
            </a:r>
            <a:br>
              <a:rPr lang="en-US" sz="2400" dirty="0">
                <a:solidFill>
                  <a:srgbClr val="000000"/>
                </a:solidFill>
                <a:ea typeface="IBM Plex Sans" charset="0"/>
                <a:cs typeface="IBM Plex Sans" charset="0"/>
              </a:rPr>
            </a:br>
            <a:r>
              <a:rPr lang="en-US" sz="2400" dirty="0">
                <a:solidFill>
                  <a:srgbClr val="000000"/>
                </a:solidFill>
                <a:ea typeface="IBM Plex Sans" charset="0"/>
                <a:cs typeface="IBM Plex Sans" charset="0"/>
              </a:rPr>
              <a:t>in value for work tasks</a:t>
            </a:r>
          </a:p>
          <a:p>
            <a:pPr marL="587375" indent="-587375" defTabSz="1828388">
              <a:spcAft>
                <a:spcPts val="2400"/>
              </a:spcAft>
              <a:buFont typeface="Arial" panose="020B0604020202020204" pitchFamily="34" charset="0"/>
              <a:buChar char="•"/>
              <a:defRPr/>
            </a:pPr>
            <a:r>
              <a:rPr lang="en-US" sz="2400" dirty="0">
                <a:solidFill>
                  <a:srgbClr val="000000"/>
                </a:solidFill>
                <a:ea typeface="IBM Plex Sans" charset="0"/>
                <a:cs typeface="IBM Plex Sans" charset="0"/>
              </a:rPr>
              <a:t>25x difference in cost per inference,  depending on model and deployment</a:t>
            </a:r>
          </a:p>
        </p:txBody>
      </p:sp>
      <p:sp>
        <p:nvSpPr>
          <p:cNvPr id="18" name="TextBox 17">
            <a:extLst>
              <a:ext uri="{FF2B5EF4-FFF2-40B4-BE49-F238E27FC236}">
                <a16:creationId xmlns:a16="http://schemas.microsoft.com/office/drawing/2014/main" id="{39B587F6-49B3-4FAE-D847-569BF271DF43}"/>
              </a:ext>
            </a:extLst>
          </p:cNvPr>
          <p:cNvSpPr txBox="1"/>
          <p:nvPr/>
        </p:nvSpPr>
        <p:spPr>
          <a:xfrm>
            <a:off x="19687354" y="4142475"/>
            <a:ext cx="3949881" cy="5293757"/>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1828388">
              <a:spcAft>
                <a:spcPts val="2400"/>
              </a:spcAft>
              <a:defRPr/>
            </a:pPr>
            <a:r>
              <a:rPr lang="en-US" sz="2600" dirty="0"/>
              <a:t>Generative AI pilots have not made it to production due to </a:t>
            </a:r>
            <a:r>
              <a:rPr lang="en-US" sz="2600" dirty="0">
                <a:latin typeface="IBM Plex Sans Medium" panose="020B0603050203000203" pitchFamily="34" charset="0"/>
              </a:rPr>
              <a:t>challenges with data quality, access, </a:t>
            </a:r>
            <a:br>
              <a:rPr lang="en-US" sz="2600" dirty="0">
                <a:latin typeface="IBM Plex Sans Medium" panose="020B0603050203000203" pitchFamily="34" charset="0"/>
              </a:rPr>
            </a:br>
            <a:r>
              <a:rPr lang="en-US" sz="2600" dirty="0">
                <a:latin typeface="IBM Plex Sans Medium" panose="020B0603050203000203" pitchFamily="34" charset="0"/>
              </a:rPr>
              <a:t>and security </a:t>
            </a:r>
            <a:endParaRPr lang="en-US" sz="2600" dirty="0">
              <a:solidFill>
                <a:srgbClr val="000000"/>
              </a:solidFill>
              <a:latin typeface="IBM Plex Sans Medium" panose="020B0603050203000203" pitchFamily="34" charset="0"/>
              <a:ea typeface="IBM Plex Sans" charset="0"/>
              <a:cs typeface="IBM Plex Sans" charset="0"/>
            </a:endParaRPr>
          </a:p>
          <a:p>
            <a:pPr marL="571500" indent="-571500" defTabSz="1828388">
              <a:spcAft>
                <a:spcPts val="2400"/>
              </a:spcAft>
              <a:buFont typeface="Arial" panose="020B0604020202020204" pitchFamily="34" charset="0"/>
              <a:buChar char="•"/>
              <a:defRPr/>
            </a:pPr>
            <a:r>
              <a:rPr lang="en-US" sz="2400" dirty="0">
                <a:solidFill>
                  <a:srgbClr val="000000"/>
                </a:solidFill>
                <a:ea typeface="IBM Plex Sans" charset="0"/>
                <a:cs typeface="IBM Plex Sans" charset="0"/>
              </a:rPr>
              <a:t>Short run: model innovation creates value</a:t>
            </a:r>
          </a:p>
          <a:p>
            <a:pPr marL="571500" indent="-571500" defTabSz="1828388">
              <a:spcAft>
                <a:spcPts val="2400"/>
              </a:spcAft>
              <a:buFont typeface="Arial" panose="020B0604020202020204" pitchFamily="34" charset="0"/>
              <a:buChar char="•"/>
              <a:defRPr/>
            </a:pPr>
            <a:r>
              <a:rPr lang="en-US" sz="2400" dirty="0">
                <a:solidFill>
                  <a:srgbClr val="000000"/>
                </a:solidFill>
                <a:ea typeface="IBM Plex Sans" charset="0"/>
                <a:cs typeface="IBM Plex Sans" charset="0"/>
              </a:rPr>
              <a:t>Long run: data quality will decide which enterprises win with generative AI</a:t>
            </a:r>
            <a:endParaRPr lang="en-US" sz="2400" dirty="0">
              <a:solidFill>
                <a:srgbClr val="FFFFFF">
                  <a:lumMod val="50000"/>
                </a:srgbClr>
              </a:solidFill>
            </a:endParaRPr>
          </a:p>
        </p:txBody>
      </p:sp>
      <p:sp>
        <p:nvSpPr>
          <p:cNvPr id="11" name="Title 2">
            <a:extLst>
              <a:ext uri="{FF2B5EF4-FFF2-40B4-BE49-F238E27FC236}">
                <a16:creationId xmlns:a16="http://schemas.microsoft.com/office/drawing/2014/main" id="{FB69361A-BD1E-11B0-5CBD-28C3E3CE43ED}"/>
              </a:ext>
            </a:extLst>
          </p:cNvPr>
          <p:cNvSpPr txBox="1">
            <a:spLocks/>
          </p:cNvSpPr>
          <p:nvPr/>
        </p:nvSpPr>
        <p:spPr>
          <a:xfrm>
            <a:off x="568369" y="1731486"/>
            <a:ext cx="22271624" cy="81620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2437912">
              <a:lnSpc>
                <a:spcPct val="100000"/>
              </a:lnSpc>
              <a:defRPr/>
            </a:pPr>
            <a:r>
              <a:rPr lang="en-US" sz="4800" kern="0" dirty="0">
                <a:solidFill>
                  <a:schemeClr val="tx1"/>
                </a:solidFill>
              </a:rPr>
              <a:t>What we’re learning from thousands of generative AI projects</a:t>
            </a:r>
          </a:p>
        </p:txBody>
      </p:sp>
      <p:sp>
        <p:nvSpPr>
          <p:cNvPr id="2" name="TextBox 1">
            <a:extLst>
              <a:ext uri="{FF2B5EF4-FFF2-40B4-BE49-F238E27FC236}">
                <a16:creationId xmlns:a16="http://schemas.microsoft.com/office/drawing/2014/main" id="{39EB575D-2826-E004-56FE-6F12B827E775}"/>
              </a:ext>
            </a:extLst>
          </p:cNvPr>
          <p:cNvSpPr txBox="1"/>
          <p:nvPr/>
        </p:nvSpPr>
        <p:spPr>
          <a:xfrm>
            <a:off x="5284107" y="4159210"/>
            <a:ext cx="4198505" cy="772519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defTabSz="1828388">
              <a:spcAft>
                <a:spcPts val="2400"/>
              </a:spcAft>
              <a:defRPr/>
            </a:pPr>
            <a:r>
              <a:rPr lang="en-US" sz="2600" dirty="0"/>
              <a:t>Gartner reports that most </a:t>
            </a:r>
            <a:r>
              <a:rPr lang="en-US" sz="2600" dirty="0">
                <a:latin typeface="IBM Plex Sans Medium" panose="020B0603050203000203" pitchFamily="34" charset="0"/>
              </a:rPr>
              <a:t>enterprises will deploy generative AI across hybrid / multicloud environments</a:t>
            </a:r>
            <a:endParaRPr lang="en-US" sz="2600" dirty="0">
              <a:solidFill>
                <a:srgbClr val="000000"/>
              </a:solidFill>
              <a:latin typeface="IBM Plex Sans Medium" panose="020B0603050203000203" pitchFamily="34" charset="0"/>
              <a:ea typeface="IBM Plex Sans" charset="0"/>
              <a:cs typeface="IBM Plex Sans" charset="0"/>
            </a:endParaRPr>
          </a:p>
          <a:p>
            <a:pPr marL="571500" indent="-571500" defTabSz="1828388">
              <a:spcAft>
                <a:spcPts val="2400"/>
              </a:spcAft>
              <a:buFont typeface="Arial" panose="020B0604020202020204" pitchFamily="34" charset="0"/>
              <a:buChar char="•"/>
              <a:defRPr/>
            </a:pPr>
            <a:r>
              <a:rPr lang="en-US" sz="2400" dirty="0">
                <a:solidFill>
                  <a:srgbClr val="000000"/>
                </a:solidFill>
                <a:ea typeface="IBM Plex Sans" charset="0"/>
                <a:cs typeface="IBM Plex Sans" charset="0"/>
              </a:rPr>
              <a:t>Run where the workflows, apps </a:t>
            </a:r>
            <a:br>
              <a:rPr lang="en-US" sz="2400" dirty="0">
                <a:solidFill>
                  <a:srgbClr val="000000"/>
                </a:solidFill>
                <a:ea typeface="IBM Plex Sans" charset="0"/>
                <a:cs typeface="IBM Plex Sans" charset="0"/>
              </a:rPr>
            </a:br>
            <a:r>
              <a:rPr lang="en-US" sz="2400" dirty="0">
                <a:solidFill>
                  <a:srgbClr val="000000"/>
                </a:solidFill>
                <a:ea typeface="IBM Plex Sans" charset="0"/>
                <a:cs typeface="IBM Plex Sans" charset="0"/>
              </a:rPr>
              <a:t>and data live</a:t>
            </a:r>
          </a:p>
          <a:p>
            <a:pPr marL="571500" indent="-571500" defTabSz="1828388">
              <a:spcAft>
                <a:spcPts val="2400"/>
              </a:spcAft>
              <a:buFont typeface="Arial" panose="020B0604020202020204" pitchFamily="34" charset="0"/>
              <a:buChar char="•"/>
              <a:defRPr/>
            </a:pPr>
            <a:r>
              <a:rPr lang="en-US" sz="2400" dirty="0">
                <a:solidFill>
                  <a:srgbClr val="000000"/>
                </a:solidFill>
              </a:rPr>
              <a:t>Infer where business runs to drive performance, cost, </a:t>
            </a:r>
            <a:br>
              <a:rPr lang="en-US" sz="2400" dirty="0">
                <a:solidFill>
                  <a:srgbClr val="000000"/>
                </a:solidFill>
              </a:rPr>
            </a:br>
            <a:r>
              <a:rPr lang="en-US" sz="2400" dirty="0">
                <a:solidFill>
                  <a:srgbClr val="000000"/>
                </a:solidFill>
              </a:rPr>
              <a:t>and simplicity</a:t>
            </a:r>
          </a:p>
          <a:p>
            <a:pPr marL="571500" indent="-571500" defTabSz="1828388">
              <a:spcAft>
                <a:spcPts val="2400"/>
              </a:spcAft>
              <a:buFont typeface="Arial" panose="020B0604020202020204" pitchFamily="34" charset="0"/>
              <a:buChar char="•"/>
              <a:defRPr/>
            </a:pPr>
            <a:r>
              <a:rPr lang="en-US" sz="2400" dirty="0">
                <a:solidFill>
                  <a:srgbClr val="000000"/>
                </a:solidFill>
              </a:rPr>
              <a:t>Data location to drive security benefits</a:t>
            </a:r>
          </a:p>
          <a:p>
            <a:pPr marL="571500" indent="-571500" defTabSz="1828388">
              <a:spcAft>
                <a:spcPts val="2400"/>
              </a:spcAft>
              <a:buFont typeface="Arial" panose="020B0604020202020204" pitchFamily="34" charset="0"/>
              <a:buChar char="•"/>
              <a:defRPr/>
            </a:pPr>
            <a:r>
              <a:rPr lang="en-US" sz="2400" dirty="0">
                <a:solidFill>
                  <a:srgbClr val="000000"/>
                </a:solidFill>
              </a:rPr>
              <a:t>Regulatory compliance </a:t>
            </a:r>
            <a:br>
              <a:rPr lang="en-US" sz="2400" dirty="0">
                <a:solidFill>
                  <a:srgbClr val="000000"/>
                </a:solidFill>
              </a:rPr>
            </a:br>
            <a:r>
              <a:rPr lang="en-US" sz="2400" dirty="0">
                <a:solidFill>
                  <a:srgbClr val="000000"/>
                </a:solidFill>
              </a:rPr>
              <a:t>to influence location selection</a:t>
            </a:r>
            <a:endParaRPr lang="en-US" sz="2400" dirty="0">
              <a:solidFill>
                <a:srgbClr val="FFFFFF">
                  <a:lumMod val="50000"/>
                </a:srgbClr>
              </a:solidFill>
            </a:endParaRPr>
          </a:p>
        </p:txBody>
      </p:sp>
    </p:spTree>
    <p:extLst>
      <p:ext uri="{BB962C8B-B14F-4D97-AF65-F5344CB8AC3E}">
        <p14:creationId xmlns:p14="http://schemas.microsoft.com/office/powerpoint/2010/main" val="2096810368"/>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1" name="Footer Placeholder 9"/>
          <p:cNvSpPr txBox="1"/>
          <p:nvPr/>
        </p:nvSpPr>
        <p:spPr>
          <a:xfrm>
            <a:off x="569912" y="590114"/>
            <a:ext cx="8569326" cy="4308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spAutoFit/>
          </a:bodyPr>
          <a:lstStyle>
            <a:lvl1pPr>
              <a:defRPr sz="1600">
                <a:solidFill>
                  <a:srgbClr val="000000"/>
                </a:solidFill>
                <a:latin typeface="+mj-lt"/>
                <a:ea typeface="+mj-ea"/>
                <a:cs typeface="+mj-cs"/>
                <a:sym typeface="IBM Plex Sans"/>
              </a:defRPr>
            </a:lvl1pPr>
          </a:lstStyle>
          <a:p>
            <a:pPr defTabSz="1829380"/>
            <a:r>
              <a:rPr lang="en-US" sz="2800" b="1" dirty="0"/>
              <a:t>HR automation &amp; field operations use cases</a:t>
            </a:r>
            <a:endParaRPr sz="2800" b="1" dirty="0"/>
          </a:p>
        </p:txBody>
      </p:sp>
      <p:sp>
        <p:nvSpPr>
          <p:cNvPr id="842" name="Rectangle 3"/>
          <p:cNvSpPr/>
          <p:nvPr/>
        </p:nvSpPr>
        <p:spPr>
          <a:xfrm>
            <a:off x="12195174" y="22473"/>
            <a:ext cx="12193590" cy="13716002"/>
          </a:xfrm>
          <a:prstGeom prst="rect">
            <a:avLst/>
          </a:prstGeom>
          <a:solidFill>
            <a:srgbClr val="E5F6FF"/>
          </a:solidFill>
          <a:ln w="12700">
            <a:miter lim="400000"/>
          </a:ln>
        </p:spPr>
        <p:txBody>
          <a:bodyPr tIns="91440" bIns="91440"/>
          <a:lstStyle/>
          <a:p>
            <a:pPr defTabSz="914400">
              <a:defRPr sz="1400">
                <a:latin typeface="+mj-lt"/>
                <a:ea typeface="+mj-ea"/>
                <a:cs typeface="+mj-cs"/>
                <a:sym typeface="IBM Plex Sans"/>
              </a:defRPr>
            </a:pPr>
            <a:endParaRPr sz="1400" dirty="0">
              <a:latin typeface="IBM Plex Sans"/>
              <a:sym typeface="IBM Plex Sans"/>
            </a:endParaRPr>
          </a:p>
        </p:txBody>
      </p:sp>
      <p:sp>
        <p:nvSpPr>
          <p:cNvPr id="843" name="Title 2"/>
          <p:cNvSpPr txBox="1">
            <a:spLocks noGrp="1"/>
          </p:cNvSpPr>
          <p:nvPr>
            <p:ph type="title"/>
          </p:nvPr>
        </p:nvSpPr>
        <p:spPr>
          <a:xfrm>
            <a:off x="569913" y="1712683"/>
            <a:ext cx="6097588" cy="2505149"/>
          </a:xfrm>
          <a:prstGeom prst="rect">
            <a:avLst/>
          </a:prstGeom>
        </p:spPr>
        <p:txBody>
          <a:bodyPr>
            <a:noAutofit/>
          </a:bodyPr>
          <a:lstStyle>
            <a:lvl1pPr>
              <a:defRPr sz="4400">
                <a:latin typeface="+mn-lt"/>
                <a:ea typeface="+mn-ea"/>
                <a:cs typeface="+mn-cs"/>
                <a:sym typeface="IBM Plex Sans Light"/>
              </a:defRPr>
            </a:lvl1pPr>
          </a:lstStyle>
          <a:p>
            <a:r>
              <a:rPr lang="en-US" dirty="0">
                <a:solidFill>
                  <a:schemeClr val="tx1"/>
                </a:solidFill>
                <a:latin typeface="+mj-lt"/>
              </a:rPr>
              <a:t>Wintershall Dea ramps up AI initiatives with IBM Consulting</a:t>
            </a:r>
            <a:br>
              <a:rPr lang="en-US" dirty="0">
                <a:solidFill>
                  <a:schemeClr val="tx1"/>
                </a:solidFill>
                <a:latin typeface="+mj-lt"/>
              </a:rPr>
            </a:br>
            <a:r>
              <a:rPr lang="en-US" i="1" dirty="0">
                <a:solidFill>
                  <a:schemeClr val="tx1"/>
                </a:solidFill>
                <a:latin typeface="+mj-lt"/>
              </a:rPr>
              <a:t>	</a:t>
            </a:r>
            <a:endParaRPr i="1" dirty="0">
              <a:solidFill>
                <a:schemeClr val="tx1"/>
              </a:solidFill>
              <a:latin typeface="+mj-lt"/>
            </a:endParaRPr>
          </a:p>
        </p:txBody>
      </p:sp>
      <p:sp>
        <p:nvSpPr>
          <p:cNvPr id="844" name="Text Placeholder 1"/>
          <p:cNvSpPr txBox="1">
            <a:spLocks noGrp="1"/>
          </p:cNvSpPr>
          <p:nvPr>
            <p:ph type="body" sz="quarter" idx="4294967295"/>
          </p:nvPr>
        </p:nvSpPr>
        <p:spPr>
          <a:xfrm>
            <a:off x="18889345" y="953357"/>
            <a:ext cx="4951414" cy="1687672"/>
          </a:xfrm>
          <a:prstGeom prst="rect">
            <a:avLst/>
          </a:prstGeom>
        </p:spPr>
        <p:txBody>
          <a:bodyPr>
            <a:normAutofit/>
          </a:bodyPr>
          <a:lstStyle>
            <a:lvl1pPr>
              <a:defRPr sz="6400">
                <a:solidFill>
                  <a:schemeClr val="accent1"/>
                </a:solidFill>
                <a:latin typeface="+mj-lt"/>
                <a:ea typeface="+mj-ea"/>
                <a:cs typeface="+mj-cs"/>
                <a:sym typeface="IBM Plex Sans"/>
              </a:defRPr>
            </a:lvl1pPr>
          </a:lstStyle>
          <a:p>
            <a:r>
              <a:rPr lang="en-US" sz="8000" dirty="0"/>
              <a:t>2,000</a:t>
            </a:r>
            <a:endParaRPr sz="8000" dirty="0"/>
          </a:p>
        </p:txBody>
      </p:sp>
      <p:sp>
        <p:nvSpPr>
          <p:cNvPr id="845" name="Text Placeholder 4"/>
          <p:cNvSpPr txBox="1"/>
          <p:nvPr/>
        </p:nvSpPr>
        <p:spPr>
          <a:xfrm>
            <a:off x="18873077" y="2921821"/>
            <a:ext cx="4930776" cy="16876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defTabSz="2438400">
              <a:lnSpc>
                <a:spcPct val="110000"/>
              </a:lnSpc>
              <a:defRPr sz="2400">
                <a:solidFill>
                  <a:srgbClr val="000000"/>
                </a:solidFill>
              </a:defRPr>
            </a:lvl1pPr>
          </a:lstStyle>
          <a:p>
            <a:r>
              <a:rPr lang="en-US" sz="3200" dirty="0">
                <a:latin typeface="IBM Plex Sans Light"/>
              </a:rPr>
              <a:t>PDF documents, automated data extraction from 200+ documents</a:t>
            </a:r>
            <a:endParaRPr sz="3200" dirty="0">
              <a:latin typeface="IBM Plex Sans Light"/>
            </a:endParaRPr>
          </a:p>
        </p:txBody>
      </p:sp>
      <p:sp>
        <p:nvSpPr>
          <p:cNvPr id="855" name="Title 2"/>
          <p:cNvSpPr txBox="1"/>
          <p:nvPr/>
        </p:nvSpPr>
        <p:spPr>
          <a:xfrm>
            <a:off x="577850" y="4622384"/>
            <a:ext cx="5088882" cy="574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defTabSz="2438400">
              <a:lnSpc>
                <a:spcPct val="110000"/>
              </a:lnSpc>
              <a:defRPr sz="2400" b="1">
                <a:solidFill>
                  <a:srgbClr val="000000"/>
                </a:solidFill>
                <a:latin typeface="+mj-lt"/>
                <a:ea typeface="+mj-ea"/>
                <a:cs typeface="+mj-cs"/>
                <a:sym typeface="IBM Plex Sans"/>
              </a:defRPr>
            </a:lvl1pPr>
          </a:lstStyle>
          <a:p>
            <a:r>
              <a:rPr lang="en-US" sz="3600" dirty="0">
                <a:latin typeface="+mn-lt"/>
              </a:rPr>
              <a:t>Business c</a:t>
            </a:r>
            <a:r>
              <a:rPr sz="3600" dirty="0">
                <a:latin typeface="+mn-lt"/>
              </a:rPr>
              <a:t>hallenge</a:t>
            </a:r>
          </a:p>
        </p:txBody>
      </p:sp>
      <p:sp>
        <p:nvSpPr>
          <p:cNvPr id="856" name="Title 2"/>
          <p:cNvSpPr txBox="1"/>
          <p:nvPr/>
        </p:nvSpPr>
        <p:spPr>
          <a:xfrm>
            <a:off x="6701791" y="4622384"/>
            <a:ext cx="4949826" cy="574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defTabSz="2438400">
              <a:lnSpc>
                <a:spcPct val="110000"/>
              </a:lnSpc>
              <a:defRPr sz="2400" b="1">
                <a:solidFill>
                  <a:srgbClr val="000000"/>
                </a:solidFill>
                <a:latin typeface="+mj-lt"/>
                <a:ea typeface="+mj-ea"/>
                <a:cs typeface="+mj-cs"/>
                <a:sym typeface="IBM Plex Sans"/>
              </a:defRPr>
            </a:lvl1pPr>
          </a:lstStyle>
          <a:p>
            <a:r>
              <a:rPr sz="3600" dirty="0">
                <a:latin typeface="+mn-lt"/>
              </a:rPr>
              <a:t>Solution</a:t>
            </a:r>
          </a:p>
        </p:txBody>
      </p:sp>
      <p:sp>
        <p:nvSpPr>
          <p:cNvPr id="857" name="Text Placeholder 4"/>
          <p:cNvSpPr txBox="1"/>
          <p:nvPr/>
        </p:nvSpPr>
        <p:spPr>
          <a:xfrm>
            <a:off x="644997" y="5459737"/>
            <a:ext cx="4702255" cy="55399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2pPr lvl="1" indent="0" defTabSz="2438400">
              <a:lnSpc>
                <a:spcPct val="110000"/>
              </a:lnSpc>
              <a:defRPr sz="2800">
                <a:solidFill>
                  <a:srgbClr val="000000"/>
                </a:solidFill>
              </a:defRPr>
            </a:lvl2pPr>
          </a:lstStyle>
          <a:p>
            <a:pPr defTabSz="1828800" fontAlgn="base"/>
            <a:r>
              <a:rPr lang="en-US" sz="2400" dirty="0">
                <a:solidFill>
                  <a:srgbClr val="535353">
                    <a:lumMod val="50000"/>
                  </a:srgbClr>
                </a:solidFill>
              </a:rPr>
              <a:t>AI promises dramatic acceleration of productivity but choosing where and how to start, and gauging organizational readiness can hinder progress, especially for companies that sit on a large amount of enterprise data assets, like Wintershall Dea. </a:t>
            </a:r>
            <a:r>
              <a:rPr lang="en-CA" sz="2400" dirty="0">
                <a:solidFill>
                  <a:srgbClr val="161616"/>
                </a:solidFill>
              </a:rPr>
              <a:t>Following a merger, the need for AI became clear to this</a:t>
            </a:r>
            <a:r>
              <a:rPr lang="en-US" sz="2400" dirty="0">
                <a:solidFill>
                  <a:srgbClr val="535353">
                    <a:lumMod val="50000"/>
                  </a:srgbClr>
                </a:solidFill>
              </a:rPr>
              <a:t> </a:t>
            </a:r>
            <a:r>
              <a:rPr lang="en-CA" sz="2400" dirty="0">
                <a:solidFill>
                  <a:srgbClr val="535353">
                    <a:lumMod val="50000"/>
                  </a:srgbClr>
                </a:solidFill>
              </a:rPr>
              <a:t>leading European independent gas and oil company based in Germany</a:t>
            </a:r>
            <a:r>
              <a:rPr lang="en-CA" sz="2400" dirty="0">
                <a:solidFill>
                  <a:srgbClr val="161616"/>
                </a:solidFill>
              </a:rPr>
              <a:t>. Wintershall Dea needed to connect and capitalize on data from across </a:t>
            </a:r>
            <a:br>
              <a:rPr lang="en-CA" sz="2400" dirty="0">
                <a:solidFill>
                  <a:srgbClr val="161616"/>
                </a:solidFill>
              </a:rPr>
            </a:br>
            <a:r>
              <a:rPr lang="en-CA" sz="2400" dirty="0">
                <a:solidFill>
                  <a:srgbClr val="161616"/>
                </a:solidFill>
              </a:rPr>
              <a:t>the now larger organization. </a:t>
            </a:r>
          </a:p>
        </p:txBody>
      </p:sp>
      <p:sp>
        <p:nvSpPr>
          <p:cNvPr id="859" name="Text Placeholder 4"/>
          <p:cNvSpPr txBox="1"/>
          <p:nvPr/>
        </p:nvSpPr>
        <p:spPr>
          <a:xfrm>
            <a:off x="299077" y="3771172"/>
            <a:ext cx="5954536" cy="4466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nchor="t">
            <a:spAutoFit/>
          </a:bodyPr>
          <a:lstStyle/>
          <a:p>
            <a:pPr defTabSz="2438400">
              <a:lnSpc>
                <a:spcPct val="110000"/>
              </a:lnSpc>
              <a:defRPr sz="2100">
                <a:solidFill>
                  <a:srgbClr val="0F62FE"/>
                </a:solidFill>
              </a:defRPr>
            </a:pPr>
            <a:endParaRPr sz="2800" dirty="0">
              <a:solidFill>
                <a:srgbClr val="0F62FE"/>
              </a:solidFill>
              <a:latin typeface="IBM Plex Sans Light"/>
            </a:endParaRPr>
          </a:p>
        </p:txBody>
      </p:sp>
      <p:sp>
        <p:nvSpPr>
          <p:cNvPr id="2" name="Text Placeholder 1">
            <a:extLst>
              <a:ext uri="{FF2B5EF4-FFF2-40B4-BE49-F238E27FC236}">
                <a16:creationId xmlns:a16="http://schemas.microsoft.com/office/drawing/2014/main" id="{21DDA411-2339-B996-DB37-773BA19A118C}"/>
              </a:ext>
            </a:extLst>
          </p:cNvPr>
          <p:cNvSpPr txBox="1">
            <a:spLocks/>
          </p:cNvSpPr>
          <p:nvPr/>
        </p:nvSpPr>
        <p:spPr>
          <a:xfrm>
            <a:off x="18889345" y="7922891"/>
            <a:ext cx="4953000" cy="16876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marL="0" marR="0" indent="0" algn="l" defTabSz="2438400" rtl="0" latinLnBrk="0">
              <a:lnSpc>
                <a:spcPct val="100000"/>
              </a:lnSpc>
              <a:spcBef>
                <a:spcPts val="0"/>
              </a:spcBef>
              <a:spcAft>
                <a:spcPts val="0"/>
              </a:spcAft>
              <a:buClrTx/>
              <a:buSzTx/>
              <a:buFontTx/>
              <a:buNone/>
              <a:tabLst/>
              <a:defRPr sz="6400" b="0" i="0" u="none" strike="noStrike" cap="none" spc="0" baseline="0">
                <a:solidFill>
                  <a:schemeClr val="accent1"/>
                </a:solidFill>
                <a:uFillTx/>
                <a:latin typeface="+mj-lt"/>
                <a:ea typeface="+mj-ea"/>
                <a:cs typeface="+mj-cs"/>
                <a:sym typeface="IBM Plex Sans"/>
              </a:defRPr>
            </a:lvl1pPr>
            <a:lvl2pPr marL="444465"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2pPr>
            <a:lvl3pPr marL="61591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3pPr>
            <a:lvl4pPr marL="901671"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4pPr>
            <a:lvl5pPr marL="107629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5pPr>
            <a:lvl6pPr marL="1843059"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6pPr>
            <a:lvl7pPr marL="2205631"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7pPr>
            <a:lvl8pPr marL="2568200"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8pPr>
            <a:lvl9pPr marL="2930768"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9pPr>
          </a:lstStyle>
          <a:p>
            <a:pPr hangingPunct="1"/>
            <a:r>
              <a:rPr lang="en-US" sz="8000" dirty="0">
                <a:solidFill>
                  <a:srgbClr val="0F62FE"/>
                </a:solidFill>
              </a:rPr>
              <a:t>80+</a:t>
            </a:r>
          </a:p>
        </p:txBody>
      </p:sp>
      <p:sp>
        <p:nvSpPr>
          <p:cNvPr id="3" name="Text Placeholder 4">
            <a:extLst>
              <a:ext uri="{FF2B5EF4-FFF2-40B4-BE49-F238E27FC236}">
                <a16:creationId xmlns:a16="http://schemas.microsoft.com/office/drawing/2014/main" id="{926B9FEA-37A7-5102-F95F-A3940553572F}"/>
              </a:ext>
            </a:extLst>
          </p:cNvPr>
          <p:cNvSpPr txBox="1"/>
          <p:nvPr/>
        </p:nvSpPr>
        <p:spPr>
          <a:xfrm>
            <a:off x="18911903" y="9757348"/>
            <a:ext cx="4930776" cy="16876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defTabSz="2438400">
              <a:lnSpc>
                <a:spcPct val="110000"/>
              </a:lnSpc>
              <a:defRPr sz="3200">
                <a:solidFill>
                  <a:srgbClr val="000000"/>
                </a:solidFill>
              </a:defRPr>
            </a:lvl1pPr>
          </a:lstStyle>
          <a:p>
            <a:r>
              <a:rPr lang="en-US" dirty="0">
                <a:latin typeface="IBM Plex Sans Light"/>
              </a:rPr>
              <a:t>use cases, identified concepts across the company for 80+ AI </a:t>
            </a:r>
            <a:br>
              <a:rPr lang="en-US" dirty="0">
                <a:latin typeface="IBM Plex Sans Light"/>
              </a:rPr>
            </a:br>
            <a:r>
              <a:rPr lang="en-US" dirty="0">
                <a:latin typeface="IBM Plex Sans Light"/>
              </a:rPr>
              <a:t>use cases</a:t>
            </a:r>
            <a:endParaRPr dirty="0">
              <a:latin typeface="IBM Plex Sans Light"/>
            </a:endParaRPr>
          </a:p>
        </p:txBody>
      </p:sp>
      <p:pic>
        <p:nvPicPr>
          <p:cNvPr id="1026" name="Picture 2">
            <a:extLst>
              <a:ext uri="{FF2B5EF4-FFF2-40B4-BE49-F238E27FC236}">
                <a16:creationId xmlns:a16="http://schemas.microsoft.com/office/drawing/2014/main" id="{49BF3AFD-A63A-3776-8712-0633348406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53097" y="1988076"/>
            <a:ext cx="2340733" cy="1318613"/>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86974DAA-7AF4-0360-0A00-FE8F48118DBD}"/>
              </a:ext>
            </a:extLst>
          </p:cNvPr>
          <p:cNvCxnSpPr>
            <a:cxnSpLocks/>
          </p:cNvCxnSpPr>
          <p:nvPr/>
        </p:nvCxnSpPr>
        <p:spPr bwMode="auto">
          <a:xfrm>
            <a:off x="18288000" y="1021001"/>
            <a:ext cx="0" cy="1173705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EF741D17-C13E-D05D-4042-7154A48CB2FC}"/>
              </a:ext>
            </a:extLst>
          </p:cNvPr>
          <p:cNvCxnSpPr>
            <a:cxnSpLocks/>
          </p:cNvCxnSpPr>
          <p:nvPr/>
        </p:nvCxnSpPr>
        <p:spPr bwMode="auto">
          <a:xfrm>
            <a:off x="18288000" y="6858000"/>
            <a:ext cx="58327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E68816FA-E2CD-FED3-B69E-B9CACE7727A6}"/>
              </a:ext>
            </a:extLst>
          </p:cNvPr>
          <p:cNvSpPr txBox="1"/>
          <p:nvPr/>
        </p:nvSpPr>
        <p:spPr>
          <a:xfrm>
            <a:off x="6667500" y="5459737"/>
            <a:ext cx="4979825" cy="4524315"/>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0" marR="0">
              <a:spcBef>
                <a:spcPts val="0"/>
              </a:spcBef>
              <a:spcAft>
                <a:spcPts val="0"/>
              </a:spcAft>
            </a:pPr>
            <a:r>
              <a:rPr lang="en-US" sz="2400" kern="100" dirty="0">
                <a:effectLst/>
                <a:ea typeface="Calibri" panose="020F0502020204030204" pitchFamily="34" charset="0"/>
                <a:cs typeface="Times New Roman" panose="02020603050405020304" pitchFamily="18" charset="0"/>
              </a:rPr>
              <a:t>Together with IBM Consulting, Wintershall Dea established an </a:t>
            </a:r>
            <a:br>
              <a:rPr lang="en-US" sz="2400" kern="100" dirty="0">
                <a:effectLst/>
                <a:ea typeface="Calibri" panose="020F0502020204030204" pitchFamily="34" charset="0"/>
                <a:cs typeface="Times New Roman" panose="02020603050405020304" pitchFamily="18" charset="0"/>
              </a:rPr>
            </a:br>
            <a:r>
              <a:rPr lang="en-US" sz="2400" kern="100" dirty="0">
                <a:effectLst/>
                <a:ea typeface="Calibri" panose="020F0502020204030204" pitchFamily="34" charset="0"/>
                <a:cs typeface="Times New Roman" panose="02020603050405020304" pitchFamily="18" charset="0"/>
              </a:rPr>
              <a:t>AI Center of Competence while progressing multiple value-generating AI use cases that support efficient energy production. </a:t>
            </a:r>
            <a:r>
              <a:rPr lang="en-CA" sz="2400" kern="100" dirty="0">
                <a:effectLst/>
                <a:ea typeface="Calibri" panose="020F0502020204030204" pitchFamily="34" charset="0"/>
                <a:cs typeface="Times New Roman" panose="02020603050405020304" pitchFamily="18" charset="0"/>
              </a:rPr>
              <a:t>Using AI to address monitoring, the team developed </a:t>
            </a:r>
            <a:br>
              <a:rPr lang="en-CA" sz="2400" kern="100" dirty="0">
                <a:effectLst/>
                <a:ea typeface="Calibri" panose="020F0502020204030204" pitchFamily="34" charset="0"/>
                <a:cs typeface="Times New Roman" panose="02020603050405020304" pitchFamily="18" charset="0"/>
              </a:rPr>
            </a:br>
            <a:r>
              <a:rPr lang="en-CA" sz="2400" kern="100" dirty="0">
                <a:effectLst/>
                <a:ea typeface="Calibri" panose="020F0502020204030204" pitchFamily="34" charset="0"/>
                <a:cs typeface="Times New Roman" panose="02020603050405020304" pitchFamily="18" charset="0"/>
              </a:rPr>
              <a:t>a use case for analyzing data from existing sensors much more intensively and accurately than </a:t>
            </a:r>
            <a:br>
              <a:rPr lang="en-CA" sz="2400" kern="100" dirty="0">
                <a:effectLst/>
                <a:ea typeface="Calibri" panose="020F0502020204030204" pitchFamily="34" charset="0"/>
                <a:cs typeface="Times New Roman" panose="02020603050405020304" pitchFamily="18" charset="0"/>
              </a:rPr>
            </a:br>
            <a:r>
              <a:rPr lang="en-CA" sz="2400" kern="100" dirty="0">
                <a:effectLst/>
                <a:ea typeface="Calibri" panose="020F0502020204030204" pitchFamily="34" charset="0"/>
                <a:cs typeface="Times New Roman" panose="02020603050405020304" pitchFamily="18" charset="0"/>
              </a:rPr>
              <a:t>was previously possible. </a:t>
            </a:r>
            <a:endParaRPr lang="en-US" sz="2400" kern="1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04313748"/>
      </p:ext>
    </p:extLst>
  </p:cSld>
  <p:clrMapOvr>
    <a:masterClrMapping/>
  </p:clrMapOvr>
  <mc:AlternateContent xmlns:mc="http://schemas.openxmlformats.org/markup-compatibility/2006" xmlns:p14="http://schemas.microsoft.com/office/powerpoint/2010/main">
    <mc:Choice Requires="p14">
      <p:transition spd="slow" p14:dur="10000" advClick="0" advTm="5000"/>
    </mc:Choice>
    <mc:Fallback xmlns="">
      <p:transition spd="slow" advClick="0" advTm="5000"/>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2" name="Rectangle 3"/>
          <p:cNvSpPr/>
          <p:nvPr/>
        </p:nvSpPr>
        <p:spPr>
          <a:xfrm>
            <a:off x="12195174" y="13596"/>
            <a:ext cx="12193589" cy="13716001"/>
          </a:xfrm>
          <a:prstGeom prst="rect">
            <a:avLst/>
          </a:prstGeom>
          <a:solidFill>
            <a:srgbClr val="E5F6FF"/>
          </a:solidFill>
          <a:ln w="12700">
            <a:miter lim="400000"/>
          </a:ln>
        </p:spPr>
        <p:txBody>
          <a:bodyPr tIns="91439" bIns="91439"/>
          <a:lstStyle/>
          <a:p>
            <a:pPr defTabSz="914400" hangingPunct="0">
              <a:defRPr sz="1400">
                <a:latin typeface="+mj-lt"/>
                <a:ea typeface="+mj-ea"/>
                <a:cs typeface="+mj-cs"/>
                <a:sym typeface="IBM Plex Sans"/>
              </a:defRPr>
            </a:pPr>
            <a:endParaRPr sz="1400" kern="0" dirty="0">
              <a:solidFill>
                <a:srgbClr val="FFFFFF"/>
              </a:solidFill>
              <a:latin typeface="IBM Plex Sans Light" panose="020B0403050203000203" pitchFamily="34" charset="0"/>
              <a:sym typeface="IBM Plex Sans"/>
            </a:endParaRPr>
          </a:p>
        </p:txBody>
      </p:sp>
      <p:sp>
        <p:nvSpPr>
          <p:cNvPr id="846" name="Text Placeholder 7"/>
          <p:cNvSpPr txBox="1"/>
          <p:nvPr/>
        </p:nvSpPr>
        <p:spPr>
          <a:xfrm>
            <a:off x="18876236" y="7834612"/>
            <a:ext cx="4951413" cy="16882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defTabSz="2438400">
              <a:lnSpc>
                <a:spcPct val="110000"/>
              </a:lnSpc>
              <a:defRPr sz="6400">
                <a:solidFill>
                  <a:schemeClr val="accent1"/>
                </a:solidFill>
                <a:latin typeface="+mj-lt"/>
                <a:ea typeface="+mj-ea"/>
                <a:cs typeface="+mj-cs"/>
                <a:sym typeface="IBM Plex Sans"/>
              </a:defRPr>
            </a:lvl1pPr>
          </a:lstStyle>
          <a:p>
            <a:pPr hangingPunct="0">
              <a:defRPr/>
            </a:pPr>
            <a:r>
              <a:rPr lang="en-US" sz="8000" kern="0" dirty="0">
                <a:solidFill>
                  <a:srgbClr val="0F62FE"/>
                </a:solidFill>
              </a:rPr>
              <a:t>2.7 million</a:t>
            </a:r>
            <a:endParaRPr sz="8000" kern="0" dirty="0">
              <a:solidFill>
                <a:srgbClr val="0F62FE"/>
              </a:solidFill>
            </a:endParaRPr>
          </a:p>
        </p:txBody>
      </p:sp>
      <p:sp>
        <p:nvSpPr>
          <p:cNvPr id="847" name="Text Placeholder 5"/>
          <p:cNvSpPr txBox="1"/>
          <p:nvPr/>
        </p:nvSpPr>
        <p:spPr>
          <a:xfrm>
            <a:off x="18877880" y="9729297"/>
            <a:ext cx="4634257" cy="24897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defTabSz="2438400">
              <a:lnSpc>
                <a:spcPct val="110000"/>
              </a:lnSpc>
              <a:defRPr sz="2400">
                <a:solidFill>
                  <a:srgbClr val="1D1C1D"/>
                </a:solidFill>
              </a:defRPr>
            </a:lvl1pPr>
          </a:lstStyle>
          <a:p>
            <a:pPr hangingPunct="0">
              <a:defRPr/>
            </a:pPr>
            <a:r>
              <a:rPr lang="en-US" sz="3200" kern="0" dirty="0">
                <a:latin typeface="IBM Plex Sans Light"/>
                <a:sym typeface="IBM Plex Sans Light"/>
              </a:rPr>
              <a:t>data points transformed into Match Insights for </a:t>
            </a:r>
            <a:br>
              <a:rPr lang="en-US" sz="3200" kern="0" dirty="0">
                <a:latin typeface="IBM Plex Sans Light"/>
                <a:sym typeface="IBM Plex Sans Light"/>
              </a:rPr>
            </a:br>
            <a:r>
              <a:rPr lang="en-US" sz="3200" kern="0" dirty="0">
                <a:latin typeface="IBM Plex Sans Light"/>
                <a:sym typeface="IBM Plex Sans Light"/>
              </a:rPr>
              <a:t>254 singles matches </a:t>
            </a:r>
          </a:p>
        </p:txBody>
      </p:sp>
      <p:sp>
        <p:nvSpPr>
          <p:cNvPr id="857" name="Text Placeholder 4"/>
          <p:cNvSpPr txBox="1"/>
          <p:nvPr/>
        </p:nvSpPr>
        <p:spPr>
          <a:xfrm>
            <a:off x="629275" y="5615502"/>
            <a:ext cx="4895226" cy="55399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fontAlgn="base" hangingPunct="0">
              <a:defRPr/>
            </a:pPr>
            <a:r>
              <a:rPr lang="en-CA" sz="2400" kern="0" dirty="0">
                <a:solidFill>
                  <a:srgbClr val="161616"/>
                </a:solidFill>
                <a:sym typeface="IBM Plex Sans Light"/>
              </a:rPr>
              <a:t>During the 2023 US Open tournament, more than 950,000 fans traveled to the home of the US Open to see grand slam tennis and more than 15 million fans followed all the action through the US Open app and website. To keep global fans coming back for more, year after year, the USTA has worked side-by-side with IBM for more </a:t>
            </a:r>
            <a:br>
              <a:rPr lang="en-CA" sz="2400" kern="0" dirty="0">
                <a:solidFill>
                  <a:srgbClr val="161616"/>
                </a:solidFill>
                <a:sym typeface="IBM Plex Sans Light"/>
              </a:rPr>
            </a:br>
            <a:r>
              <a:rPr lang="en-CA" sz="2400" kern="0" dirty="0">
                <a:solidFill>
                  <a:srgbClr val="161616"/>
                </a:solidFill>
                <a:sym typeface="IBM Plex Sans Light"/>
              </a:rPr>
              <a:t>than three decades, designing, developing and delivering a world-class digital experience that constantly advances its features </a:t>
            </a:r>
            <a:br>
              <a:rPr lang="en-CA" sz="2400" kern="0" dirty="0">
                <a:solidFill>
                  <a:srgbClr val="161616"/>
                </a:solidFill>
                <a:sym typeface="IBM Plex Sans Light"/>
              </a:rPr>
            </a:br>
            <a:r>
              <a:rPr lang="en-CA" sz="2400" kern="0" dirty="0">
                <a:solidFill>
                  <a:srgbClr val="161616"/>
                </a:solidFill>
                <a:sym typeface="IBM Plex Sans Light"/>
              </a:rPr>
              <a:t>and functionality.</a:t>
            </a:r>
            <a:endParaRPr sz="2400" kern="0" dirty="0">
              <a:solidFill>
                <a:srgbClr val="FFFFFF"/>
              </a:solidFill>
              <a:sym typeface="IBM Plex Sans Light"/>
            </a:endParaRPr>
          </a:p>
        </p:txBody>
      </p:sp>
      <p:sp>
        <p:nvSpPr>
          <p:cNvPr id="858" name="Text Placeholder 4"/>
          <p:cNvSpPr txBox="1"/>
          <p:nvPr/>
        </p:nvSpPr>
        <p:spPr>
          <a:xfrm>
            <a:off x="6253612" y="7549530"/>
            <a:ext cx="5386788" cy="4466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marL="0" lvl="1" defTabSz="2438400" hangingPunct="0">
              <a:lnSpc>
                <a:spcPct val="110000"/>
              </a:lnSpc>
              <a:defRPr sz="2400">
                <a:solidFill>
                  <a:srgbClr val="000000"/>
                </a:solidFill>
              </a:defRPr>
            </a:pPr>
            <a:endParaRPr sz="2800" kern="0" dirty="0">
              <a:solidFill>
                <a:srgbClr val="000000"/>
              </a:solidFill>
              <a:latin typeface="IBM Plex Sans Light"/>
              <a:sym typeface="IBM Plex Sans Light"/>
            </a:endParaRPr>
          </a:p>
        </p:txBody>
      </p:sp>
      <p:sp>
        <p:nvSpPr>
          <p:cNvPr id="859" name="Text Placeholder 4"/>
          <p:cNvSpPr txBox="1"/>
          <p:nvPr/>
        </p:nvSpPr>
        <p:spPr>
          <a:xfrm>
            <a:off x="299078" y="3771171"/>
            <a:ext cx="5954535" cy="4466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nchor="t">
            <a:spAutoFit/>
          </a:bodyPr>
          <a:lstStyle/>
          <a:p>
            <a:pPr defTabSz="2438400" hangingPunct="0">
              <a:lnSpc>
                <a:spcPct val="110000"/>
              </a:lnSpc>
              <a:defRPr sz="2100">
                <a:solidFill>
                  <a:srgbClr val="0F62FE"/>
                </a:solidFill>
              </a:defRPr>
            </a:pPr>
            <a:endParaRPr sz="2800" kern="0" dirty="0">
              <a:solidFill>
                <a:srgbClr val="0F62FE"/>
              </a:solidFill>
              <a:latin typeface="IBM Plex Sans Light"/>
              <a:sym typeface="IBM Plex Sans Light"/>
            </a:endParaRPr>
          </a:p>
        </p:txBody>
      </p:sp>
      <p:sp>
        <p:nvSpPr>
          <p:cNvPr id="2" name="Text Placeholder 1">
            <a:extLst>
              <a:ext uri="{FF2B5EF4-FFF2-40B4-BE49-F238E27FC236}">
                <a16:creationId xmlns:a16="http://schemas.microsoft.com/office/drawing/2014/main" id="{21DDA411-2339-B996-DB37-773BA19A118C}"/>
              </a:ext>
            </a:extLst>
          </p:cNvPr>
          <p:cNvSpPr txBox="1">
            <a:spLocks/>
          </p:cNvSpPr>
          <p:nvPr/>
        </p:nvSpPr>
        <p:spPr>
          <a:xfrm>
            <a:off x="18877880" y="1064446"/>
            <a:ext cx="4951413" cy="1687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marL="0" marR="0" indent="0" algn="l" defTabSz="2438400" rtl="0" latinLnBrk="0">
              <a:lnSpc>
                <a:spcPct val="100000"/>
              </a:lnSpc>
              <a:spcBef>
                <a:spcPts val="0"/>
              </a:spcBef>
              <a:spcAft>
                <a:spcPts val="0"/>
              </a:spcAft>
              <a:buClrTx/>
              <a:buSzTx/>
              <a:buFontTx/>
              <a:buNone/>
              <a:tabLst/>
              <a:defRPr sz="6400" b="0" i="0" u="none" strike="noStrike" cap="none" spc="0" baseline="0">
                <a:solidFill>
                  <a:schemeClr val="accent1"/>
                </a:solidFill>
                <a:uFillTx/>
                <a:latin typeface="+mj-lt"/>
                <a:ea typeface="+mj-ea"/>
                <a:cs typeface="+mj-cs"/>
                <a:sym typeface="IBM Plex Sans"/>
              </a:defRPr>
            </a:lvl1pPr>
            <a:lvl2pPr marL="444465"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2pPr>
            <a:lvl3pPr marL="61591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3pPr>
            <a:lvl4pPr marL="901671"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4pPr>
            <a:lvl5pPr marL="107629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5pPr>
            <a:lvl6pPr marL="1843059"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6pPr>
            <a:lvl7pPr marL="2205631"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7pPr>
            <a:lvl8pPr marL="2568200"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8pPr>
            <a:lvl9pPr marL="2930768"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9pPr>
          </a:lstStyle>
          <a:p>
            <a:pPr>
              <a:defRPr/>
            </a:pPr>
            <a:r>
              <a:rPr lang="en-US" sz="8000" kern="0" dirty="0">
                <a:solidFill>
                  <a:srgbClr val="0F62FE"/>
                </a:solidFill>
              </a:rPr>
              <a:t>2 million+</a:t>
            </a:r>
          </a:p>
        </p:txBody>
      </p:sp>
      <p:sp>
        <p:nvSpPr>
          <p:cNvPr id="3" name="Text Placeholder 4">
            <a:extLst>
              <a:ext uri="{FF2B5EF4-FFF2-40B4-BE49-F238E27FC236}">
                <a16:creationId xmlns:a16="http://schemas.microsoft.com/office/drawing/2014/main" id="{926B9FEA-37A7-5102-F95F-A3940553572F}"/>
              </a:ext>
            </a:extLst>
          </p:cNvPr>
          <p:cNvSpPr txBox="1"/>
          <p:nvPr/>
        </p:nvSpPr>
        <p:spPr>
          <a:xfrm>
            <a:off x="18857570" y="2959131"/>
            <a:ext cx="4930776" cy="1687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defTabSz="2438400">
              <a:lnSpc>
                <a:spcPct val="110000"/>
              </a:lnSpc>
              <a:defRPr sz="2400">
                <a:solidFill>
                  <a:srgbClr val="000000"/>
                </a:solidFill>
              </a:defRPr>
            </a:lvl1pPr>
          </a:lstStyle>
          <a:p>
            <a:pPr hangingPunct="0">
              <a:defRPr/>
            </a:pPr>
            <a:r>
              <a:rPr lang="en-US" sz="3200" kern="0" dirty="0">
                <a:latin typeface="IBM Plex Sans Light"/>
                <a:sym typeface="IBM Plex Sans Light"/>
              </a:rPr>
              <a:t>video views of match highlights featuring AI generated commentary, </a:t>
            </a:r>
            <a:br>
              <a:rPr lang="en-US" sz="3200" kern="0" dirty="0">
                <a:latin typeface="IBM Plex Sans Light"/>
                <a:sym typeface="IBM Plex Sans Light"/>
              </a:rPr>
            </a:br>
            <a:r>
              <a:rPr lang="en-US" sz="3200" kern="0" dirty="0">
                <a:latin typeface="IBM Plex Sans Light"/>
                <a:sym typeface="IBM Plex Sans Light"/>
              </a:rPr>
              <a:t>built with watsonx</a:t>
            </a:r>
          </a:p>
        </p:txBody>
      </p:sp>
      <p:sp>
        <p:nvSpPr>
          <p:cNvPr id="5" name="Text Placeholder 1">
            <a:extLst>
              <a:ext uri="{FF2B5EF4-FFF2-40B4-BE49-F238E27FC236}">
                <a16:creationId xmlns:a16="http://schemas.microsoft.com/office/drawing/2014/main" id="{7AA6702B-3926-C4CC-7CC6-A2309C33458B}"/>
              </a:ext>
            </a:extLst>
          </p:cNvPr>
          <p:cNvSpPr txBox="1">
            <a:spLocks/>
          </p:cNvSpPr>
          <p:nvPr/>
        </p:nvSpPr>
        <p:spPr>
          <a:xfrm>
            <a:off x="12780592" y="1084416"/>
            <a:ext cx="4951413" cy="1687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marL="0" marR="0" indent="0" algn="l" defTabSz="2438400" rtl="0" latinLnBrk="0">
              <a:lnSpc>
                <a:spcPct val="100000"/>
              </a:lnSpc>
              <a:spcBef>
                <a:spcPts val="0"/>
              </a:spcBef>
              <a:spcAft>
                <a:spcPts val="0"/>
              </a:spcAft>
              <a:buClrTx/>
              <a:buSzTx/>
              <a:buFontTx/>
              <a:buNone/>
              <a:tabLst/>
              <a:defRPr sz="6400" b="0" i="0" u="none" strike="noStrike" cap="none" spc="0" baseline="0">
                <a:solidFill>
                  <a:schemeClr val="accent1"/>
                </a:solidFill>
                <a:uFillTx/>
                <a:latin typeface="+mj-lt"/>
                <a:ea typeface="+mj-ea"/>
                <a:cs typeface="+mj-cs"/>
                <a:sym typeface="IBM Plex Sans"/>
              </a:defRPr>
            </a:lvl1pPr>
            <a:lvl2pPr marL="444465"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2pPr>
            <a:lvl3pPr marL="61591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3pPr>
            <a:lvl4pPr marL="901671"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4pPr>
            <a:lvl5pPr marL="107629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5pPr>
            <a:lvl6pPr marL="1843059"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6pPr>
            <a:lvl7pPr marL="2205631"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7pPr>
            <a:lvl8pPr marL="2568200"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8pPr>
            <a:lvl9pPr marL="2930768"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9pPr>
          </a:lstStyle>
          <a:p>
            <a:pPr>
              <a:defRPr/>
            </a:pPr>
            <a:r>
              <a:rPr lang="en-US" sz="8000" kern="0" dirty="0">
                <a:solidFill>
                  <a:srgbClr val="0F62FE"/>
                </a:solidFill>
              </a:rPr>
              <a:t>15 million </a:t>
            </a:r>
          </a:p>
        </p:txBody>
      </p:sp>
      <p:sp>
        <p:nvSpPr>
          <p:cNvPr id="7" name="Text Placeholder 4">
            <a:extLst>
              <a:ext uri="{FF2B5EF4-FFF2-40B4-BE49-F238E27FC236}">
                <a16:creationId xmlns:a16="http://schemas.microsoft.com/office/drawing/2014/main" id="{C297CED3-CEA8-0A10-A4E8-D31618C2BE60}"/>
              </a:ext>
            </a:extLst>
          </p:cNvPr>
          <p:cNvSpPr txBox="1"/>
          <p:nvPr/>
        </p:nvSpPr>
        <p:spPr>
          <a:xfrm>
            <a:off x="12770602" y="2999071"/>
            <a:ext cx="4648718" cy="28823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defTabSz="2438400">
              <a:lnSpc>
                <a:spcPct val="110000"/>
              </a:lnSpc>
              <a:defRPr sz="2400">
                <a:solidFill>
                  <a:srgbClr val="000000"/>
                </a:solidFill>
              </a:defRPr>
            </a:lvl1pPr>
          </a:lstStyle>
          <a:p>
            <a:pPr hangingPunct="0">
              <a:defRPr/>
            </a:pPr>
            <a:r>
              <a:rPr lang="en-US" sz="3200" kern="0" dirty="0">
                <a:latin typeface="IBM Plex Sans Light"/>
                <a:sym typeface="IBM Plex Sans Light"/>
              </a:rPr>
              <a:t>tennis fans visited the </a:t>
            </a:r>
            <a:br>
              <a:rPr lang="en-US" sz="3200" kern="0" dirty="0">
                <a:latin typeface="IBM Plex Sans Light"/>
                <a:sym typeface="IBM Plex Sans Light"/>
              </a:rPr>
            </a:br>
            <a:r>
              <a:rPr lang="en-US" sz="3200" kern="0" dirty="0">
                <a:latin typeface="IBM Plex Sans Light"/>
                <a:sym typeface="IBM Plex Sans Light"/>
              </a:rPr>
              <a:t>US Open app and </a:t>
            </a:r>
            <a:br>
              <a:rPr lang="en-US" sz="3200" kern="0" dirty="0">
                <a:latin typeface="IBM Plex Sans Light"/>
                <a:sym typeface="IBM Plex Sans Light"/>
              </a:rPr>
            </a:br>
            <a:r>
              <a:rPr lang="en-US" sz="3200" kern="0" dirty="0">
                <a:latin typeface="IBM Plex Sans Light"/>
                <a:sym typeface="IBM Plex Sans Light"/>
              </a:rPr>
              <a:t>website during the 2023 tournament, an 8% </a:t>
            </a:r>
            <a:br>
              <a:rPr lang="en-US" sz="3200" kern="0" dirty="0">
                <a:latin typeface="IBM Plex Sans Light"/>
                <a:sym typeface="IBM Plex Sans Light"/>
              </a:rPr>
            </a:br>
            <a:r>
              <a:rPr lang="en-US" sz="3200" kern="0" dirty="0">
                <a:latin typeface="IBM Plex Sans Light"/>
                <a:sym typeface="IBM Plex Sans Light"/>
              </a:rPr>
              <a:t>increase from last year</a:t>
            </a:r>
            <a:endParaRPr sz="3200" kern="0" dirty="0">
              <a:latin typeface="IBM Plex Sans Light"/>
              <a:sym typeface="IBM Plex Sans Light"/>
            </a:endParaRPr>
          </a:p>
        </p:txBody>
      </p:sp>
      <p:sp>
        <p:nvSpPr>
          <p:cNvPr id="8" name="TextBox 7">
            <a:extLst>
              <a:ext uri="{FF2B5EF4-FFF2-40B4-BE49-F238E27FC236}">
                <a16:creationId xmlns:a16="http://schemas.microsoft.com/office/drawing/2014/main" id="{9F04B12B-0DF9-9216-70A8-21715F70ECBF}"/>
              </a:ext>
            </a:extLst>
          </p:cNvPr>
          <p:cNvSpPr txBox="1"/>
          <p:nvPr/>
        </p:nvSpPr>
        <p:spPr>
          <a:xfrm>
            <a:off x="490771" y="1633314"/>
            <a:ext cx="8818779" cy="2554545"/>
          </a:xfrm>
          <a:prstGeom prst="rect">
            <a:avLst/>
          </a:prstGeom>
          <a:noFill/>
        </p:spPr>
        <p:txBody>
          <a:bodyPr wrap="square">
            <a:spAutoFit/>
          </a:bodyPr>
          <a:lstStyle/>
          <a:p>
            <a:pPr hangingPunct="0">
              <a:defRPr/>
            </a:pPr>
            <a:r>
              <a:rPr lang="en-CA" sz="4400" kern="0" dirty="0">
                <a:latin typeface="+mj-lt"/>
                <a:sym typeface="IBM Plex Sans Light"/>
              </a:rPr>
              <a:t>Acing the US Open </a:t>
            </a:r>
            <a:br>
              <a:rPr lang="en-CA" sz="4400" kern="0" dirty="0">
                <a:latin typeface="+mj-lt"/>
                <a:sym typeface="IBM Plex Sans Light"/>
              </a:rPr>
            </a:br>
            <a:r>
              <a:rPr lang="en-CA" sz="4400" kern="0" dirty="0">
                <a:latin typeface="+mj-lt"/>
                <a:sym typeface="IBM Plex Sans Light"/>
              </a:rPr>
              <a:t>digital experience</a:t>
            </a:r>
          </a:p>
          <a:p>
            <a:pPr hangingPunct="0">
              <a:defRPr/>
            </a:pPr>
            <a:r>
              <a:rPr lang="en-CA" kern="0" dirty="0">
                <a:latin typeface="+mj-lt"/>
                <a:sym typeface="IBM Plex Sans Light"/>
              </a:rPr>
              <a:t>USTA partnered with IBM to transform </a:t>
            </a:r>
            <a:br>
              <a:rPr lang="en-CA" kern="0" dirty="0">
                <a:latin typeface="+mj-lt"/>
                <a:sym typeface="IBM Plex Sans Light"/>
              </a:rPr>
            </a:br>
            <a:r>
              <a:rPr lang="en-CA" kern="0" dirty="0">
                <a:latin typeface="+mj-lt"/>
                <a:sym typeface="IBM Plex Sans Light"/>
              </a:rPr>
              <a:t>the fan experience with watsonx</a:t>
            </a:r>
            <a:endParaRPr lang="en-US" kern="0" dirty="0">
              <a:latin typeface="+mj-lt"/>
              <a:sym typeface="IBM Plex Sans Light"/>
            </a:endParaRPr>
          </a:p>
        </p:txBody>
      </p:sp>
      <p:pic>
        <p:nvPicPr>
          <p:cNvPr id="1026" name="Picture 2" descr="United States Tennis Association logo">
            <a:extLst>
              <a:ext uri="{FF2B5EF4-FFF2-40B4-BE49-F238E27FC236}">
                <a16:creationId xmlns:a16="http://schemas.microsoft.com/office/drawing/2014/main" id="{E2510FCD-A06D-70D1-5D70-7DDE59DE3C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89735" y="1564480"/>
            <a:ext cx="2881260" cy="196280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D2A4D234-C035-D5D7-D3FD-D64419A58D97}"/>
              </a:ext>
            </a:extLst>
          </p:cNvPr>
          <p:cNvSpPr txBox="1"/>
          <p:nvPr/>
        </p:nvSpPr>
        <p:spPr>
          <a:xfrm>
            <a:off x="6655469" y="5508168"/>
            <a:ext cx="4949826" cy="59708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hangingPunct="0">
              <a:defRPr/>
            </a:pPr>
            <a:r>
              <a:rPr lang="en-CA" sz="2400" kern="0" dirty="0">
                <a:solidFill>
                  <a:srgbClr val="161616"/>
                </a:solidFill>
                <a:sym typeface="IBM Plex Sans Light"/>
              </a:rPr>
              <a:t>To help the US Open stay on the cutting edge of the fan experience IBM Consulting worked closely with the USTA to develop generative AI models that transform tennis data into insights and original content on the US Open digital platforms. IBM watsonx, a next-generation AI and data platform, builds and manages the entire lifecycle of the AI models that produce key app features such as Match Insights and the new AI Commentary for </a:t>
            </a:r>
            <a:br>
              <a:rPr lang="en-CA" sz="2400" kern="0" dirty="0">
                <a:solidFill>
                  <a:srgbClr val="161616"/>
                </a:solidFill>
                <a:sym typeface="IBM Plex Sans Light"/>
              </a:rPr>
            </a:br>
            <a:r>
              <a:rPr lang="en-CA" sz="2400" kern="0" dirty="0">
                <a:solidFill>
                  <a:srgbClr val="161616"/>
                </a:solidFill>
                <a:sym typeface="IBM Plex Sans Light"/>
              </a:rPr>
              <a:t>US Open video highlights. </a:t>
            </a:r>
            <a:endParaRPr lang="en-US" sz="2400" kern="0" dirty="0">
              <a:sym typeface="IBM Plex Sans Light"/>
            </a:endParaRPr>
          </a:p>
          <a:p>
            <a:pPr hangingPunct="0">
              <a:defRPr/>
            </a:pPr>
            <a:endParaRPr lang="en-US" sz="2200" kern="0" dirty="0">
              <a:solidFill>
                <a:srgbClr val="FFFFFF"/>
              </a:solidFill>
              <a:sym typeface="IBM Plex Sans Light"/>
            </a:endParaRPr>
          </a:p>
        </p:txBody>
      </p:sp>
      <p:sp>
        <p:nvSpPr>
          <p:cNvPr id="17" name="Text Placeholder 1">
            <a:extLst>
              <a:ext uri="{FF2B5EF4-FFF2-40B4-BE49-F238E27FC236}">
                <a16:creationId xmlns:a16="http://schemas.microsoft.com/office/drawing/2014/main" id="{E8A9CE73-1B98-3F96-7FBD-27DFAEB24712}"/>
              </a:ext>
            </a:extLst>
          </p:cNvPr>
          <p:cNvSpPr txBox="1">
            <a:spLocks/>
          </p:cNvSpPr>
          <p:nvPr/>
        </p:nvSpPr>
        <p:spPr>
          <a:xfrm>
            <a:off x="12763500" y="7902385"/>
            <a:ext cx="5126934" cy="1687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marL="0" marR="0" indent="0" algn="l" defTabSz="2438400" rtl="0" latinLnBrk="0">
              <a:lnSpc>
                <a:spcPct val="100000"/>
              </a:lnSpc>
              <a:spcBef>
                <a:spcPts val="0"/>
              </a:spcBef>
              <a:spcAft>
                <a:spcPts val="0"/>
              </a:spcAft>
              <a:buClrTx/>
              <a:buSzTx/>
              <a:buFontTx/>
              <a:buNone/>
              <a:tabLst/>
              <a:defRPr sz="6400" b="0" i="0" u="none" strike="noStrike" cap="none" spc="0" baseline="0">
                <a:solidFill>
                  <a:schemeClr val="accent1"/>
                </a:solidFill>
                <a:uFillTx/>
                <a:latin typeface="+mj-lt"/>
                <a:ea typeface="+mj-ea"/>
                <a:cs typeface="+mj-cs"/>
                <a:sym typeface="IBM Plex Sans"/>
              </a:defRPr>
            </a:lvl1pPr>
            <a:lvl2pPr marL="444465"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2pPr>
            <a:lvl3pPr marL="61591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3pPr>
            <a:lvl4pPr marL="901671"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4pPr>
            <a:lvl5pPr marL="1076297" marR="0" indent="-446748"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5pPr>
            <a:lvl6pPr marL="1843059"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6pPr>
            <a:lvl7pPr marL="2205631"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7pPr>
            <a:lvl8pPr marL="2568200"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8pPr>
            <a:lvl9pPr marL="2930768" marR="0" indent="-389009" algn="l" defTabSz="2438400" rtl="0" latinLnBrk="0">
              <a:lnSpc>
                <a:spcPct val="100000"/>
              </a:lnSpc>
              <a:spcBef>
                <a:spcPts val="0"/>
              </a:spcBef>
              <a:spcAft>
                <a:spcPts val="0"/>
              </a:spcAft>
              <a:buClrTx/>
              <a:buSzPct val="100000"/>
              <a:buFontTx/>
              <a:buChar char="»"/>
              <a:tabLst/>
              <a:defRPr sz="3600" b="0" i="0" u="none" strike="noStrike" cap="none" spc="0" baseline="0">
                <a:solidFill>
                  <a:srgbClr val="000000"/>
                </a:solidFill>
                <a:uFillTx/>
                <a:latin typeface="+mn-lt"/>
                <a:ea typeface="+mn-ea"/>
                <a:cs typeface="+mn-cs"/>
                <a:sym typeface="IBM Plex Sans Light"/>
              </a:defRPr>
            </a:lvl9pPr>
          </a:lstStyle>
          <a:p>
            <a:pPr>
              <a:defRPr/>
            </a:pPr>
            <a:r>
              <a:rPr lang="en-US" sz="8000" kern="0" dirty="0">
                <a:solidFill>
                  <a:srgbClr val="0F62FE"/>
                </a:solidFill>
              </a:rPr>
              <a:t>15 minutes</a:t>
            </a:r>
          </a:p>
        </p:txBody>
      </p:sp>
      <p:sp>
        <p:nvSpPr>
          <p:cNvPr id="18" name="Text Placeholder 4">
            <a:extLst>
              <a:ext uri="{FF2B5EF4-FFF2-40B4-BE49-F238E27FC236}">
                <a16:creationId xmlns:a16="http://schemas.microsoft.com/office/drawing/2014/main" id="{D25918B7-B16F-089B-83FD-6971BC3EE102}"/>
              </a:ext>
            </a:extLst>
          </p:cNvPr>
          <p:cNvSpPr txBox="1"/>
          <p:nvPr/>
        </p:nvSpPr>
        <p:spPr>
          <a:xfrm>
            <a:off x="12824382" y="9817040"/>
            <a:ext cx="4594938" cy="16876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defTabSz="2438400">
              <a:lnSpc>
                <a:spcPct val="110000"/>
              </a:lnSpc>
              <a:defRPr sz="2400">
                <a:solidFill>
                  <a:srgbClr val="000000"/>
                </a:solidFill>
              </a:defRPr>
            </a:lvl1pPr>
          </a:lstStyle>
          <a:p>
            <a:pPr hangingPunct="0">
              <a:defRPr/>
            </a:pPr>
            <a:r>
              <a:rPr lang="en-US" sz="3200" kern="0" dirty="0">
                <a:latin typeface="IBM Plex Sans Light"/>
                <a:sym typeface="IBM Plex Sans Light"/>
              </a:rPr>
              <a:t>Is all it takes now for USTA to publish highlight packages, an effort which used to take hours.</a:t>
            </a:r>
          </a:p>
        </p:txBody>
      </p:sp>
      <p:sp>
        <p:nvSpPr>
          <p:cNvPr id="10" name="Title 2">
            <a:extLst>
              <a:ext uri="{FF2B5EF4-FFF2-40B4-BE49-F238E27FC236}">
                <a16:creationId xmlns:a16="http://schemas.microsoft.com/office/drawing/2014/main" id="{DB015117-7C3A-DDEC-7645-373F1CF88AF8}"/>
              </a:ext>
            </a:extLst>
          </p:cNvPr>
          <p:cNvSpPr txBox="1"/>
          <p:nvPr/>
        </p:nvSpPr>
        <p:spPr>
          <a:xfrm>
            <a:off x="577850" y="4691815"/>
            <a:ext cx="5088882" cy="574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defTabSz="2438400">
              <a:lnSpc>
                <a:spcPct val="110000"/>
              </a:lnSpc>
              <a:defRPr sz="2400" b="1">
                <a:solidFill>
                  <a:srgbClr val="000000"/>
                </a:solidFill>
                <a:latin typeface="+mj-lt"/>
                <a:ea typeface="+mj-ea"/>
                <a:cs typeface="+mj-cs"/>
                <a:sym typeface="IBM Plex Sans"/>
              </a:defRPr>
            </a:lvl1pPr>
          </a:lstStyle>
          <a:p>
            <a:r>
              <a:rPr lang="en-US" sz="3600" dirty="0">
                <a:latin typeface="+mn-lt"/>
              </a:rPr>
              <a:t>Business c</a:t>
            </a:r>
            <a:r>
              <a:rPr sz="3600" dirty="0">
                <a:latin typeface="+mn-lt"/>
              </a:rPr>
              <a:t>hallenge</a:t>
            </a:r>
          </a:p>
        </p:txBody>
      </p:sp>
      <p:sp>
        <p:nvSpPr>
          <p:cNvPr id="11" name="Title 2">
            <a:extLst>
              <a:ext uri="{FF2B5EF4-FFF2-40B4-BE49-F238E27FC236}">
                <a16:creationId xmlns:a16="http://schemas.microsoft.com/office/drawing/2014/main" id="{B7A5F505-6B16-17DF-1AC3-08A03527B56F}"/>
              </a:ext>
            </a:extLst>
          </p:cNvPr>
          <p:cNvSpPr txBox="1"/>
          <p:nvPr/>
        </p:nvSpPr>
        <p:spPr>
          <a:xfrm>
            <a:off x="6675779" y="4691815"/>
            <a:ext cx="4949826" cy="574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defTabSz="2438400">
              <a:lnSpc>
                <a:spcPct val="110000"/>
              </a:lnSpc>
              <a:defRPr sz="2400" b="1">
                <a:solidFill>
                  <a:srgbClr val="000000"/>
                </a:solidFill>
                <a:latin typeface="+mj-lt"/>
                <a:ea typeface="+mj-ea"/>
                <a:cs typeface="+mj-cs"/>
                <a:sym typeface="IBM Plex Sans"/>
              </a:defRPr>
            </a:lvl1pPr>
          </a:lstStyle>
          <a:p>
            <a:r>
              <a:rPr sz="3600" dirty="0">
                <a:latin typeface="+mn-lt"/>
              </a:rPr>
              <a:t>Solution</a:t>
            </a:r>
          </a:p>
        </p:txBody>
      </p:sp>
      <p:sp>
        <p:nvSpPr>
          <p:cNvPr id="12" name="TextBox 11">
            <a:extLst>
              <a:ext uri="{FF2B5EF4-FFF2-40B4-BE49-F238E27FC236}">
                <a16:creationId xmlns:a16="http://schemas.microsoft.com/office/drawing/2014/main" id="{A3F995A1-D37C-B3C7-8D6D-1A53018863B7}"/>
              </a:ext>
            </a:extLst>
          </p:cNvPr>
          <p:cNvSpPr txBox="1"/>
          <p:nvPr/>
        </p:nvSpPr>
        <p:spPr>
          <a:xfrm>
            <a:off x="14358374" y="12768877"/>
            <a:ext cx="8886385" cy="7078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CA" sz="2000" dirty="0">
                <a:solidFill>
                  <a:srgbClr val="FF0000"/>
                </a:solidFill>
              </a:rPr>
              <a:t>Note: This is IBM Client Privileged Material. For IBM client presentation use only - not for external distribution including public industry forums or media.</a:t>
            </a:r>
            <a:endParaRPr lang="en-US" sz="2000" dirty="0">
              <a:solidFill>
                <a:srgbClr val="FF0000"/>
              </a:solidFill>
            </a:endParaRPr>
          </a:p>
        </p:txBody>
      </p:sp>
      <p:cxnSp>
        <p:nvCxnSpPr>
          <p:cNvPr id="14" name="Straight Connector 13">
            <a:extLst>
              <a:ext uri="{FF2B5EF4-FFF2-40B4-BE49-F238E27FC236}">
                <a16:creationId xmlns:a16="http://schemas.microsoft.com/office/drawing/2014/main" id="{5E07D189-4CD7-1FB0-489A-6992119D64AE}"/>
              </a:ext>
            </a:extLst>
          </p:cNvPr>
          <p:cNvCxnSpPr/>
          <p:nvPr/>
        </p:nvCxnSpPr>
        <p:spPr bwMode="auto">
          <a:xfrm>
            <a:off x="12498760" y="6858000"/>
            <a:ext cx="1162202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A2C2C8CF-AEC5-E04D-FFD3-B9305E1E35AA}"/>
              </a:ext>
            </a:extLst>
          </p:cNvPr>
          <p:cNvCxnSpPr>
            <a:cxnSpLocks/>
          </p:cNvCxnSpPr>
          <p:nvPr/>
        </p:nvCxnSpPr>
        <p:spPr bwMode="auto">
          <a:xfrm>
            <a:off x="18288000" y="992976"/>
            <a:ext cx="0" cy="1156869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4" name="Footer Placeholder 9">
            <a:extLst>
              <a:ext uri="{FF2B5EF4-FFF2-40B4-BE49-F238E27FC236}">
                <a16:creationId xmlns:a16="http://schemas.microsoft.com/office/drawing/2014/main" id="{85B9F7C4-E130-6995-1321-324D5CBCA3E3}"/>
              </a:ext>
            </a:extLst>
          </p:cNvPr>
          <p:cNvSpPr txBox="1"/>
          <p:nvPr/>
        </p:nvSpPr>
        <p:spPr>
          <a:xfrm>
            <a:off x="577923" y="565104"/>
            <a:ext cx="8569326" cy="430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spAutoFit/>
          </a:bodyPr>
          <a:lstStyle>
            <a:lvl1pPr>
              <a:defRPr sz="1600">
                <a:solidFill>
                  <a:srgbClr val="000000"/>
                </a:solidFill>
                <a:latin typeface="+mj-lt"/>
                <a:ea typeface="+mj-ea"/>
                <a:cs typeface="+mj-cs"/>
                <a:sym typeface="IBM Plex Sans"/>
              </a:defRPr>
            </a:lvl1pPr>
          </a:lstStyle>
          <a:p>
            <a:r>
              <a:rPr lang="en-US" sz="2800" b="1" dirty="0">
                <a:solidFill>
                  <a:schemeClr val="tx2"/>
                </a:solidFill>
              </a:rPr>
              <a:t>Customer experience use case</a:t>
            </a:r>
            <a:endParaRPr sz="2800" b="1" dirty="0">
              <a:solidFill>
                <a:schemeClr val="tx2"/>
              </a:solidFill>
            </a:endParaRPr>
          </a:p>
        </p:txBody>
      </p:sp>
    </p:spTree>
    <p:extLst>
      <p:ext uri="{BB962C8B-B14F-4D97-AF65-F5344CB8AC3E}">
        <p14:creationId xmlns:p14="http://schemas.microsoft.com/office/powerpoint/2010/main" val="2524081772"/>
      </p:ext>
    </p:extLst>
  </p:cSld>
  <p:clrMapOvr>
    <a:masterClrMapping/>
  </p:clrMapOvr>
  <mc:AlternateContent xmlns:mc="http://schemas.openxmlformats.org/markup-compatibility/2006" xmlns:p14="http://schemas.microsoft.com/office/powerpoint/2010/main">
    <mc:Choice Requires="p14">
      <p:transition spd="slow" p14:dur="10000" advClick="0" advTm="5000"/>
    </mc:Choice>
    <mc:Fallback xmlns="">
      <p:transition spd="slow" advClick="0" advTm="5000"/>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B44B15-1F6A-A283-7486-99B04DCAF415}"/>
              </a:ext>
            </a:extLst>
          </p:cNvPr>
          <p:cNvSpPr/>
          <p:nvPr/>
        </p:nvSpPr>
        <p:spPr>
          <a:xfrm>
            <a:off x="12195174" y="22473"/>
            <a:ext cx="12193590" cy="13716002"/>
          </a:xfrm>
          <a:prstGeom prst="rect">
            <a:avLst/>
          </a:prstGeom>
          <a:solidFill>
            <a:srgbClr val="E5F6FF"/>
          </a:solidFill>
          <a:ln w="12700">
            <a:miter lim="400000"/>
          </a:ln>
        </p:spPr>
        <p:txBody>
          <a:bodyPr tIns="91440" bIns="91440"/>
          <a:lstStyle/>
          <a:p>
            <a:pPr defTabSz="914400">
              <a:defRPr sz="1400">
                <a:latin typeface="+mj-lt"/>
                <a:ea typeface="+mj-ea"/>
                <a:cs typeface="+mj-cs"/>
                <a:sym typeface="IBM Plex Sans"/>
              </a:defRPr>
            </a:pPr>
            <a:endParaRPr sz="1400" dirty="0">
              <a:latin typeface="IBM Plex Sans"/>
              <a:sym typeface="IBM Plex Sans"/>
            </a:endParaRPr>
          </a:p>
        </p:txBody>
      </p:sp>
      <p:sp>
        <p:nvSpPr>
          <p:cNvPr id="6" name="Rectangle 5">
            <a:extLst>
              <a:ext uri="{FF2B5EF4-FFF2-40B4-BE49-F238E27FC236}">
                <a16:creationId xmlns:a16="http://schemas.microsoft.com/office/drawing/2014/main" id="{990A9323-D47F-6CDD-C027-C417C4D6F76E}"/>
              </a:ext>
            </a:extLst>
          </p:cNvPr>
          <p:cNvSpPr/>
          <p:nvPr/>
        </p:nvSpPr>
        <p:spPr bwMode="auto">
          <a:xfrm>
            <a:off x="576710" y="2789640"/>
            <a:ext cx="18155990" cy="9727416"/>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243808" tIns="243808" rIns="243808" bIns="243808" numCol="1" rtlCol="0" anchor="t" anchorCtr="0" compatLnSpc="1">
            <a:prstTxWarp prst="textNoShape">
              <a:avLst/>
            </a:prstTxWarp>
          </a:bodyPr>
          <a:lstStyle/>
          <a:p>
            <a:pPr defTabSz="2437852" fontAlgn="base">
              <a:spcBef>
                <a:spcPct val="0"/>
              </a:spcBef>
              <a:spcAft>
                <a:spcPct val="0"/>
              </a:spcAft>
              <a:defRPr/>
            </a:pPr>
            <a:endParaRPr lang="en-US" sz="3734" dirty="0">
              <a:solidFill>
                <a:srgbClr val="FFFFFF"/>
              </a:solidFill>
            </a:endParaRPr>
          </a:p>
        </p:txBody>
      </p:sp>
      <p:sp>
        <p:nvSpPr>
          <p:cNvPr id="107" name="Rectangle 106">
            <a:extLst>
              <a:ext uri="{FF2B5EF4-FFF2-40B4-BE49-F238E27FC236}">
                <a16:creationId xmlns:a16="http://schemas.microsoft.com/office/drawing/2014/main" id="{3E4F61EB-33DB-E5E4-292F-45F5B18AA3D5}"/>
              </a:ext>
            </a:extLst>
          </p:cNvPr>
          <p:cNvSpPr/>
          <p:nvPr/>
        </p:nvSpPr>
        <p:spPr bwMode="auto">
          <a:xfrm>
            <a:off x="18982010" y="2789640"/>
            <a:ext cx="4828458" cy="9727416"/>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243808" tIns="243808" rIns="243808" bIns="243808" numCol="1" rtlCol="0" anchor="t" anchorCtr="0" compatLnSpc="1">
            <a:prstTxWarp prst="textNoShape">
              <a:avLst/>
            </a:prstTxWarp>
          </a:bodyPr>
          <a:lstStyle/>
          <a:p>
            <a:pPr defTabSz="2437852" fontAlgn="base">
              <a:spcBef>
                <a:spcPct val="0"/>
              </a:spcBef>
              <a:spcAft>
                <a:spcPct val="0"/>
              </a:spcAft>
              <a:defRPr/>
            </a:pPr>
            <a:endParaRPr lang="en-US" sz="3734" dirty="0">
              <a:solidFill>
                <a:srgbClr val="FFFFFF"/>
              </a:solidFill>
            </a:endParaRPr>
          </a:p>
        </p:txBody>
      </p:sp>
      <p:sp>
        <p:nvSpPr>
          <p:cNvPr id="113" name="Rectangle 112">
            <a:extLst>
              <a:ext uri="{FF2B5EF4-FFF2-40B4-BE49-F238E27FC236}">
                <a16:creationId xmlns:a16="http://schemas.microsoft.com/office/drawing/2014/main" id="{8FBA789B-78DA-7915-6999-ABB210D2AE3D}"/>
              </a:ext>
            </a:extLst>
          </p:cNvPr>
          <p:cNvSpPr/>
          <p:nvPr/>
        </p:nvSpPr>
        <p:spPr bwMode="auto">
          <a:xfrm>
            <a:off x="576710" y="2294950"/>
            <a:ext cx="18155990" cy="9727416"/>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243808" tIns="243808" rIns="243808" bIns="243808" numCol="1" rtlCol="0" anchor="t" anchorCtr="0" compatLnSpc="1">
            <a:prstTxWarp prst="textNoShape">
              <a:avLst/>
            </a:prstTxWarp>
          </a:bodyPr>
          <a:lstStyle/>
          <a:p>
            <a:pPr defTabSz="2437852" fontAlgn="base">
              <a:spcBef>
                <a:spcPct val="0"/>
              </a:spcBef>
              <a:spcAft>
                <a:spcPct val="0"/>
              </a:spcAft>
              <a:defRPr/>
            </a:pPr>
            <a:endParaRPr lang="en-US" sz="3734" dirty="0">
              <a:solidFill>
                <a:srgbClr val="FFFFFF"/>
              </a:solidFill>
            </a:endParaRPr>
          </a:p>
        </p:txBody>
      </p:sp>
      <p:sp>
        <p:nvSpPr>
          <p:cNvPr id="116" name="Rectangle 115">
            <a:extLst>
              <a:ext uri="{FF2B5EF4-FFF2-40B4-BE49-F238E27FC236}">
                <a16:creationId xmlns:a16="http://schemas.microsoft.com/office/drawing/2014/main" id="{A4BBFBAA-98F3-0E6B-B81F-BCC9069DAE53}"/>
              </a:ext>
            </a:extLst>
          </p:cNvPr>
          <p:cNvSpPr/>
          <p:nvPr/>
        </p:nvSpPr>
        <p:spPr bwMode="auto">
          <a:xfrm>
            <a:off x="576710" y="3104722"/>
            <a:ext cx="18155990" cy="9727416"/>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243808" tIns="243808" rIns="243808" bIns="243808" numCol="1" rtlCol="0" anchor="t" anchorCtr="0" compatLnSpc="1">
            <a:prstTxWarp prst="textNoShape">
              <a:avLst/>
            </a:prstTxWarp>
          </a:bodyPr>
          <a:lstStyle/>
          <a:p>
            <a:pPr defTabSz="2437852" fontAlgn="base">
              <a:spcBef>
                <a:spcPct val="0"/>
              </a:spcBef>
              <a:spcAft>
                <a:spcPct val="0"/>
              </a:spcAft>
              <a:defRPr/>
            </a:pPr>
            <a:endParaRPr lang="en-US" sz="3734" dirty="0">
              <a:solidFill>
                <a:srgbClr val="FFFFFF"/>
              </a:solidFill>
            </a:endParaRPr>
          </a:p>
        </p:txBody>
      </p:sp>
      <p:sp>
        <p:nvSpPr>
          <p:cNvPr id="7" name="Text Box 2">
            <a:extLst>
              <a:ext uri="{FF2B5EF4-FFF2-40B4-BE49-F238E27FC236}">
                <a16:creationId xmlns:a16="http://schemas.microsoft.com/office/drawing/2014/main" id="{540A47EC-DD15-5C68-87D1-B8946E0A6C6B}"/>
              </a:ext>
            </a:extLst>
          </p:cNvPr>
          <p:cNvSpPr txBox="1">
            <a:spLocks noChangeArrowheads="1"/>
          </p:cNvSpPr>
          <p:nvPr/>
        </p:nvSpPr>
        <p:spPr bwMode="auto">
          <a:xfrm>
            <a:off x="614659" y="5653363"/>
            <a:ext cx="5062803" cy="694945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600" cap="flat">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9pPr>
          </a:lstStyle>
          <a:p>
            <a:pPr defTabSz="1828580">
              <a:tabLst>
                <a:tab pos="0" algn="l"/>
                <a:tab pos="457108" algn="l"/>
                <a:tab pos="914218" algn="l"/>
                <a:tab pos="1371326" algn="l"/>
                <a:tab pos="1828434" algn="l"/>
                <a:tab pos="2285542" algn="l"/>
                <a:tab pos="2742652" algn="l"/>
                <a:tab pos="3199760" algn="l"/>
                <a:tab pos="3656868" algn="l"/>
                <a:tab pos="4113978" algn="l"/>
                <a:tab pos="4571086" algn="l"/>
              </a:tabLst>
              <a:defRPr/>
            </a:pPr>
            <a:r>
              <a:rPr lang="en-US" sz="2400" kern="0" dirty="0">
                <a:latin typeface="+mn-lt"/>
                <a:ea typeface="+mn-ea"/>
              </a:rPr>
              <a:t>IBM’s quarterly promotions process is critical to retaining top talent however increasingly painful to manage. It would take </a:t>
            </a:r>
            <a:r>
              <a:rPr lang="en-US" altLang="zh-CN" sz="2400" kern="0" dirty="0">
                <a:latin typeface="+mn-lt"/>
                <a:ea typeface="+mn-ea"/>
                <a:cs typeface="Poppins"/>
                <a:sym typeface="Poppins"/>
              </a:rPr>
              <a:t>10 weeks each quarter to execute quarterly promotions. A high amount of data pulled for 15,000+ employees to support manual decisions for </a:t>
            </a:r>
            <a:br>
              <a:rPr lang="en-US" altLang="zh-CN" sz="2400" kern="0" dirty="0">
                <a:latin typeface="+mn-lt"/>
                <a:ea typeface="+mn-ea"/>
                <a:cs typeface="Poppins"/>
                <a:sym typeface="Poppins"/>
              </a:rPr>
            </a:br>
            <a:r>
              <a:rPr lang="en-US" altLang="zh-CN" sz="2400" kern="0" dirty="0">
                <a:latin typeface="+mn-lt"/>
                <a:ea typeface="+mn-ea"/>
                <a:cs typeface="Poppins"/>
                <a:sym typeface="Poppins"/>
              </a:rPr>
              <a:t>3,000 managers. </a:t>
            </a:r>
            <a:r>
              <a:rPr lang="en-US" sz="2400" kern="0" dirty="0">
                <a:latin typeface="+mn-lt"/>
                <a:ea typeface="+mn-ea"/>
              </a:rPr>
              <a:t>Managers needed </a:t>
            </a:r>
            <a:br>
              <a:rPr lang="en-US" sz="2400" kern="0" dirty="0">
                <a:latin typeface="+mn-lt"/>
                <a:ea typeface="+mn-ea"/>
              </a:rPr>
            </a:br>
            <a:r>
              <a:rPr lang="en-US" sz="2400" kern="0" dirty="0">
                <a:latin typeface="+mn-lt"/>
                <a:ea typeface="+mn-ea"/>
              </a:rPr>
              <a:t>a faster way of making fair promotion decisions and forming development plans for all employees.</a:t>
            </a:r>
          </a:p>
        </p:txBody>
      </p:sp>
      <p:sp>
        <p:nvSpPr>
          <p:cNvPr id="10" name="Text Box 4">
            <a:extLst>
              <a:ext uri="{FF2B5EF4-FFF2-40B4-BE49-F238E27FC236}">
                <a16:creationId xmlns:a16="http://schemas.microsoft.com/office/drawing/2014/main" id="{471BE0A0-3F66-1521-1B1A-B4D1F8057414}"/>
              </a:ext>
            </a:extLst>
          </p:cNvPr>
          <p:cNvSpPr txBox="1">
            <a:spLocks noChangeArrowheads="1"/>
          </p:cNvSpPr>
          <p:nvPr/>
        </p:nvSpPr>
        <p:spPr bwMode="auto">
          <a:xfrm>
            <a:off x="6702523" y="5641429"/>
            <a:ext cx="4880976" cy="44967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600" cap="flat">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9pPr>
          </a:lstStyle>
          <a:p>
            <a:pPr defTabSz="1828580">
              <a:tabLst>
                <a:tab pos="0" algn="l"/>
                <a:tab pos="457108" algn="l"/>
                <a:tab pos="914218" algn="l"/>
                <a:tab pos="1371326" algn="l"/>
                <a:tab pos="1828434" algn="l"/>
                <a:tab pos="2285542" algn="l"/>
                <a:tab pos="2742652" algn="l"/>
                <a:tab pos="3199760" algn="l"/>
                <a:tab pos="3656868" algn="l"/>
                <a:tab pos="4113978" algn="l"/>
                <a:tab pos="4571086" algn="l"/>
              </a:tabLst>
              <a:defRPr/>
            </a:pPr>
            <a:r>
              <a:rPr lang="en-US" sz="2400" kern="0" dirty="0">
                <a:latin typeface="+mn-lt"/>
                <a:ea typeface="+mn-ea"/>
              </a:rPr>
              <a:t>The promotion process was reimagined using watsonx Orchestrate. The skills were developed in the HR and IT squads to build an MVP using intelligent workflows to pull data on 15,000+ employees and to support 3,000 managers in making decisions.</a:t>
            </a:r>
          </a:p>
          <a:p>
            <a:pPr defTabSz="1828580">
              <a:tabLst>
                <a:tab pos="0" algn="l"/>
                <a:tab pos="457108" algn="l"/>
                <a:tab pos="914218" algn="l"/>
                <a:tab pos="1371326" algn="l"/>
                <a:tab pos="1828434" algn="l"/>
                <a:tab pos="2285542" algn="l"/>
                <a:tab pos="2742652" algn="l"/>
                <a:tab pos="3199760" algn="l"/>
                <a:tab pos="3656868" algn="l"/>
                <a:tab pos="4113978" algn="l"/>
                <a:tab pos="4571086" algn="l"/>
              </a:tabLst>
              <a:defRPr/>
            </a:pPr>
            <a:endParaRPr lang="en-US" sz="2000" kern="0" dirty="0">
              <a:latin typeface="+mn-lt"/>
              <a:ea typeface="+mn-ea"/>
            </a:endParaRPr>
          </a:p>
        </p:txBody>
      </p:sp>
      <p:sp>
        <p:nvSpPr>
          <p:cNvPr id="13" name="TextBox 55">
            <a:extLst>
              <a:ext uri="{FF2B5EF4-FFF2-40B4-BE49-F238E27FC236}">
                <a16:creationId xmlns:a16="http://schemas.microsoft.com/office/drawing/2014/main" id="{211115B9-2B04-BA6B-B9C6-A3D54D7C1E3A}"/>
              </a:ext>
            </a:extLst>
          </p:cNvPr>
          <p:cNvSpPr txBox="1"/>
          <p:nvPr/>
        </p:nvSpPr>
        <p:spPr>
          <a:xfrm>
            <a:off x="472845" y="4584433"/>
            <a:ext cx="5062804" cy="646331"/>
          </a:xfrm>
          <a:prstGeom prst="rect">
            <a:avLst/>
          </a:prstGeom>
          <a:noFill/>
        </p:spPr>
        <p:txBody>
          <a:bodyPr wrap="square">
            <a:spAutoFit/>
          </a:bodyPr>
          <a:lstStyle/>
          <a:p>
            <a:pPr defTabSz="1828580">
              <a:defRPr/>
            </a:pPr>
            <a:r>
              <a:rPr lang="en-US" b="1" dirty="0">
                <a:cs typeface="IBM Plex Sans" charset="0"/>
              </a:rPr>
              <a:t>Business challenge</a:t>
            </a:r>
          </a:p>
        </p:txBody>
      </p:sp>
      <p:sp>
        <p:nvSpPr>
          <p:cNvPr id="14" name="TextBox 56">
            <a:extLst>
              <a:ext uri="{FF2B5EF4-FFF2-40B4-BE49-F238E27FC236}">
                <a16:creationId xmlns:a16="http://schemas.microsoft.com/office/drawing/2014/main" id="{B18403FB-85C7-726B-C440-6C88B642122A}"/>
              </a:ext>
            </a:extLst>
          </p:cNvPr>
          <p:cNvSpPr txBox="1"/>
          <p:nvPr/>
        </p:nvSpPr>
        <p:spPr>
          <a:xfrm>
            <a:off x="6587210" y="4584433"/>
            <a:ext cx="4556403" cy="646331"/>
          </a:xfrm>
          <a:prstGeom prst="rect">
            <a:avLst/>
          </a:prstGeom>
          <a:noFill/>
        </p:spPr>
        <p:txBody>
          <a:bodyPr wrap="square">
            <a:spAutoFit/>
          </a:bodyPr>
          <a:lstStyle/>
          <a:p>
            <a:pPr defTabSz="1828580">
              <a:defRPr/>
            </a:pPr>
            <a:r>
              <a:rPr lang="en-US" b="1" dirty="0"/>
              <a:t>Solution</a:t>
            </a:r>
          </a:p>
        </p:txBody>
      </p:sp>
      <p:pic>
        <p:nvPicPr>
          <p:cNvPr id="20" name="Graphique 19">
            <a:extLst>
              <a:ext uri="{FF2B5EF4-FFF2-40B4-BE49-F238E27FC236}">
                <a16:creationId xmlns:a16="http://schemas.microsoft.com/office/drawing/2014/main" id="{5040440D-E913-7CAC-17D5-37C41436C988}"/>
              </a:ext>
            </a:extLst>
          </p:cNvPr>
          <p:cNvPicPr>
            <a:picLocks noChangeAspect="1"/>
          </p:cNvPicPr>
          <p:nvPr/>
        </p:nvPicPr>
        <p:blipFill>
          <a:blip r:embed="rId3">
            <a:duotone>
              <a:schemeClr val="accent1">
                <a:shade val="45000"/>
                <a:satMod val="135000"/>
              </a:schemeClr>
              <a:prstClr val="white"/>
            </a:duotone>
            <a:lum bright="20000" contrast="20000"/>
            <a:extLst>
              <a:ext uri="{96DAC541-7B7A-43D3-8B79-37D633B846F1}">
                <asvg:svgBlip xmlns:asvg="http://schemas.microsoft.com/office/drawing/2016/SVG/main" r:embed="rId4"/>
              </a:ext>
            </a:extLst>
          </a:blip>
          <a:stretch>
            <a:fillRect/>
          </a:stretch>
        </p:blipFill>
        <p:spPr>
          <a:xfrm>
            <a:off x="12850252" y="7889791"/>
            <a:ext cx="1405072" cy="1405072"/>
          </a:xfrm>
          <a:prstGeom prst="rect">
            <a:avLst/>
          </a:prstGeom>
        </p:spPr>
      </p:pic>
      <p:sp>
        <p:nvSpPr>
          <p:cNvPr id="21" name="TextBox 52">
            <a:extLst>
              <a:ext uri="{FF2B5EF4-FFF2-40B4-BE49-F238E27FC236}">
                <a16:creationId xmlns:a16="http://schemas.microsoft.com/office/drawing/2014/main" id="{21B888E4-ABD7-EAB9-3936-CACB65A4D5A9}"/>
              </a:ext>
            </a:extLst>
          </p:cNvPr>
          <p:cNvSpPr txBox="1"/>
          <p:nvPr/>
        </p:nvSpPr>
        <p:spPr>
          <a:xfrm>
            <a:off x="12733927" y="9767853"/>
            <a:ext cx="4419427" cy="1077218"/>
          </a:xfrm>
          <a:prstGeom prst="rect">
            <a:avLst/>
          </a:prstGeom>
          <a:noFill/>
        </p:spPr>
        <p:txBody>
          <a:bodyPr wrap="square" rtlCol="0">
            <a:spAutoFit/>
          </a:bodyPr>
          <a:lstStyle/>
          <a:p>
            <a:pPr defTabSz="1828580">
              <a:spcBef>
                <a:spcPts val="6664"/>
              </a:spcBef>
              <a:defRPr/>
            </a:pPr>
            <a:r>
              <a:rPr lang="en-CA" sz="3200" kern="0" dirty="0">
                <a:solidFill>
                  <a:schemeClr val="tx2"/>
                </a:solidFill>
              </a:rPr>
              <a:t>reduced time spent manually pulling data </a:t>
            </a:r>
          </a:p>
        </p:txBody>
      </p:sp>
      <p:sp>
        <p:nvSpPr>
          <p:cNvPr id="23" name="TextBox 50">
            <a:extLst>
              <a:ext uri="{FF2B5EF4-FFF2-40B4-BE49-F238E27FC236}">
                <a16:creationId xmlns:a16="http://schemas.microsoft.com/office/drawing/2014/main" id="{A414233F-7CB6-1BCD-2789-05DD96366006}"/>
              </a:ext>
            </a:extLst>
          </p:cNvPr>
          <p:cNvSpPr txBox="1"/>
          <p:nvPr/>
        </p:nvSpPr>
        <p:spPr>
          <a:xfrm>
            <a:off x="12763500" y="2903219"/>
            <a:ext cx="4953000" cy="1446550"/>
          </a:xfrm>
          <a:prstGeom prst="rect">
            <a:avLst/>
          </a:prstGeom>
          <a:noFill/>
        </p:spPr>
        <p:txBody>
          <a:bodyPr wrap="square" rtlCol="0">
            <a:spAutoFit/>
          </a:bodyPr>
          <a:lstStyle/>
          <a:p>
            <a:pPr defTabSz="1828580">
              <a:defRPr/>
            </a:pPr>
            <a:r>
              <a:rPr lang="en-US" sz="3200" dirty="0">
                <a:solidFill>
                  <a:schemeClr val="tx2"/>
                </a:solidFill>
                <a:cs typeface="IBM Plex Sans" charset="0"/>
              </a:rPr>
              <a:t>reduction in HR support for end-to-end process</a:t>
            </a:r>
          </a:p>
          <a:p>
            <a:pPr defTabSz="1828580">
              <a:defRPr/>
            </a:pPr>
            <a:endParaRPr lang="en-US" sz="2400" dirty="0">
              <a:solidFill>
                <a:srgbClr val="000000"/>
              </a:solidFill>
              <a:cs typeface="IBM Plex Sans" charset="0"/>
            </a:endParaRPr>
          </a:p>
        </p:txBody>
      </p:sp>
      <p:sp>
        <p:nvSpPr>
          <p:cNvPr id="24" name="TextBox 51">
            <a:extLst>
              <a:ext uri="{FF2B5EF4-FFF2-40B4-BE49-F238E27FC236}">
                <a16:creationId xmlns:a16="http://schemas.microsoft.com/office/drawing/2014/main" id="{FC799B89-931A-9CE5-D720-D8F332BFA176}"/>
              </a:ext>
            </a:extLst>
          </p:cNvPr>
          <p:cNvSpPr txBox="1"/>
          <p:nvPr/>
        </p:nvSpPr>
        <p:spPr>
          <a:xfrm>
            <a:off x="12763500" y="951561"/>
            <a:ext cx="3322239" cy="1323439"/>
          </a:xfrm>
          <a:prstGeom prst="rect">
            <a:avLst/>
          </a:prstGeom>
          <a:noFill/>
        </p:spPr>
        <p:txBody>
          <a:bodyPr wrap="square" rtlCol="0">
            <a:spAutoFit/>
          </a:bodyPr>
          <a:lstStyle/>
          <a:p>
            <a:pPr defTabSz="1828580">
              <a:defRPr/>
            </a:pPr>
            <a:r>
              <a:rPr lang="en-US" sz="8000" dirty="0">
                <a:solidFill>
                  <a:srgbClr val="0F62FE"/>
                </a:solidFill>
                <a:latin typeface="+mj-lt"/>
                <a:cs typeface="IBM Plex Sans" charset="0"/>
              </a:rPr>
              <a:t>85%</a:t>
            </a:r>
          </a:p>
        </p:txBody>
      </p:sp>
      <p:sp>
        <p:nvSpPr>
          <p:cNvPr id="25" name="TextBox 61">
            <a:extLst>
              <a:ext uri="{FF2B5EF4-FFF2-40B4-BE49-F238E27FC236}">
                <a16:creationId xmlns:a16="http://schemas.microsoft.com/office/drawing/2014/main" id="{D97D0EED-7221-1114-910D-DBAFCC117A11}"/>
              </a:ext>
            </a:extLst>
          </p:cNvPr>
          <p:cNvSpPr txBox="1"/>
          <p:nvPr/>
        </p:nvSpPr>
        <p:spPr>
          <a:xfrm>
            <a:off x="18899676" y="2852167"/>
            <a:ext cx="4211784" cy="1938992"/>
          </a:xfrm>
          <a:prstGeom prst="rect">
            <a:avLst/>
          </a:prstGeom>
          <a:noFill/>
        </p:spPr>
        <p:txBody>
          <a:bodyPr wrap="square" rtlCol="0">
            <a:spAutoFit/>
          </a:bodyPr>
          <a:lstStyle/>
          <a:p>
            <a:pPr defTabSz="1828580">
              <a:defRPr/>
            </a:pPr>
            <a:r>
              <a:rPr lang="en-US" sz="3200" dirty="0">
                <a:solidFill>
                  <a:schemeClr val="tx2"/>
                </a:solidFill>
                <a:cs typeface="IBM Plex Sans" charset="0"/>
              </a:rPr>
              <a:t>week reduction in time to complete quarterly process</a:t>
            </a:r>
          </a:p>
          <a:p>
            <a:pPr defTabSz="1828580">
              <a:defRPr/>
            </a:pPr>
            <a:endParaRPr lang="en-US" sz="2400" dirty="0">
              <a:solidFill>
                <a:srgbClr val="000000"/>
              </a:solidFill>
              <a:cs typeface="IBM Plex Sans" charset="0"/>
            </a:endParaRPr>
          </a:p>
        </p:txBody>
      </p:sp>
      <p:sp>
        <p:nvSpPr>
          <p:cNvPr id="26" name="TextBox 62">
            <a:extLst>
              <a:ext uri="{FF2B5EF4-FFF2-40B4-BE49-F238E27FC236}">
                <a16:creationId xmlns:a16="http://schemas.microsoft.com/office/drawing/2014/main" id="{7FB60BAD-EAEC-1345-1CA7-20544A4AE633}"/>
              </a:ext>
            </a:extLst>
          </p:cNvPr>
          <p:cNvSpPr txBox="1"/>
          <p:nvPr/>
        </p:nvSpPr>
        <p:spPr>
          <a:xfrm>
            <a:off x="18859501" y="976890"/>
            <a:ext cx="2188621" cy="1323439"/>
          </a:xfrm>
          <a:prstGeom prst="rect">
            <a:avLst/>
          </a:prstGeom>
          <a:noFill/>
        </p:spPr>
        <p:txBody>
          <a:bodyPr wrap="square" rtlCol="0">
            <a:spAutoFit/>
          </a:bodyPr>
          <a:lstStyle/>
          <a:p>
            <a:pPr defTabSz="1828580">
              <a:defRPr/>
            </a:pPr>
            <a:r>
              <a:rPr lang="en-US" sz="8000" dirty="0">
                <a:solidFill>
                  <a:srgbClr val="0F62FE"/>
                </a:solidFill>
                <a:latin typeface="+mj-lt"/>
                <a:cs typeface="IBM Plex Sans" charset="0"/>
              </a:rPr>
              <a:t>4</a:t>
            </a:r>
          </a:p>
        </p:txBody>
      </p:sp>
      <p:sp>
        <p:nvSpPr>
          <p:cNvPr id="27" name="TextBox 63">
            <a:extLst>
              <a:ext uri="{FF2B5EF4-FFF2-40B4-BE49-F238E27FC236}">
                <a16:creationId xmlns:a16="http://schemas.microsoft.com/office/drawing/2014/main" id="{C6F6BB09-EC70-0680-5FBF-3A4CF0FE4C13}"/>
              </a:ext>
            </a:extLst>
          </p:cNvPr>
          <p:cNvSpPr txBox="1"/>
          <p:nvPr/>
        </p:nvSpPr>
        <p:spPr>
          <a:xfrm>
            <a:off x="18869443" y="9712672"/>
            <a:ext cx="4926060" cy="2308324"/>
          </a:xfrm>
          <a:prstGeom prst="rect">
            <a:avLst/>
          </a:prstGeom>
          <a:noFill/>
        </p:spPr>
        <p:txBody>
          <a:bodyPr wrap="square" rtlCol="0">
            <a:spAutoFit/>
          </a:bodyPr>
          <a:lstStyle/>
          <a:p>
            <a:pPr defTabSz="1828580">
              <a:defRPr/>
            </a:pPr>
            <a:r>
              <a:rPr lang="en-US" sz="3200" dirty="0">
                <a:solidFill>
                  <a:schemeClr val="tx2"/>
                </a:solidFill>
                <a:cs typeface="IBM Plex Sans" charset="0"/>
              </a:rPr>
              <a:t>managers completed </a:t>
            </a:r>
            <a:br>
              <a:rPr lang="en-US" sz="3200" dirty="0">
                <a:solidFill>
                  <a:schemeClr val="tx2"/>
                </a:solidFill>
                <a:cs typeface="IBM Plex Sans" charset="0"/>
              </a:rPr>
            </a:br>
            <a:r>
              <a:rPr lang="en-US" sz="3200" dirty="0">
                <a:solidFill>
                  <a:schemeClr val="tx2"/>
                </a:solidFill>
                <a:cs typeface="IBM Plex Sans" charset="0"/>
              </a:rPr>
              <a:t>data-driven nominations in a 2-week period</a:t>
            </a:r>
          </a:p>
          <a:p>
            <a:pPr defTabSz="1828580">
              <a:defRPr/>
            </a:pPr>
            <a:endParaRPr lang="en-US" sz="2400" dirty="0">
              <a:solidFill>
                <a:srgbClr val="000000"/>
              </a:solidFill>
              <a:cs typeface="IBM Plex Sans" charset="0"/>
            </a:endParaRPr>
          </a:p>
          <a:p>
            <a:pPr defTabSz="1828580">
              <a:defRPr/>
            </a:pPr>
            <a:endParaRPr lang="en-US" sz="2400" dirty="0">
              <a:solidFill>
                <a:srgbClr val="000000"/>
              </a:solidFill>
              <a:cs typeface="IBM Plex Sans" charset="0"/>
            </a:endParaRPr>
          </a:p>
        </p:txBody>
      </p:sp>
      <p:sp>
        <p:nvSpPr>
          <p:cNvPr id="28" name="TextBox 64">
            <a:extLst>
              <a:ext uri="{FF2B5EF4-FFF2-40B4-BE49-F238E27FC236}">
                <a16:creationId xmlns:a16="http://schemas.microsoft.com/office/drawing/2014/main" id="{53981A21-C116-1368-7142-B1F52DEE4A66}"/>
              </a:ext>
            </a:extLst>
          </p:cNvPr>
          <p:cNvSpPr txBox="1"/>
          <p:nvPr/>
        </p:nvSpPr>
        <p:spPr>
          <a:xfrm>
            <a:off x="18859501" y="7831200"/>
            <a:ext cx="4057887" cy="1323439"/>
          </a:xfrm>
          <a:prstGeom prst="rect">
            <a:avLst/>
          </a:prstGeom>
          <a:noFill/>
        </p:spPr>
        <p:txBody>
          <a:bodyPr wrap="square" rtlCol="0">
            <a:spAutoFit/>
          </a:bodyPr>
          <a:lstStyle/>
          <a:p>
            <a:pPr defTabSz="1828580">
              <a:defRPr/>
            </a:pPr>
            <a:r>
              <a:rPr lang="en-US" sz="8000" dirty="0">
                <a:solidFill>
                  <a:srgbClr val="0F62FE"/>
                </a:solidFill>
                <a:latin typeface="+mj-lt"/>
                <a:cs typeface="IBM Plex Sans" charset="0"/>
              </a:rPr>
              <a:t>1826</a:t>
            </a:r>
          </a:p>
        </p:txBody>
      </p:sp>
      <p:sp>
        <p:nvSpPr>
          <p:cNvPr id="29" name="Title 2">
            <a:extLst>
              <a:ext uri="{FF2B5EF4-FFF2-40B4-BE49-F238E27FC236}">
                <a16:creationId xmlns:a16="http://schemas.microsoft.com/office/drawing/2014/main" id="{2999361D-FEE2-1A86-8076-7DBBD7C7FBB1}"/>
              </a:ext>
            </a:extLst>
          </p:cNvPr>
          <p:cNvSpPr txBox="1">
            <a:spLocks/>
          </p:cNvSpPr>
          <p:nvPr/>
        </p:nvSpPr>
        <p:spPr>
          <a:xfrm>
            <a:off x="576072" y="1714500"/>
            <a:ext cx="10213122" cy="15265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2437912">
              <a:lnSpc>
                <a:spcPct val="100000"/>
              </a:lnSpc>
              <a:defRPr/>
            </a:pPr>
            <a:r>
              <a:rPr lang="en-US" sz="4400" kern="0" dirty="0">
                <a:solidFill>
                  <a:schemeClr val="tx1"/>
                </a:solidFill>
                <a:ea typeface="+mn-ea"/>
              </a:rPr>
              <a:t>Automating quarterly promotion </a:t>
            </a:r>
            <a:br>
              <a:rPr lang="en-US" sz="4400" kern="0" dirty="0">
                <a:solidFill>
                  <a:schemeClr val="tx1"/>
                </a:solidFill>
                <a:ea typeface="+mn-ea"/>
              </a:rPr>
            </a:br>
            <a:r>
              <a:rPr lang="en-US" sz="4400" kern="0" dirty="0">
                <a:solidFill>
                  <a:schemeClr val="tx1"/>
                </a:solidFill>
                <a:ea typeface="+mn-ea"/>
              </a:rPr>
              <a:t>process @ IBM HR</a:t>
            </a:r>
          </a:p>
        </p:txBody>
      </p:sp>
      <p:sp>
        <p:nvSpPr>
          <p:cNvPr id="3" name="Title 2">
            <a:extLst>
              <a:ext uri="{FF2B5EF4-FFF2-40B4-BE49-F238E27FC236}">
                <a16:creationId xmlns:a16="http://schemas.microsoft.com/office/drawing/2014/main" id="{662B6E6E-E5FE-78FC-1623-1A06EDD0F77A}"/>
              </a:ext>
            </a:extLst>
          </p:cNvPr>
          <p:cNvSpPr txBox="1">
            <a:spLocks/>
          </p:cNvSpPr>
          <p:nvPr/>
        </p:nvSpPr>
        <p:spPr>
          <a:xfrm>
            <a:off x="576072" y="577850"/>
            <a:ext cx="9787128" cy="904944"/>
          </a:xfrm>
          <a:prstGeom prst="rect">
            <a:avLst/>
          </a:prstGeom>
        </p:spPr>
        <p:txBody>
          <a:bodyPr vert="horz" lIns="0" tIns="0" rIns="0" bIns="0" rtlCol="0" anchor="t">
            <a:noAutofit/>
          </a:bodyPr>
          <a:lstStyle>
            <a:lvl1pPr algn="l" rtl="0" eaLnBrk="1" fontAlgn="base" hangingPunct="1">
              <a:lnSpc>
                <a:spcPct val="100000"/>
              </a:lnSpc>
              <a:spcBef>
                <a:spcPts val="1800"/>
              </a:spcBef>
              <a:spcAft>
                <a:spcPct val="0"/>
              </a:spcAft>
              <a:defRPr sz="4000" b="0" i="0">
                <a:solidFill>
                  <a:schemeClr val="accent1"/>
                </a:solidFill>
                <a:latin typeface="IBM Plex Sans ExtraLigh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1523940" fontAlgn="auto">
              <a:spcBef>
                <a:spcPts val="0"/>
              </a:spcBef>
              <a:spcAft>
                <a:spcPts val="0"/>
              </a:spcAft>
              <a:defRPr/>
            </a:pPr>
            <a:r>
              <a:rPr lang="en-US" sz="2800" b="1" kern="0" dirty="0">
                <a:solidFill>
                  <a:srgbClr val="000000"/>
                </a:solidFill>
                <a:latin typeface="+mj-lt"/>
                <a:ea typeface="+mn-ea"/>
                <a:cs typeface="+mn-cs"/>
              </a:rPr>
              <a:t>Talent use case</a:t>
            </a:r>
            <a:endParaRPr lang="en-US" sz="2800" kern="0" dirty="0">
              <a:solidFill>
                <a:srgbClr val="000000"/>
              </a:solidFill>
              <a:latin typeface="+mj-lt"/>
              <a:ea typeface="+mn-ea"/>
              <a:cs typeface="+mn-cs"/>
            </a:endParaRPr>
          </a:p>
        </p:txBody>
      </p:sp>
      <p:cxnSp>
        <p:nvCxnSpPr>
          <p:cNvPr id="5" name="Straight Connector 4">
            <a:extLst>
              <a:ext uri="{FF2B5EF4-FFF2-40B4-BE49-F238E27FC236}">
                <a16:creationId xmlns:a16="http://schemas.microsoft.com/office/drawing/2014/main" id="{2402FDBA-968E-98FF-EC04-D20E372A6B4B}"/>
              </a:ext>
            </a:extLst>
          </p:cNvPr>
          <p:cNvCxnSpPr/>
          <p:nvPr/>
        </p:nvCxnSpPr>
        <p:spPr bwMode="auto">
          <a:xfrm>
            <a:off x="12498760" y="6846026"/>
            <a:ext cx="1162202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7C6E98A-262C-E3F6-4C68-9234CB41593E}"/>
              </a:ext>
            </a:extLst>
          </p:cNvPr>
          <p:cNvCxnSpPr>
            <a:cxnSpLocks/>
          </p:cNvCxnSpPr>
          <p:nvPr/>
        </p:nvCxnSpPr>
        <p:spPr bwMode="auto">
          <a:xfrm>
            <a:off x="18288000" y="951561"/>
            <a:ext cx="0" cy="11806496"/>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98973453"/>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90A9323-D47F-6CDD-C027-C417C4D6F76E}"/>
              </a:ext>
            </a:extLst>
          </p:cNvPr>
          <p:cNvSpPr/>
          <p:nvPr/>
        </p:nvSpPr>
        <p:spPr bwMode="auto">
          <a:xfrm>
            <a:off x="578228" y="2790172"/>
            <a:ext cx="18153627" cy="9726149"/>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243776" tIns="243776" rIns="243776" bIns="243776" numCol="1" rtlCol="0" anchor="t" anchorCtr="0" compatLnSpc="1">
            <a:prstTxWarp prst="textNoShape">
              <a:avLst/>
            </a:prstTxWarp>
          </a:bodyPr>
          <a:lstStyle/>
          <a:p>
            <a:pPr defTabSz="2437334" fontAlgn="base">
              <a:spcBef>
                <a:spcPct val="0"/>
              </a:spcBef>
              <a:spcAft>
                <a:spcPct val="0"/>
              </a:spcAft>
              <a:defRPr/>
            </a:pPr>
            <a:endParaRPr lang="en-US" sz="3733" dirty="0">
              <a:solidFill>
                <a:srgbClr val="FFFFFF"/>
              </a:solidFill>
              <a:latin typeface="IBM Plex Sans Light"/>
            </a:endParaRPr>
          </a:p>
        </p:txBody>
      </p:sp>
      <p:sp>
        <p:nvSpPr>
          <p:cNvPr id="107" name="Rectangle 106">
            <a:extLst>
              <a:ext uri="{FF2B5EF4-FFF2-40B4-BE49-F238E27FC236}">
                <a16:creationId xmlns:a16="http://schemas.microsoft.com/office/drawing/2014/main" id="{3E4F61EB-33DB-E5E4-292F-45F5B18AA3D5}"/>
              </a:ext>
            </a:extLst>
          </p:cNvPr>
          <p:cNvSpPr/>
          <p:nvPr/>
        </p:nvSpPr>
        <p:spPr bwMode="auto">
          <a:xfrm>
            <a:off x="18981127" y="2790172"/>
            <a:ext cx="4827829" cy="9726149"/>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243776" tIns="243776" rIns="243776" bIns="243776" numCol="1" rtlCol="0" anchor="t" anchorCtr="0" compatLnSpc="1">
            <a:prstTxWarp prst="textNoShape">
              <a:avLst/>
            </a:prstTxWarp>
          </a:bodyPr>
          <a:lstStyle/>
          <a:p>
            <a:pPr defTabSz="2437334" fontAlgn="base">
              <a:spcBef>
                <a:spcPct val="0"/>
              </a:spcBef>
              <a:spcAft>
                <a:spcPct val="0"/>
              </a:spcAft>
              <a:defRPr/>
            </a:pPr>
            <a:endParaRPr lang="en-US" sz="3733" dirty="0">
              <a:solidFill>
                <a:srgbClr val="FFFFFF"/>
              </a:solidFill>
              <a:latin typeface="IBM Plex Sans Light"/>
            </a:endParaRPr>
          </a:p>
        </p:txBody>
      </p:sp>
      <p:sp>
        <p:nvSpPr>
          <p:cNvPr id="116" name="Rectangle 115">
            <a:extLst>
              <a:ext uri="{FF2B5EF4-FFF2-40B4-BE49-F238E27FC236}">
                <a16:creationId xmlns:a16="http://schemas.microsoft.com/office/drawing/2014/main" id="{A4BBFBAA-98F3-0E6B-B81F-BCC9069DAE53}"/>
              </a:ext>
            </a:extLst>
          </p:cNvPr>
          <p:cNvSpPr/>
          <p:nvPr/>
        </p:nvSpPr>
        <p:spPr bwMode="auto">
          <a:xfrm>
            <a:off x="256300" y="3078092"/>
            <a:ext cx="18153627" cy="9726149"/>
          </a:xfrm>
          <a:prstGeom prst="rect">
            <a:avLst/>
          </a:prstGeom>
          <a:no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243776" tIns="243776" rIns="243776" bIns="243776" numCol="1" rtlCol="0" anchor="t" anchorCtr="0" compatLnSpc="1">
            <a:prstTxWarp prst="textNoShape">
              <a:avLst/>
            </a:prstTxWarp>
          </a:bodyPr>
          <a:lstStyle/>
          <a:p>
            <a:pPr defTabSz="2437334" fontAlgn="base">
              <a:spcBef>
                <a:spcPct val="0"/>
              </a:spcBef>
              <a:spcAft>
                <a:spcPct val="0"/>
              </a:spcAft>
              <a:defRPr/>
            </a:pPr>
            <a:endParaRPr lang="en-US" sz="3733" dirty="0">
              <a:solidFill>
                <a:srgbClr val="FFFFFF"/>
              </a:solidFill>
              <a:latin typeface="IBM Plex Sans Light"/>
            </a:endParaRPr>
          </a:p>
        </p:txBody>
      </p:sp>
      <p:sp>
        <p:nvSpPr>
          <p:cNvPr id="7" name="Text Box 2">
            <a:extLst>
              <a:ext uri="{FF2B5EF4-FFF2-40B4-BE49-F238E27FC236}">
                <a16:creationId xmlns:a16="http://schemas.microsoft.com/office/drawing/2014/main" id="{540A47EC-DD15-5C68-87D1-B8946E0A6C6B}"/>
              </a:ext>
            </a:extLst>
          </p:cNvPr>
          <p:cNvSpPr txBox="1">
            <a:spLocks noChangeArrowheads="1"/>
          </p:cNvSpPr>
          <p:nvPr/>
        </p:nvSpPr>
        <p:spPr bwMode="auto">
          <a:xfrm>
            <a:off x="566587" y="5606513"/>
            <a:ext cx="4957914" cy="54717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600" cap="flat">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9pPr>
          </a:lstStyle>
          <a:p>
            <a:pPr defTabSz="1828191">
              <a:tabLst>
                <a:tab pos="0" algn="l"/>
                <a:tab pos="457011" algn="l"/>
                <a:tab pos="914025" algn="l"/>
                <a:tab pos="1371038" algn="l"/>
                <a:tab pos="1828047" algn="l"/>
                <a:tab pos="2285058" algn="l"/>
                <a:tab pos="2742072" algn="l"/>
                <a:tab pos="3199080" algn="l"/>
                <a:tab pos="3656091" algn="l"/>
                <a:tab pos="4113105" algn="l"/>
                <a:tab pos="4570118" algn="l"/>
              </a:tabLst>
              <a:defRPr/>
            </a:pPr>
            <a:r>
              <a:rPr lang="en-US" sz="2400" dirty="0">
                <a:latin typeface="+mn-lt"/>
              </a:rPr>
              <a:t>The client, a leading supplier of water in Australia, </a:t>
            </a:r>
            <a:r>
              <a:rPr lang="en-IN" sz="2400" dirty="0">
                <a:latin typeface="+mn-lt"/>
                <a:cs typeface="Arial" panose="020B0604020202020204" pitchFamily="34" charset="0"/>
              </a:rPr>
              <a:t>needed enhanced flexibility and operational ease during the creation/replication </a:t>
            </a:r>
            <a:br>
              <a:rPr lang="en-IN" sz="2400" dirty="0">
                <a:latin typeface="+mn-lt"/>
                <a:cs typeface="Arial" panose="020B0604020202020204" pitchFamily="34" charset="0"/>
              </a:rPr>
            </a:br>
            <a:r>
              <a:rPr lang="en-IN" sz="2400" dirty="0">
                <a:latin typeface="+mn-lt"/>
                <a:cs typeface="Arial" panose="020B0604020202020204" pitchFamily="34" charset="0"/>
              </a:rPr>
              <a:t>of SAP environments as the organization transitioned to Amazon Web Services (AWS) Cloud.</a:t>
            </a:r>
            <a:endParaRPr lang="en-US" sz="2400" dirty="0">
              <a:latin typeface="+mn-lt"/>
            </a:endParaRPr>
          </a:p>
        </p:txBody>
      </p:sp>
      <p:sp>
        <p:nvSpPr>
          <p:cNvPr id="13" name="TextBox 55">
            <a:extLst>
              <a:ext uri="{FF2B5EF4-FFF2-40B4-BE49-F238E27FC236}">
                <a16:creationId xmlns:a16="http://schemas.microsoft.com/office/drawing/2014/main" id="{211115B9-2B04-BA6B-B9C6-A3D54D7C1E3A}"/>
              </a:ext>
            </a:extLst>
          </p:cNvPr>
          <p:cNvSpPr txBox="1"/>
          <p:nvPr/>
        </p:nvSpPr>
        <p:spPr>
          <a:xfrm>
            <a:off x="437003" y="4588955"/>
            <a:ext cx="5047371" cy="646331"/>
          </a:xfrm>
          <a:prstGeom prst="rect">
            <a:avLst/>
          </a:prstGeom>
          <a:noFill/>
        </p:spPr>
        <p:txBody>
          <a:bodyPr wrap="square">
            <a:spAutoFit/>
          </a:bodyPr>
          <a:lstStyle/>
          <a:p>
            <a:pPr defTabSz="1828191">
              <a:defRPr/>
            </a:pPr>
            <a:r>
              <a:rPr lang="en-US" b="1" dirty="0">
                <a:solidFill>
                  <a:schemeClr val="tx2"/>
                </a:solidFill>
                <a:latin typeface="IBM Plex Sans Light" panose="020B0403050203000203" pitchFamily="34" charset="0"/>
                <a:ea typeface="IBM Plex Sans" charset="0"/>
                <a:cs typeface="IBM Plex Sans" charset="0"/>
              </a:rPr>
              <a:t>Business challenge</a:t>
            </a:r>
          </a:p>
        </p:txBody>
      </p:sp>
      <p:sp>
        <p:nvSpPr>
          <p:cNvPr id="8" name="Title 2">
            <a:extLst>
              <a:ext uri="{FF2B5EF4-FFF2-40B4-BE49-F238E27FC236}">
                <a16:creationId xmlns:a16="http://schemas.microsoft.com/office/drawing/2014/main" id="{3E15B72D-5772-20BF-3953-CC62CFC33FD4}"/>
              </a:ext>
            </a:extLst>
          </p:cNvPr>
          <p:cNvSpPr txBox="1">
            <a:spLocks/>
          </p:cNvSpPr>
          <p:nvPr/>
        </p:nvSpPr>
        <p:spPr>
          <a:xfrm>
            <a:off x="577851" y="607456"/>
            <a:ext cx="6928946" cy="749456"/>
          </a:xfrm>
          <a:prstGeom prst="rect">
            <a:avLst/>
          </a:prstGeom>
        </p:spPr>
        <p:txBody>
          <a:bodyPr vert="horz" lIns="0" tIns="0" rIns="0" bIns="0" rtlCol="0" anchor="t">
            <a:noAutofit/>
          </a:bodyPr>
          <a:lstStyle>
            <a:lvl1pPr algn="l" rtl="0" eaLnBrk="1" fontAlgn="base" hangingPunct="1">
              <a:lnSpc>
                <a:spcPct val="100000"/>
              </a:lnSpc>
              <a:spcBef>
                <a:spcPts val="1800"/>
              </a:spcBef>
              <a:spcAft>
                <a:spcPct val="0"/>
              </a:spcAft>
              <a:defRPr sz="4000" b="0" i="0">
                <a:solidFill>
                  <a:schemeClr val="accent1"/>
                </a:solidFill>
                <a:latin typeface="IBM Plex Sans ExtraLigh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1523960" fontAlgn="auto">
              <a:spcBef>
                <a:spcPts val="0"/>
              </a:spcBef>
              <a:spcAft>
                <a:spcPts val="0"/>
              </a:spcAft>
              <a:defRPr/>
            </a:pPr>
            <a:r>
              <a:rPr lang="en-US" sz="2800" b="1" dirty="0">
                <a:solidFill>
                  <a:srgbClr val="000000"/>
                </a:solidFill>
                <a:latin typeface="+mj-lt"/>
                <a:ea typeface="+mn-ea"/>
                <a:cs typeface="+mn-cs"/>
              </a:rPr>
              <a:t>Application modernization use case</a:t>
            </a:r>
          </a:p>
        </p:txBody>
      </p:sp>
      <p:sp>
        <p:nvSpPr>
          <p:cNvPr id="12" name="Title 2">
            <a:extLst>
              <a:ext uri="{FF2B5EF4-FFF2-40B4-BE49-F238E27FC236}">
                <a16:creationId xmlns:a16="http://schemas.microsoft.com/office/drawing/2014/main" id="{5D98A3D0-9B4D-5A6B-11F4-755A4FE6D68E}"/>
              </a:ext>
            </a:extLst>
          </p:cNvPr>
          <p:cNvSpPr txBox="1">
            <a:spLocks/>
          </p:cNvSpPr>
          <p:nvPr/>
        </p:nvSpPr>
        <p:spPr>
          <a:xfrm>
            <a:off x="577850" y="1714500"/>
            <a:ext cx="10466169" cy="15873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2437884"/>
            <a:r>
              <a:rPr lang="en-US" sz="4400" dirty="0">
                <a:solidFill>
                  <a:srgbClr val="000000"/>
                </a:solidFill>
                <a:ea typeface="Calibri" panose="020F0502020204030204" pitchFamily="34" charset="0"/>
                <a:cs typeface="Times New Roman" panose="02020603050405020304" pitchFamily="18" charset="0"/>
              </a:rPr>
              <a:t>Harnessing generative AI for streamlined SAP landscape creation on hybrid cloud</a:t>
            </a:r>
            <a:endParaRPr lang="en-US" sz="4400" dirty="0">
              <a:solidFill>
                <a:srgbClr val="000000"/>
              </a:solidFill>
            </a:endParaRPr>
          </a:p>
        </p:txBody>
      </p:sp>
      <p:sp>
        <p:nvSpPr>
          <p:cNvPr id="3" name="Text Box 3">
            <a:extLst>
              <a:ext uri="{FF2B5EF4-FFF2-40B4-BE49-F238E27FC236}">
                <a16:creationId xmlns:a16="http://schemas.microsoft.com/office/drawing/2014/main" id="{B7D260CE-CFA9-205E-88BE-84A2B4192114}"/>
              </a:ext>
            </a:extLst>
          </p:cNvPr>
          <p:cNvSpPr txBox="1">
            <a:spLocks noChangeArrowheads="1"/>
          </p:cNvSpPr>
          <p:nvPr/>
        </p:nvSpPr>
        <p:spPr bwMode="auto">
          <a:xfrm>
            <a:off x="6712042" y="5581256"/>
            <a:ext cx="4957914" cy="751090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600" cap="flat">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Lst>
              <a:defRPr>
                <a:solidFill>
                  <a:srgbClr val="000000"/>
                </a:solidFill>
                <a:latin typeface="Arial" panose="020B0604020202020204" pitchFamily="34" charset="0"/>
                <a:ea typeface="DejaVu Sans" charset="0"/>
                <a:cs typeface="DejaVu Sans" charset="0"/>
              </a:defRPr>
            </a:lvl9pPr>
          </a:lstStyle>
          <a:p>
            <a:pPr defTabSz="1827680">
              <a:spcBef>
                <a:spcPts val="1600"/>
              </a:spcBef>
              <a:tabLst>
                <a:tab pos="0" algn="l"/>
                <a:tab pos="457004" algn="l"/>
                <a:tab pos="914014" algn="l"/>
                <a:tab pos="1371020" algn="l"/>
                <a:tab pos="1828024" algn="l"/>
                <a:tab pos="2285028" algn="l"/>
                <a:tab pos="2742036" algn="l"/>
                <a:tab pos="3199040" algn="l"/>
                <a:tab pos="3656044" algn="l"/>
                <a:tab pos="4113054" algn="l"/>
                <a:tab pos="4570060" algn="l"/>
              </a:tabLst>
              <a:defRPr/>
            </a:pPr>
            <a:r>
              <a:rPr lang="en-IN" sz="2400" dirty="0">
                <a:solidFill>
                  <a:schemeClr val="tx1"/>
                </a:solidFill>
                <a:latin typeface="+mn-lt"/>
                <a:cs typeface="Arial" panose="020B0604020202020204" pitchFamily="34" charset="0"/>
              </a:rPr>
              <a:t>With the objective of automating the SAP landscape creation on AWS, IBM Global Automation delivery team</a:t>
            </a:r>
            <a:r>
              <a:rPr lang="en-US" sz="2400" dirty="0">
                <a:solidFill>
                  <a:schemeClr val="tx1"/>
                </a:solidFill>
                <a:latin typeface="+mn-lt"/>
                <a:cs typeface="Arial" panose="020B0604020202020204" pitchFamily="34" charset="0"/>
              </a:rPr>
              <a:t> implemented a comprehensive Red Hat Ansible based solution </a:t>
            </a:r>
            <a:r>
              <a:rPr lang="en-IN" sz="2400" dirty="0">
                <a:solidFill>
                  <a:schemeClr val="tx1"/>
                </a:solidFill>
                <a:latin typeface="+mn-lt"/>
                <a:cs typeface="Arial" panose="020B0604020202020204" pitchFamily="34" charset="0"/>
              </a:rPr>
              <a:t>that successfully streamlines the SAP environment creation across 21 SAP instances in multiple environments. </a:t>
            </a:r>
            <a:br>
              <a:rPr lang="en-IN" sz="2400" dirty="0">
                <a:solidFill>
                  <a:schemeClr val="tx1"/>
                </a:solidFill>
                <a:latin typeface="+mn-lt"/>
                <a:cs typeface="Arial" panose="020B0604020202020204" pitchFamily="34" charset="0"/>
              </a:rPr>
            </a:br>
            <a:r>
              <a:rPr lang="en-US" sz="2400" dirty="0">
                <a:solidFill>
                  <a:schemeClr val="tx1"/>
                </a:solidFill>
                <a:latin typeface="+mn-lt"/>
                <a:cs typeface="Arial" panose="020B0604020202020204" pitchFamily="34" charset="0"/>
              </a:rPr>
              <a:t>Central to the success of this implementation was the utilization </a:t>
            </a:r>
            <a:br>
              <a:rPr lang="en-US" sz="2400" dirty="0">
                <a:solidFill>
                  <a:schemeClr val="tx1"/>
                </a:solidFill>
                <a:latin typeface="+mn-lt"/>
                <a:cs typeface="Arial" panose="020B0604020202020204" pitchFamily="34" charset="0"/>
              </a:rPr>
            </a:br>
            <a:r>
              <a:rPr lang="en-US" sz="2400" dirty="0">
                <a:solidFill>
                  <a:schemeClr val="tx1"/>
                </a:solidFill>
                <a:latin typeface="+mn-lt"/>
                <a:cs typeface="Arial" panose="020B0604020202020204" pitchFamily="34" charset="0"/>
              </a:rPr>
              <a:t>of watsonx Code Assistant, that leverages the power of generative </a:t>
            </a:r>
            <a:br>
              <a:rPr lang="en-US" sz="2400" dirty="0">
                <a:solidFill>
                  <a:schemeClr val="tx1"/>
                </a:solidFill>
                <a:latin typeface="+mn-lt"/>
                <a:cs typeface="Arial" panose="020B0604020202020204" pitchFamily="34" charset="0"/>
              </a:rPr>
            </a:br>
            <a:r>
              <a:rPr lang="en-US" sz="2400" dirty="0">
                <a:solidFill>
                  <a:schemeClr val="tx1"/>
                </a:solidFill>
                <a:latin typeface="+mn-lt"/>
                <a:cs typeface="Arial" panose="020B0604020202020204" pitchFamily="34" charset="0"/>
              </a:rPr>
              <a:t>AI and simplifies the development </a:t>
            </a:r>
            <a:br>
              <a:rPr lang="en-US" sz="2400" dirty="0">
                <a:solidFill>
                  <a:schemeClr val="tx1"/>
                </a:solidFill>
                <a:latin typeface="+mn-lt"/>
                <a:cs typeface="Arial" panose="020B0604020202020204" pitchFamily="34" charset="0"/>
              </a:rPr>
            </a:br>
            <a:r>
              <a:rPr lang="en-US" sz="2400" dirty="0">
                <a:solidFill>
                  <a:schemeClr val="tx1"/>
                </a:solidFill>
                <a:latin typeface="+mn-lt"/>
                <a:cs typeface="Arial" panose="020B0604020202020204" pitchFamily="34" charset="0"/>
              </a:rPr>
              <a:t>of Red Hat Ansible playbook.</a:t>
            </a:r>
            <a:endParaRPr lang="en-US" altLang="zh-CN" sz="2400" dirty="0">
              <a:solidFill>
                <a:schemeClr val="tx1"/>
              </a:solidFill>
              <a:latin typeface="+mn-lt"/>
              <a:cs typeface="Arial" panose="020B0604020202020204" pitchFamily="34" charset="0"/>
              <a:sym typeface="Poppins"/>
            </a:endParaRPr>
          </a:p>
        </p:txBody>
      </p:sp>
      <p:sp>
        <p:nvSpPr>
          <p:cNvPr id="4" name="TextBox 55">
            <a:extLst>
              <a:ext uri="{FF2B5EF4-FFF2-40B4-BE49-F238E27FC236}">
                <a16:creationId xmlns:a16="http://schemas.microsoft.com/office/drawing/2014/main" id="{D2330828-F6E2-16BD-BC43-41C07C03D319}"/>
              </a:ext>
            </a:extLst>
          </p:cNvPr>
          <p:cNvSpPr txBox="1"/>
          <p:nvPr/>
        </p:nvSpPr>
        <p:spPr>
          <a:xfrm>
            <a:off x="6542003" y="4615401"/>
            <a:ext cx="4957915" cy="646331"/>
          </a:xfrm>
          <a:prstGeom prst="rect">
            <a:avLst/>
          </a:prstGeom>
          <a:noFill/>
        </p:spPr>
        <p:txBody>
          <a:bodyPr wrap="square">
            <a:spAutoFit/>
          </a:bodyPr>
          <a:lstStyle/>
          <a:p>
            <a:pPr defTabSz="1828191">
              <a:defRPr/>
            </a:pPr>
            <a:r>
              <a:rPr lang="en-US" b="1" dirty="0">
                <a:solidFill>
                  <a:schemeClr val="tx2"/>
                </a:solidFill>
                <a:latin typeface="IBM Plex Sans Light" panose="020B0403050203000203" pitchFamily="34" charset="0"/>
                <a:ea typeface="IBM Plex Sans" charset="0"/>
                <a:cs typeface="IBM Plex Sans" charset="0"/>
              </a:rPr>
              <a:t>Solution</a:t>
            </a:r>
          </a:p>
        </p:txBody>
      </p:sp>
      <p:sp>
        <p:nvSpPr>
          <p:cNvPr id="5" name="Rectangle 3">
            <a:extLst>
              <a:ext uri="{FF2B5EF4-FFF2-40B4-BE49-F238E27FC236}">
                <a16:creationId xmlns:a16="http://schemas.microsoft.com/office/drawing/2014/main" id="{0AA4E9D5-DB20-FFA8-0690-90138394B4E1}"/>
              </a:ext>
            </a:extLst>
          </p:cNvPr>
          <p:cNvSpPr/>
          <p:nvPr/>
        </p:nvSpPr>
        <p:spPr>
          <a:xfrm>
            <a:off x="12195174" y="22473"/>
            <a:ext cx="12193590" cy="13716002"/>
          </a:xfrm>
          <a:prstGeom prst="rect">
            <a:avLst/>
          </a:prstGeom>
          <a:solidFill>
            <a:srgbClr val="E5F6FF"/>
          </a:solidFill>
          <a:ln w="12700">
            <a:miter lim="400000"/>
          </a:ln>
        </p:spPr>
        <p:txBody>
          <a:bodyPr tIns="91440" bIns="91440"/>
          <a:lstStyle/>
          <a:p>
            <a:pPr defTabSz="914400">
              <a:defRPr sz="1400">
                <a:latin typeface="+mj-lt"/>
                <a:ea typeface="+mj-ea"/>
                <a:cs typeface="+mj-cs"/>
                <a:sym typeface="IBM Plex Sans"/>
              </a:defRPr>
            </a:pPr>
            <a:endParaRPr sz="1400" dirty="0">
              <a:latin typeface="IBM Plex Sans"/>
              <a:sym typeface="IBM Plex Sans"/>
            </a:endParaRPr>
          </a:p>
        </p:txBody>
      </p:sp>
      <p:cxnSp>
        <p:nvCxnSpPr>
          <p:cNvPr id="11" name="Straight Connector 10">
            <a:extLst>
              <a:ext uri="{FF2B5EF4-FFF2-40B4-BE49-F238E27FC236}">
                <a16:creationId xmlns:a16="http://schemas.microsoft.com/office/drawing/2014/main" id="{2231A81A-93C3-D9D8-F9C0-2441073B66B0}"/>
              </a:ext>
            </a:extLst>
          </p:cNvPr>
          <p:cNvCxnSpPr>
            <a:cxnSpLocks/>
          </p:cNvCxnSpPr>
          <p:nvPr/>
        </p:nvCxnSpPr>
        <p:spPr bwMode="auto">
          <a:xfrm>
            <a:off x="18288000" y="6846026"/>
            <a:ext cx="583278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0FD9FEBF-8B04-E304-1138-29AA380B4DD3}"/>
              </a:ext>
            </a:extLst>
          </p:cNvPr>
          <p:cNvCxnSpPr>
            <a:cxnSpLocks/>
          </p:cNvCxnSpPr>
          <p:nvPr/>
        </p:nvCxnSpPr>
        <p:spPr bwMode="auto">
          <a:xfrm>
            <a:off x="18288000" y="1106097"/>
            <a:ext cx="0" cy="1165196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18" name="TextBox 50">
            <a:extLst>
              <a:ext uri="{FF2B5EF4-FFF2-40B4-BE49-F238E27FC236}">
                <a16:creationId xmlns:a16="http://schemas.microsoft.com/office/drawing/2014/main" id="{13CA70C6-54AA-4358-D17B-0A7E24648E42}"/>
              </a:ext>
            </a:extLst>
          </p:cNvPr>
          <p:cNvSpPr txBox="1"/>
          <p:nvPr/>
        </p:nvSpPr>
        <p:spPr>
          <a:xfrm>
            <a:off x="18868843" y="2869648"/>
            <a:ext cx="3412447" cy="1118704"/>
          </a:xfrm>
          <a:prstGeom prst="rect">
            <a:avLst/>
          </a:prstGeom>
          <a:noFill/>
        </p:spPr>
        <p:txBody>
          <a:bodyPr wrap="square" rtlCol="0">
            <a:spAutoFit/>
          </a:bodyPr>
          <a:lstStyle/>
          <a:p>
            <a:pPr indent="-456732" fontAlgn="base">
              <a:lnSpc>
                <a:spcPct val="107000"/>
              </a:lnSpc>
              <a:spcAft>
                <a:spcPts val="2134"/>
              </a:spcAft>
              <a:defRPr/>
            </a:pPr>
            <a:r>
              <a:rPr lang="en-US" sz="3200" dirty="0"/>
              <a:t>reduction in development </a:t>
            </a:r>
          </a:p>
        </p:txBody>
      </p:sp>
      <p:sp>
        <p:nvSpPr>
          <p:cNvPr id="19" name="TextBox 51">
            <a:extLst>
              <a:ext uri="{FF2B5EF4-FFF2-40B4-BE49-F238E27FC236}">
                <a16:creationId xmlns:a16="http://schemas.microsoft.com/office/drawing/2014/main" id="{E177580E-C109-C707-0B4E-3A4BF38DC102}"/>
              </a:ext>
            </a:extLst>
          </p:cNvPr>
          <p:cNvSpPr txBox="1"/>
          <p:nvPr/>
        </p:nvSpPr>
        <p:spPr>
          <a:xfrm>
            <a:off x="18859501" y="1106097"/>
            <a:ext cx="3123244" cy="1323439"/>
          </a:xfrm>
          <a:prstGeom prst="rect">
            <a:avLst/>
          </a:prstGeom>
          <a:noFill/>
        </p:spPr>
        <p:txBody>
          <a:bodyPr wrap="square" rtlCol="0">
            <a:spAutoFit/>
          </a:bodyPr>
          <a:lstStyle/>
          <a:p>
            <a:pPr defTabSz="1828168">
              <a:defRPr/>
            </a:pPr>
            <a:r>
              <a:rPr lang="en-US" sz="8000" dirty="0">
                <a:solidFill>
                  <a:srgbClr val="0F62FE"/>
                </a:solidFill>
                <a:latin typeface="+mj-lt"/>
                <a:ea typeface="IBM Plex Sans" charset="0"/>
                <a:cs typeface="IBM Plex Sans" charset="0"/>
              </a:rPr>
              <a:t>30%</a:t>
            </a:r>
          </a:p>
        </p:txBody>
      </p:sp>
      <p:sp>
        <p:nvSpPr>
          <p:cNvPr id="20" name="TextBox 62">
            <a:extLst>
              <a:ext uri="{FF2B5EF4-FFF2-40B4-BE49-F238E27FC236}">
                <a16:creationId xmlns:a16="http://schemas.microsoft.com/office/drawing/2014/main" id="{99123469-16C8-9504-1DC1-85D6920A7FF7}"/>
              </a:ext>
            </a:extLst>
          </p:cNvPr>
          <p:cNvSpPr txBox="1"/>
          <p:nvPr/>
        </p:nvSpPr>
        <p:spPr>
          <a:xfrm>
            <a:off x="18743496" y="7811132"/>
            <a:ext cx="4255273" cy="1323439"/>
          </a:xfrm>
          <a:prstGeom prst="rect">
            <a:avLst/>
          </a:prstGeom>
          <a:noFill/>
        </p:spPr>
        <p:txBody>
          <a:bodyPr wrap="square" rtlCol="0">
            <a:spAutoFit/>
          </a:bodyPr>
          <a:lstStyle/>
          <a:p>
            <a:pPr algn="l"/>
            <a:r>
              <a:rPr lang="en-US" sz="8000" dirty="0">
                <a:solidFill>
                  <a:srgbClr val="0F62FE"/>
                </a:solidFill>
                <a:latin typeface="+mj-lt"/>
              </a:rPr>
              <a:t>~90%</a:t>
            </a:r>
          </a:p>
        </p:txBody>
      </p:sp>
      <p:sp>
        <p:nvSpPr>
          <p:cNvPr id="21" name="TextBox 61">
            <a:extLst>
              <a:ext uri="{FF2B5EF4-FFF2-40B4-BE49-F238E27FC236}">
                <a16:creationId xmlns:a16="http://schemas.microsoft.com/office/drawing/2014/main" id="{40E16501-CAF1-23FA-FA55-A100F53B4113}"/>
              </a:ext>
            </a:extLst>
          </p:cNvPr>
          <p:cNvSpPr txBox="1"/>
          <p:nvPr/>
        </p:nvSpPr>
        <p:spPr>
          <a:xfrm>
            <a:off x="18859501" y="9695006"/>
            <a:ext cx="4347252" cy="1938992"/>
          </a:xfrm>
          <a:prstGeom prst="rect">
            <a:avLst/>
          </a:prstGeom>
          <a:noFill/>
        </p:spPr>
        <p:txBody>
          <a:bodyPr wrap="square" rtlCol="0">
            <a:spAutoFit/>
          </a:bodyPr>
          <a:lstStyle/>
          <a:p>
            <a:r>
              <a:rPr lang="en-US" sz="3200" dirty="0"/>
              <a:t>reduction in manual effort related to </a:t>
            </a:r>
            <a:br>
              <a:rPr lang="en-US" sz="3200" dirty="0"/>
            </a:br>
            <a:r>
              <a:rPr lang="en-US" sz="3200" dirty="0"/>
              <a:t>SAP installation</a:t>
            </a:r>
          </a:p>
          <a:p>
            <a:pPr defTabSz="1828168">
              <a:defRPr/>
            </a:pPr>
            <a:endParaRPr lang="en-US" sz="2400" dirty="0">
              <a:solidFill>
                <a:srgbClr val="000000"/>
              </a:solidFill>
              <a:ea typeface="IBM Plex Sans" charset="0"/>
              <a:cs typeface="IBM Plex Sans" charset="0"/>
            </a:endParaRPr>
          </a:p>
        </p:txBody>
      </p:sp>
    </p:spTree>
    <p:extLst>
      <p:ext uri="{BB962C8B-B14F-4D97-AF65-F5344CB8AC3E}">
        <p14:creationId xmlns:p14="http://schemas.microsoft.com/office/powerpoint/2010/main" val="186721655"/>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descr="Blue 10 quarter slide background">
            <a:extLst>
              <a:ext uri="{FF2B5EF4-FFF2-40B4-BE49-F238E27FC236}">
                <a16:creationId xmlns:a16="http://schemas.microsoft.com/office/drawing/2014/main" id="{95D08049-75E0-A671-C4C7-DEBABA4600FF}"/>
              </a:ext>
            </a:extLst>
          </p:cNvPr>
          <p:cNvSpPr/>
          <p:nvPr/>
        </p:nvSpPr>
        <p:spPr bwMode="auto">
          <a:xfrm>
            <a:off x="1587" y="893"/>
            <a:ext cx="24384000" cy="3428554"/>
          </a:xfrm>
          <a:prstGeom prst="rect">
            <a:avLst/>
          </a:prstGeom>
          <a:solidFill>
            <a:srgbClr val="E5F6FF"/>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defTabSz="914218" fontAlgn="base">
              <a:spcBef>
                <a:spcPct val="0"/>
              </a:spcBef>
              <a:spcAft>
                <a:spcPct val="0"/>
              </a:spcAft>
              <a:defRPr/>
            </a:pPr>
            <a:endParaRPr lang="en-RO" sz="1400">
              <a:solidFill>
                <a:srgbClr val="FFFFFF"/>
              </a:solidFill>
            </a:endParaRPr>
          </a:p>
        </p:txBody>
      </p:sp>
      <p:grpSp>
        <p:nvGrpSpPr>
          <p:cNvPr id="9" name="Group 8" descr="Diagram showing linear process with labeled UI icon nodes">
            <a:extLst>
              <a:ext uri="{FF2B5EF4-FFF2-40B4-BE49-F238E27FC236}">
                <a16:creationId xmlns:a16="http://schemas.microsoft.com/office/drawing/2014/main" id="{493A1D18-9EBB-C229-A46E-29BB31F575AC}"/>
              </a:ext>
            </a:extLst>
          </p:cNvPr>
          <p:cNvGrpSpPr/>
          <p:nvPr/>
        </p:nvGrpSpPr>
        <p:grpSpPr>
          <a:xfrm>
            <a:off x="569912" y="5183448"/>
            <a:ext cx="23096348" cy="7131392"/>
            <a:chOff x="568324" y="6089904"/>
            <a:chExt cx="23096348" cy="7132319"/>
          </a:xfrm>
        </p:grpSpPr>
        <p:cxnSp>
          <p:nvCxnSpPr>
            <p:cNvPr id="10" name="Straight Connector 9">
              <a:extLst>
                <a:ext uri="{FF2B5EF4-FFF2-40B4-BE49-F238E27FC236}">
                  <a16:creationId xmlns:a16="http://schemas.microsoft.com/office/drawing/2014/main" id="{BF75C747-4C32-D0D4-E5C0-612292F88640}"/>
                </a:ext>
              </a:extLst>
            </p:cNvPr>
            <p:cNvCxnSpPr>
              <a:cxnSpLocks/>
            </p:cNvCxnSpPr>
            <p:nvPr/>
          </p:nvCxnSpPr>
          <p:spPr bwMode="auto">
            <a:xfrm>
              <a:off x="1524000" y="6743699"/>
              <a:ext cx="0" cy="647852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91838D95-7918-F56C-B03E-55460869B9A0}"/>
                </a:ext>
              </a:extLst>
            </p:cNvPr>
            <p:cNvCxnSpPr>
              <a:cxnSpLocks/>
            </p:cNvCxnSpPr>
            <p:nvPr/>
          </p:nvCxnSpPr>
          <p:spPr bwMode="auto">
            <a:xfrm>
              <a:off x="6108947" y="6743699"/>
              <a:ext cx="0" cy="647852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542F3273-67D3-72BA-FD96-6AEC6419B88A}"/>
                </a:ext>
              </a:extLst>
            </p:cNvPr>
            <p:cNvCxnSpPr>
              <a:cxnSpLocks/>
            </p:cNvCxnSpPr>
            <p:nvPr/>
          </p:nvCxnSpPr>
          <p:spPr bwMode="auto">
            <a:xfrm>
              <a:off x="10656317" y="6743699"/>
              <a:ext cx="0" cy="647852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BBCC1DA4-EF7E-3B17-E1FB-B310ACF19033}"/>
                </a:ext>
              </a:extLst>
            </p:cNvPr>
            <p:cNvCxnSpPr>
              <a:cxnSpLocks/>
            </p:cNvCxnSpPr>
            <p:nvPr/>
          </p:nvCxnSpPr>
          <p:spPr bwMode="auto">
            <a:xfrm>
              <a:off x="19813587" y="6743699"/>
              <a:ext cx="0" cy="6478524"/>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25E6FE23-42F6-4E1D-B5D9-01FD4413040E}"/>
                </a:ext>
              </a:extLst>
            </p:cNvPr>
            <p:cNvCxnSpPr>
              <a:cxnSpLocks/>
            </p:cNvCxnSpPr>
            <p:nvPr/>
          </p:nvCxnSpPr>
          <p:spPr bwMode="auto">
            <a:xfrm>
              <a:off x="568324" y="6483096"/>
              <a:ext cx="23079456"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38" name="Oval 37">
              <a:extLst>
                <a:ext uri="{FF2B5EF4-FFF2-40B4-BE49-F238E27FC236}">
                  <a16:creationId xmlns:a16="http://schemas.microsoft.com/office/drawing/2014/main" id="{673D2A20-4BFA-5615-FB2A-9C57D3EB1F7E}"/>
                </a:ext>
              </a:extLst>
            </p:cNvPr>
            <p:cNvSpPr/>
            <p:nvPr/>
          </p:nvSpPr>
          <p:spPr bwMode="auto">
            <a:xfrm>
              <a:off x="1152144" y="6089904"/>
              <a:ext cx="768096" cy="768096"/>
            </a:xfrm>
            <a:prstGeom prst="ellipse">
              <a:avLst/>
            </a:prstGeom>
            <a:solidFill>
              <a:schemeClr val="bg1">
                <a:lumMod val="85000"/>
              </a:schemeClr>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defTabSz="914218" fontAlgn="base">
                <a:spcBef>
                  <a:spcPct val="0"/>
                </a:spcBef>
                <a:spcAft>
                  <a:spcPct val="0"/>
                </a:spcAft>
                <a:defRPr/>
              </a:pPr>
              <a:endParaRPr lang="en-US" sz="1400" dirty="0">
                <a:solidFill>
                  <a:srgbClr val="FFFFFF"/>
                </a:solidFill>
              </a:endParaRPr>
            </a:p>
          </p:txBody>
        </p:sp>
        <p:sp>
          <p:nvSpPr>
            <p:cNvPr id="40" name="TextBox 39">
              <a:extLst>
                <a:ext uri="{FF2B5EF4-FFF2-40B4-BE49-F238E27FC236}">
                  <a16:creationId xmlns:a16="http://schemas.microsoft.com/office/drawing/2014/main" id="{90511140-355E-DEC2-47E9-CA8CD186B0A3}"/>
                </a:ext>
              </a:extLst>
            </p:cNvPr>
            <p:cNvSpPr txBox="1"/>
            <p:nvPr/>
          </p:nvSpPr>
          <p:spPr>
            <a:xfrm>
              <a:off x="1714499" y="7906564"/>
              <a:ext cx="3619499" cy="34017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defTabSz="4876800">
                <a:buSzPct val="100000"/>
                <a:defRPr/>
              </a:pPr>
              <a:r>
                <a:rPr lang="en-US" sz="2800" dirty="0">
                  <a:solidFill>
                    <a:srgbClr val="0F62FE"/>
                  </a:solidFill>
                </a:rPr>
                <a:t>This month</a:t>
              </a:r>
              <a:br>
                <a:rPr lang="en-US" sz="2100" b="1" dirty="0">
                  <a:solidFill>
                    <a:srgbClr val="000000"/>
                  </a:solidFill>
                </a:rPr>
              </a:br>
              <a:br>
                <a:rPr lang="en-US" sz="2000" b="1" dirty="0">
                  <a:solidFill>
                    <a:srgbClr val="000000"/>
                  </a:solidFill>
                </a:rPr>
              </a:br>
              <a:r>
                <a:rPr lang="en-US" sz="2800" b="1" dirty="0">
                  <a:solidFill>
                    <a:srgbClr val="000000"/>
                  </a:solidFill>
                  <a:cs typeface="Arial" pitchFamily="34" charset="0"/>
                </a:rPr>
                <a:t>Set exploratory strategy, </a:t>
              </a:r>
              <a:r>
                <a:rPr lang="en-US" sz="2800" dirty="0">
                  <a:solidFill>
                    <a:srgbClr val="000000"/>
                  </a:solidFill>
                  <a:cs typeface="Arial" pitchFamily="34" charset="0"/>
                </a:rPr>
                <a:t>prioritize initial use case(s), formulate tech &amp; </a:t>
              </a:r>
              <a:br>
                <a:rPr lang="en-US" sz="2800" dirty="0">
                  <a:solidFill>
                    <a:srgbClr val="000000"/>
                  </a:solidFill>
                  <a:cs typeface="Arial" pitchFamily="34" charset="0"/>
                </a:rPr>
              </a:br>
              <a:r>
                <a:rPr lang="en-US" sz="2800" dirty="0">
                  <a:solidFill>
                    <a:srgbClr val="000000"/>
                  </a:solidFill>
                  <a:cs typeface="Arial" pitchFamily="34" charset="0"/>
                </a:rPr>
                <a:t>data strategy, </a:t>
              </a:r>
              <a:br>
                <a:rPr lang="en-US" sz="2800" dirty="0">
                  <a:solidFill>
                    <a:srgbClr val="000000"/>
                  </a:solidFill>
                  <a:cs typeface="Arial" pitchFamily="34" charset="0"/>
                </a:rPr>
              </a:br>
              <a:r>
                <a:rPr lang="en-US" sz="2800" dirty="0">
                  <a:solidFill>
                    <a:srgbClr val="000000"/>
                  </a:solidFill>
                  <a:cs typeface="Arial" pitchFamily="34" charset="0"/>
                </a:rPr>
                <a:t>scope pilots</a:t>
              </a:r>
              <a:endParaRPr lang="en-US" sz="3000" dirty="0">
                <a:solidFill>
                  <a:srgbClr val="000000"/>
                </a:solidFill>
                <a:cs typeface="Arial" pitchFamily="34" charset="0"/>
              </a:endParaRPr>
            </a:p>
          </p:txBody>
        </p:sp>
        <p:sp>
          <p:nvSpPr>
            <p:cNvPr id="41" name="TextBox 40">
              <a:extLst>
                <a:ext uri="{FF2B5EF4-FFF2-40B4-BE49-F238E27FC236}">
                  <a16:creationId xmlns:a16="http://schemas.microsoft.com/office/drawing/2014/main" id="{967EFB5E-A38E-2B84-BC8E-35DF4D8212BD}"/>
                </a:ext>
              </a:extLst>
            </p:cNvPr>
            <p:cNvSpPr txBox="1"/>
            <p:nvPr/>
          </p:nvSpPr>
          <p:spPr>
            <a:xfrm>
              <a:off x="6337549" y="7906564"/>
              <a:ext cx="3619499" cy="34017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defTabSz="1829014">
                <a:defRPr/>
              </a:pPr>
              <a:r>
                <a:rPr lang="en-US" sz="2800" dirty="0">
                  <a:solidFill>
                    <a:srgbClr val="0F62FE"/>
                  </a:solidFill>
                </a:rPr>
                <a:t>1–2 month horizon</a:t>
              </a:r>
            </a:p>
            <a:p>
              <a:pPr defTabSz="1829014">
                <a:defRPr/>
              </a:pPr>
              <a:endParaRPr lang="en-US" sz="2400" dirty="0">
                <a:solidFill>
                  <a:srgbClr val="0F62FE"/>
                </a:solidFill>
              </a:endParaRPr>
            </a:p>
            <a:p>
              <a:pPr defTabSz="1829014">
                <a:defRPr/>
              </a:pPr>
              <a:r>
                <a:rPr lang="en-US" sz="2800" b="1" dirty="0">
                  <a:solidFill>
                    <a:srgbClr val="000000"/>
                  </a:solidFill>
                  <a:cs typeface="Arial" pitchFamily="34" charset="0"/>
                </a:rPr>
                <a:t>Launch and complete pilots, </a:t>
              </a:r>
              <a:r>
                <a:rPr lang="en-US" sz="2800" dirty="0">
                  <a:solidFill>
                    <a:srgbClr val="000000"/>
                  </a:solidFill>
                  <a:cs typeface="Arial" pitchFamily="34" charset="0"/>
                </a:rPr>
                <a:t>establish </a:t>
              </a:r>
              <a:br>
                <a:rPr lang="en-US" sz="2800" dirty="0">
                  <a:solidFill>
                    <a:srgbClr val="000000"/>
                  </a:solidFill>
                  <a:cs typeface="Arial" pitchFamily="34" charset="0"/>
                </a:rPr>
              </a:br>
              <a:r>
                <a:rPr lang="en-US" sz="2800" dirty="0">
                  <a:solidFill>
                    <a:srgbClr val="000000"/>
                  </a:solidFill>
                  <a:cs typeface="Arial" pitchFamily="34" charset="0"/>
                </a:rPr>
                <a:t>value proofs</a:t>
              </a:r>
            </a:p>
          </p:txBody>
        </p:sp>
        <p:sp>
          <p:nvSpPr>
            <p:cNvPr id="42" name="TextBox 41">
              <a:extLst>
                <a:ext uri="{FF2B5EF4-FFF2-40B4-BE49-F238E27FC236}">
                  <a16:creationId xmlns:a16="http://schemas.microsoft.com/office/drawing/2014/main" id="{70ABCDB3-F8D4-416E-EF0C-1B3352F94EDD}"/>
                </a:ext>
              </a:extLst>
            </p:cNvPr>
            <p:cNvSpPr txBox="1"/>
            <p:nvPr/>
          </p:nvSpPr>
          <p:spPr>
            <a:xfrm>
              <a:off x="10872215" y="7906564"/>
              <a:ext cx="4331472" cy="34017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defTabSz="1829014">
                <a:defRPr/>
              </a:pPr>
              <a:r>
                <a:rPr lang="en-US" sz="2800" dirty="0">
                  <a:solidFill>
                    <a:srgbClr val="0F62FE"/>
                  </a:solidFill>
                </a:rPr>
                <a:t>2-3 month horizon</a:t>
              </a:r>
            </a:p>
            <a:p>
              <a:pPr defTabSz="1829014">
                <a:defRPr/>
              </a:pPr>
              <a:endParaRPr lang="en-US" sz="2400" dirty="0">
                <a:solidFill>
                  <a:srgbClr val="0F62FE"/>
                </a:solidFill>
              </a:endParaRPr>
            </a:p>
            <a:p>
              <a:pPr defTabSz="1828800" fontAlgn="base">
                <a:spcAft>
                  <a:spcPct val="0"/>
                </a:spcAft>
                <a:buClr>
                  <a:prstClr val="black"/>
                </a:buClr>
                <a:defRPr/>
              </a:pPr>
              <a:r>
                <a:rPr lang="en-US" sz="2800" b="1" dirty="0">
                  <a:solidFill>
                    <a:srgbClr val="000000"/>
                  </a:solidFill>
                  <a:cs typeface="Arial" pitchFamily="34" charset="0"/>
                </a:rPr>
                <a:t>Transition top </a:t>
              </a:r>
              <a:br>
                <a:rPr lang="en-US" sz="2800" b="1" dirty="0">
                  <a:solidFill>
                    <a:srgbClr val="000000"/>
                  </a:solidFill>
                  <a:cs typeface="Arial" pitchFamily="34" charset="0"/>
                </a:rPr>
              </a:br>
              <a:r>
                <a:rPr lang="en-US" sz="2800" b="1" dirty="0">
                  <a:solidFill>
                    <a:srgbClr val="000000"/>
                  </a:solidFill>
                  <a:cs typeface="Arial" pitchFamily="34" charset="0"/>
                </a:rPr>
                <a:t>pilots to production implementation</a:t>
              </a:r>
              <a:r>
                <a:rPr lang="en-US" sz="2800" dirty="0">
                  <a:solidFill>
                    <a:srgbClr val="000000"/>
                  </a:solidFill>
                  <a:cs typeface="Arial" pitchFamily="34" charset="0"/>
                </a:rPr>
                <a:t>, in alignment with a well-defined generative</a:t>
              </a:r>
              <a:br>
                <a:rPr lang="en-US" sz="2800" dirty="0">
                  <a:solidFill>
                    <a:srgbClr val="000000"/>
                  </a:solidFill>
                  <a:cs typeface="Arial" pitchFamily="34" charset="0"/>
                </a:rPr>
              </a:br>
              <a:r>
                <a:rPr lang="en-US" sz="2800" dirty="0">
                  <a:solidFill>
                    <a:srgbClr val="000000"/>
                  </a:solidFill>
                  <a:cs typeface="Arial" pitchFamily="34" charset="0"/>
                </a:rPr>
                <a:t>AI strategy</a:t>
              </a:r>
            </a:p>
            <a:p>
              <a:pPr defTabSz="1828800" fontAlgn="base">
                <a:spcBef>
                  <a:spcPts val="1200"/>
                </a:spcBef>
                <a:spcAft>
                  <a:spcPct val="0"/>
                </a:spcAft>
                <a:buClr>
                  <a:prstClr val="black"/>
                </a:buClr>
                <a:defRPr/>
              </a:pPr>
              <a:endParaRPr lang="en-US" sz="2000" dirty="0">
                <a:solidFill>
                  <a:srgbClr val="000000"/>
                </a:solidFill>
                <a:cs typeface="Arial" pitchFamily="34" charset="0"/>
              </a:endParaRPr>
            </a:p>
          </p:txBody>
        </p:sp>
        <p:sp>
          <p:nvSpPr>
            <p:cNvPr id="43" name="TextBox 42">
              <a:extLst>
                <a:ext uri="{FF2B5EF4-FFF2-40B4-BE49-F238E27FC236}">
                  <a16:creationId xmlns:a16="http://schemas.microsoft.com/office/drawing/2014/main" id="{5F8BC524-758C-A849-81A9-725A32C1347B}"/>
                </a:ext>
              </a:extLst>
            </p:cNvPr>
            <p:cNvSpPr txBox="1"/>
            <p:nvPr/>
          </p:nvSpPr>
          <p:spPr>
            <a:xfrm>
              <a:off x="20042187" y="7906564"/>
              <a:ext cx="3619499" cy="34018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defTabSz="1829014">
                <a:defRPr/>
              </a:pPr>
              <a:r>
                <a:rPr lang="en-US" sz="2800" dirty="0">
                  <a:solidFill>
                    <a:srgbClr val="0F62FE"/>
                  </a:solidFill>
                </a:rPr>
                <a:t>12-18 month horizon</a:t>
              </a:r>
            </a:p>
            <a:p>
              <a:pPr defTabSz="1829014">
                <a:defRPr/>
              </a:pPr>
              <a:endParaRPr lang="en-US" sz="2400" dirty="0">
                <a:solidFill>
                  <a:srgbClr val="0F62FE"/>
                </a:solidFill>
              </a:endParaRPr>
            </a:p>
            <a:p>
              <a:pPr defTabSz="1828800" fontAlgn="base">
                <a:buClr>
                  <a:prstClr val="black"/>
                </a:buClr>
                <a:defRPr/>
              </a:pPr>
              <a:r>
                <a:rPr lang="en-US" sz="2800" b="1" dirty="0">
                  <a:solidFill>
                    <a:srgbClr val="000000"/>
                  </a:solidFill>
                  <a:cs typeface="Arial" pitchFamily="34" charset="0"/>
                </a:rPr>
                <a:t>Scale value capture </a:t>
              </a:r>
              <a:r>
                <a:rPr lang="en-US" sz="2800" dirty="0">
                  <a:solidFill>
                    <a:srgbClr val="000000"/>
                  </a:solidFill>
                  <a:cs typeface="Arial" pitchFamily="34" charset="0"/>
                </a:rPr>
                <a:t>by transforming multiple production workflows and experiences across the enterprise </a:t>
              </a:r>
            </a:p>
          </p:txBody>
        </p:sp>
        <p:grpSp>
          <p:nvGrpSpPr>
            <p:cNvPr id="44" name="Group 43">
              <a:extLst>
                <a:ext uri="{FF2B5EF4-FFF2-40B4-BE49-F238E27FC236}">
                  <a16:creationId xmlns:a16="http://schemas.microsoft.com/office/drawing/2014/main" id="{DCAF0345-823A-CEC0-4644-068C576252E3}"/>
                </a:ext>
              </a:extLst>
            </p:cNvPr>
            <p:cNvGrpSpPr/>
            <p:nvPr/>
          </p:nvGrpSpPr>
          <p:grpSpPr>
            <a:xfrm>
              <a:off x="23500080" y="6345936"/>
              <a:ext cx="164592" cy="283464"/>
              <a:chOff x="23431500" y="6286500"/>
              <a:chExt cx="190500" cy="381000"/>
            </a:xfrm>
          </p:grpSpPr>
          <p:cxnSp>
            <p:nvCxnSpPr>
              <p:cNvPr id="51" name="Straight Connector 50">
                <a:extLst>
                  <a:ext uri="{FF2B5EF4-FFF2-40B4-BE49-F238E27FC236}">
                    <a16:creationId xmlns:a16="http://schemas.microsoft.com/office/drawing/2014/main" id="{1C221D51-E121-6E0E-5758-1DEEBD563019}"/>
                  </a:ext>
                </a:extLst>
              </p:cNvPr>
              <p:cNvCxnSpPr>
                <a:cxnSpLocks/>
              </p:cNvCxnSpPr>
              <p:nvPr/>
            </p:nvCxnSpPr>
            <p:spPr bwMode="auto">
              <a:xfrm>
                <a:off x="23431500" y="6286500"/>
                <a:ext cx="190500" cy="190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F7AFDA5F-0162-D4C5-C272-6466E608F2CF}"/>
                  </a:ext>
                </a:extLst>
              </p:cNvPr>
              <p:cNvCxnSpPr>
                <a:cxnSpLocks/>
              </p:cNvCxnSpPr>
              <p:nvPr/>
            </p:nvCxnSpPr>
            <p:spPr bwMode="auto">
              <a:xfrm flipV="1">
                <a:off x="23431500" y="6477000"/>
                <a:ext cx="190500" cy="19050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sp>
          <p:nvSpPr>
            <p:cNvPr id="45" name="Oval 44">
              <a:extLst>
                <a:ext uri="{FF2B5EF4-FFF2-40B4-BE49-F238E27FC236}">
                  <a16:creationId xmlns:a16="http://schemas.microsoft.com/office/drawing/2014/main" id="{40A96A68-69A9-2003-5B1B-F6EF8688CD76}"/>
                </a:ext>
              </a:extLst>
            </p:cNvPr>
            <p:cNvSpPr/>
            <p:nvPr/>
          </p:nvSpPr>
          <p:spPr bwMode="auto">
            <a:xfrm>
              <a:off x="5719572" y="6089904"/>
              <a:ext cx="768096" cy="768096"/>
            </a:xfrm>
            <a:prstGeom prst="ellipse">
              <a:avLst/>
            </a:prstGeom>
            <a:solidFill>
              <a:schemeClr val="bg1">
                <a:lumMod val="85000"/>
              </a:schemeClr>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defTabSz="914218" fontAlgn="base">
                <a:spcBef>
                  <a:spcPct val="0"/>
                </a:spcBef>
                <a:spcAft>
                  <a:spcPct val="0"/>
                </a:spcAft>
                <a:defRPr/>
              </a:pPr>
              <a:endParaRPr lang="en-US" sz="1400" dirty="0">
                <a:solidFill>
                  <a:srgbClr val="FFFFFF"/>
                </a:solidFill>
              </a:endParaRPr>
            </a:p>
          </p:txBody>
        </p:sp>
        <p:sp>
          <p:nvSpPr>
            <p:cNvPr id="46" name="Oval 45">
              <a:extLst>
                <a:ext uri="{FF2B5EF4-FFF2-40B4-BE49-F238E27FC236}">
                  <a16:creationId xmlns:a16="http://schemas.microsoft.com/office/drawing/2014/main" id="{82D7178A-E44E-F2B3-9E67-4159F153688D}"/>
                </a:ext>
              </a:extLst>
            </p:cNvPr>
            <p:cNvSpPr/>
            <p:nvPr/>
          </p:nvSpPr>
          <p:spPr bwMode="auto">
            <a:xfrm>
              <a:off x="10287001" y="6089904"/>
              <a:ext cx="768096" cy="768096"/>
            </a:xfrm>
            <a:prstGeom prst="ellipse">
              <a:avLst/>
            </a:prstGeom>
            <a:solidFill>
              <a:schemeClr val="bg1">
                <a:lumMod val="85000"/>
              </a:schemeClr>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defTabSz="914218" fontAlgn="base">
                <a:spcBef>
                  <a:spcPct val="0"/>
                </a:spcBef>
                <a:spcAft>
                  <a:spcPct val="0"/>
                </a:spcAft>
                <a:defRPr/>
              </a:pPr>
              <a:endParaRPr lang="en-US" sz="1400" dirty="0">
                <a:solidFill>
                  <a:srgbClr val="FFFFFF"/>
                </a:solidFill>
              </a:endParaRPr>
            </a:p>
          </p:txBody>
        </p:sp>
        <p:sp>
          <p:nvSpPr>
            <p:cNvPr id="47" name="Oval 46">
              <a:extLst>
                <a:ext uri="{FF2B5EF4-FFF2-40B4-BE49-F238E27FC236}">
                  <a16:creationId xmlns:a16="http://schemas.microsoft.com/office/drawing/2014/main" id="{266092E2-C4F3-4F36-9307-6D06690AE0A6}"/>
                </a:ext>
              </a:extLst>
            </p:cNvPr>
            <p:cNvSpPr/>
            <p:nvPr/>
          </p:nvSpPr>
          <p:spPr bwMode="auto">
            <a:xfrm>
              <a:off x="19421856" y="6089904"/>
              <a:ext cx="768096" cy="768096"/>
            </a:xfrm>
            <a:prstGeom prst="ellipse">
              <a:avLst/>
            </a:prstGeom>
            <a:solidFill>
              <a:schemeClr val="accent1">
                <a:lumMod val="20000"/>
                <a:lumOff val="80000"/>
              </a:schemeClr>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defTabSz="914218" fontAlgn="base">
                <a:spcBef>
                  <a:spcPct val="0"/>
                </a:spcBef>
                <a:spcAft>
                  <a:spcPct val="0"/>
                </a:spcAft>
                <a:defRPr/>
              </a:pPr>
              <a:endParaRPr lang="en-US" sz="1400" dirty="0">
                <a:solidFill>
                  <a:srgbClr val="FFFFFF"/>
                </a:solidFill>
              </a:endParaRPr>
            </a:p>
          </p:txBody>
        </p:sp>
        <p:sp>
          <p:nvSpPr>
            <p:cNvPr id="48" name="TextBox 47">
              <a:extLst>
                <a:ext uri="{FF2B5EF4-FFF2-40B4-BE49-F238E27FC236}">
                  <a16:creationId xmlns:a16="http://schemas.microsoft.com/office/drawing/2014/main" id="{4EFC8712-A89E-8F35-B6AC-F78BCCB3E4E4}"/>
                </a:ext>
              </a:extLst>
            </p:cNvPr>
            <p:cNvSpPr txBox="1"/>
            <p:nvPr/>
          </p:nvSpPr>
          <p:spPr>
            <a:xfrm>
              <a:off x="15466517" y="7906564"/>
              <a:ext cx="3756675" cy="34018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rtlCol="0" anchor="t">
              <a:noAutofit/>
            </a:bodyPr>
            <a:lstStyle/>
            <a:p>
              <a:pPr defTabSz="1829014">
                <a:defRPr/>
              </a:pPr>
              <a:r>
                <a:rPr lang="en-US" sz="2800" dirty="0">
                  <a:solidFill>
                    <a:srgbClr val="0F62FE"/>
                  </a:solidFill>
                </a:rPr>
                <a:t>6-12 month horizon</a:t>
              </a:r>
            </a:p>
            <a:p>
              <a:pPr defTabSz="1828800" fontAlgn="base">
                <a:buClr>
                  <a:prstClr val="black"/>
                </a:buClr>
                <a:defRPr/>
              </a:pPr>
              <a:endParaRPr lang="en-US" sz="2400" b="1" dirty="0">
                <a:solidFill>
                  <a:srgbClr val="0F62FE"/>
                </a:solidFill>
                <a:cs typeface="Arial" pitchFamily="34" charset="0"/>
              </a:endParaRPr>
            </a:p>
            <a:p>
              <a:pPr defTabSz="1828800" fontAlgn="base">
                <a:buClr>
                  <a:prstClr val="black"/>
                </a:buClr>
                <a:defRPr/>
              </a:pPr>
              <a:r>
                <a:rPr lang="en-US" sz="2800" b="1" dirty="0">
                  <a:solidFill>
                    <a:srgbClr val="000000"/>
                  </a:solidFill>
                  <a:cs typeface="Arial" pitchFamily="34" charset="0"/>
                </a:rPr>
                <a:t>Build foundational capabilities </a:t>
              </a:r>
              <a:r>
                <a:rPr lang="en-US" sz="2800" dirty="0">
                  <a:solidFill>
                    <a:srgbClr val="000000"/>
                  </a:solidFill>
                  <a:cs typeface="Arial" pitchFamily="34" charset="0"/>
                </a:rPr>
                <a:t>required to successfully leverage generative AI at-scale</a:t>
              </a:r>
              <a:endParaRPr lang="en-US" sz="2000" dirty="0">
                <a:solidFill>
                  <a:srgbClr val="000000"/>
                </a:solidFill>
              </a:endParaRPr>
            </a:p>
          </p:txBody>
        </p:sp>
        <p:cxnSp>
          <p:nvCxnSpPr>
            <p:cNvPr id="49" name="Straight Connector 48">
              <a:extLst>
                <a:ext uri="{FF2B5EF4-FFF2-40B4-BE49-F238E27FC236}">
                  <a16:creationId xmlns:a16="http://schemas.microsoft.com/office/drawing/2014/main" id="{3622B0F5-3E9A-D27D-0ABB-4EE0472D2F4A}"/>
                </a:ext>
              </a:extLst>
            </p:cNvPr>
            <p:cNvCxnSpPr>
              <a:cxnSpLocks/>
            </p:cNvCxnSpPr>
            <p:nvPr/>
          </p:nvCxnSpPr>
          <p:spPr bwMode="auto">
            <a:xfrm>
              <a:off x="15250619" y="6743701"/>
              <a:ext cx="0" cy="6478522"/>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0" name="Oval 49">
              <a:extLst>
                <a:ext uri="{FF2B5EF4-FFF2-40B4-BE49-F238E27FC236}">
                  <a16:creationId xmlns:a16="http://schemas.microsoft.com/office/drawing/2014/main" id="{606906E0-C0A8-2F3E-3858-784C1D29D748}"/>
                </a:ext>
              </a:extLst>
            </p:cNvPr>
            <p:cNvSpPr/>
            <p:nvPr/>
          </p:nvSpPr>
          <p:spPr bwMode="auto">
            <a:xfrm>
              <a:off x="14854427" y="6089904"/>
              <a:ext cx="768096" cy="768096"/>
            </a:xfrm>
            <a:prstGeom prst="ellipse">
              <a:avLst/>
            </a:prstGeom>
            <a:solidFill>
              <a:schemeClr val="accent1">
                <a:lumMod val="20000"/>
                <a:lumOff val="80000"/>
              </a:schemeClr>
            </a:solidFill>
            <a:ln w="12700">
              <a:solidFill>
                <a:schemeClr val="tx1"/>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28" tIns="91428" rIns="91428" bIns="91428" numCol="1" rtlCol="0" anchor="t" anchorCtr="0" compatLnSpc="1">
              <a:prstTxWarp prst="textNoShape">
                <a:avLst/>
              </a:prstTxWarp>
            </a:bodyPr>
            <a:lstStyle/>
            <a:p>
              <a:pPr defTabSz="914218" fontAlgn="base">
                <a:spcBef>
                  <a:spcPct val="0"/>
                </a:spcBef>
                <a:spcAft>
                  <a:spcPct val="0"/>
                </a:spcAft>
                <a:defRPr/>
              </a:pPr>
              <a:endParaRPr lang="en-US" sz="1400" dirty="0">
                <a:solidFill>
                  <a:srgbClr val="FFFFFF"/>
                </a:solidFill>
              </a:endParaRPr>
            </a:p>
          </p:txBody>
        </p:sp>
      </p:grpSp>
      <p:cxnSp>
        <p:nvCxnSpPr>
          <p:cNvPr id="53" name="Straight Connector 52">
            <a:extLst>
              <a:ext uri="{FF2B5EF4-FFF2-40B4-BE49-F238E27FC236}">
                <a16:creationId xmlns:a16="http://schemas.microsoft.com/office/drawing/2014/main" id="{F4948898-4D08-8100-FDEC-7C8B3D014D12}"/>
              </a:ext>
            </a:extLst>
          </p:cNvPr>
          <p:cNvCxnSpPr>
            <a:cxnSpLocks/>
          </p:cNvCxnSpPr>
          <p:nvPr/>
        </p:nvCxnSpPr>
        <p:spPr bwMode="auto">
          <a:xfrm>
            <a:off x="1715864" y="4335086"/>
            <a:ext cx="13138218"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4" name="Text Placeholder 5">
            <a:extLst>
              <a:ext uri="{FF2B5EF4-FFF2-40B4-BE49-F238E27FC236}">
                <a16:creationId xmlns:a16="http://schemas.microsoft.com/office/drawing/2014/main" id="{C152C18F-F2E4-A456-B87F-0752F1C46B74}"/>
              </a:ext>
            </a:extLst>
          </p:cNvPr>
          <p:cNvSpPr txBox="1">
            <a:spLocks/>
          </p:cNvSpPr>
          <p:nvPr/>
        </p:nvSpPr>
        <p:spPr>
          <a:xfrm>
            <a:off x="5259387" y="4121433"/>
            <a:ext cx="6170628" cy="496654"/>
          </a:xfrm>
          <a:prstGeom prst="rect">
            <a:avLst/>
          </a:prstGeom>
          <a:solidFill>
            <a:schemeClr val="bg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ctr" defTabSz="4876800">
              <a:lnSpc>
                <a:spcPct val="100000"/>
              </a:lnSpc>
              <a:spcBef>
                <a:spcPts val="1200"/>
              </a:spcBef>
              <a:defRPr/>
            </a:pPr>
            <a:r>
              <a:rPr lang="en-US" sz="3000" kern="0" dirty="0">
                <a:solidFill>
                  <a:srgbClr val="0F62FE"/>
                </a:solidFill>
                <a:latin typeface="+mn-lt"/>
              </a:rPr>
              <a:t>Activate the organization with</a:t>
            </a:r>
            <a:br>
              <a:rPr lang="en-US" sz="3000" kern="0" dirty="0">
                <a:solidFill>
                  <a:srgbClr val="0F62FE"/>
                </a:solidFill>
                <a:latin typeface="+mn-lt"/>
              </a:rPr>
            </a:br>
            <a:r>
              <a:rPr lang="en-US" sz="3000" kern="0" dirty="0">
                <a:solidFill>
                  <a:srgbClr val="0F62FE"/>
                </a:solidFill>
                <a:latin typeface="+mn-lt"/>
              </a:rPr>
              <a:t>‘no regret’ generative AI pilots</a:t>
            </a:r>
          </a:p>
        </p:txBody>
      </p:sp>
      <p:cxnSp>
        <p:nvCxnSpPr>
          <p:cNvPr id="55" name="Straight Connector 54">
            <a:extLst>
              <a:ext uri="{FF2B5EF4-FFF2-40B4-BE49-F238E27FC236}">
                <a16:creationId xmlns:a16="http://schemas.microsoft.com/office/drawing/2014/main" id="{5542F862-5337-C6EE-60D2-F1F976656D7A}"/>
              </a:ext>
            </a:extLst>
          </p:cNvPr>
          <p:cNvCxnSpPr>
            <a:cxnSpLocks/>
          </p:cNvCxnSpPr>
          <p:nvPr/>
        </p:nvCxnSpPr>
        <p:spPr bwMode="auto">
          <a:xfrm>
            <a:off x="15622078" y="4340814"/>
            <a:ext cx="792665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56" name="Text Placeholder 5">
            <a:extLst>
              <a:ext uri="{FF2B5EF4-FFF2-40B4-BE49-F238E27FC236}">
                <a16:creationId xmlns:a16="http://schemas.microsoft.com/office/drawing/2014/main" id="{94DBF9E0-DFFC-1B3F-ADD7-43D65BF5E9B3}"/>
              </a:ext>
            </a:extLst>
          </p:cNvPr>
          <p:cNvSpPr txBox="1">
            <a:spLocks/>
          </p:cNvSpPr>
          <p:nvPr/>
        </p:nvSpPr>
        <p:spPr>
          <a:xfrm>
            <a:off x="17313087" y="4095594"/>
            <a:ext cx="5047856" cy="496564"/>
          </a:xfrm>
          <a:prstGeom prst="rect">
            <a:avLst/>
          </a:prstGeom>
          <a:solidFill>
            <a:schemeClr val="bg1"/>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marL="0" marR="0" indent="0" algn="l" defTabSz="2438400" rtl="0" eaLnBrk="1" latinLnBrk="0" hangingPunct="1">
              <a:lnSpc>
                <a:spcPct val="110000"/>
              </a:lnSpc>
              <a:spcBef>
                <a:spcPts val="0"/>
              </a:spcBef>
              <a:spcAft>
                <a:spcPts val="0"/>
              </a:spcAft>
              <a:buClrTx/>
              <a:buSzTx/>
              <a:buFontTx/>
              <a:buNone/>
              <a:tabLst/>
              <a:defRPr sz="3600" b="0" i="0" u="none" strike="noStrike" cap="none" spc="0" baseline="0">
                <a:solidFill>
                  <a:schemeClr val="tx1"/>
                </a:solidFill>
                <a:uFillTx/>
                <a:latin typeface="+mj-lt"/>
                <a:ea typeface="+mj-ea"/>
                <a:cs typeface="+mj-cs"/>
                <a:sym typeface="IBM Plex Sans Light"/>
              </a:defRPr>
            </a:lvl1pPr>
            <a:lvl2pPr marL="329184"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2pPr>
            <a:lvl3pPr marL="658368"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3pPr>
            <a:lvl4pPr marL="987552" marR="0" indent="-329184" algn="l" defTabSz="2438400" rtl="0" eaLnBrk="1" latinLnBrk="0" hangingPunct="1">
              <a:lnSpc>
                <a:spcPct val="110000"/>
              </a:lnSpc>
              <a:spcBef>
                <a:spcPts val="0"/>
              </a:spcBef>
              <a:spcAft>
                <a:spcPts val="0"/>
              </a:spcAft>
              <a:buClrTx/>
              <a:buSzPct val="100000"/>
              <a:buFontTx/>
              <a:buChar char="–"/>
              <a:tabLst/>
              <a:defRPr sz="3600" b="0" i="0" u="none" strike="noStrike" cap="none" spc="0" baseline="0">
                <a:solidFill>
                  <a:schemeClr val="tx1"/>
                </a:solidFill>
                <a:uFillTx/>
                <a:latin typeface="+mj-lt"/>
                <a:ea typeface="+mj-ea"/>
                <a:cs typeface="+mj-cs"/>
                <a:sym typeface="IBM Plex Sans Light"/>
              </a:defRPr>
            </a:lvl4pPr>
            <a:lvl5pPr marL="1143000" marR="0" indent="-457200" algn="l" defTabSz="2438400" rtl="0" eaLnBrk="1" latinLnBrk="0" hangingPunct="1">
              <a:lnSpc>
                <a:spcPct val="110000"/>
              </a:lnSpc>
              <a:spcBef>
                <a:spcPts val="2900"/>
              </a:spcBef>
              <a:spcAft>
                <a:spcPts val="0"/>
              </a:spcAft>
              <a:buClrTx/>
              <a:buSzPct val="100000"/>
              <a:buFont typeface="Arial" panose="020B0604020202020204" pitchFamily="34" charset="0"/>
              <a:buChar char="•"/>
              <a:tabLst/>
              <a:defRPr sz="3600" b="0" i="0" u="none" strike="noStrike" cap="none" spc="0" baseline="0">
                <a:solidFill>
                  <a:srgbClr val="000000"/>
                </a:solidFill>
                <a:uFillTx/>
                <a:latin typeface="+mj-lt"/>
                <a:ea typeface="+mj-ea"/>
                <a:cs typeface="+mj-cs"/>
                <a:sym typeface="IBM Plex Sans Light"/>
              </a:defRPr>
            </a:lvl5pPr>
            <a:lvl6pPr marL="184306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6pPr>
            <a:lvl7pPr marL="2205631"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7pPr>
            <a:lvl8pPr marL="2568200"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8pPr>
            <a:lvl9pPr marL="2930769" marR="0" indent="-389009" algn="l" defTabSz="2438400" rtl="0" eaLnBrk="1" latinLnBrk="0" hangingPunct="1">
              <a:lnSpc>
                <a:spcPct val="100000"/>
              </a:lnSpc>
              <a:spcBef>
                <a:spcPts val="2900"/>
              </a:spcBef>
              <a:spcAft>
                <a:spcPts val="0"/>
              </a:spcAft>
              <a:buClrTx/>
              <a:buSzPct val="100000"/>
              <a:buFontTx/>
              <a:buChar char="»"/>
              <a:tabLst/>
              <a:defRPr sz="3600" b="0" i="0" u="none" strike="noStrike" cap="none" spc="0" baseline="0">
                <a:solidFill>
                  <a:srgbClr val="000000"/>
                </a:solidFill>
                <a:uFillTx/>
                <a:latin typeface="+mj-lt"/>
                <a:ea typeface="+mj-ea"/>
                <a:cs typeface="+mj-cs"/>
                <a:sym typeface="IBM Plex Sans Light"/>
              </a:defRPr>
            </a:lvl9pPr>
          </a:lstStyle>
          <a:p>
            <a:pPr algn="ctr" defTabSz="4876800">
              <a:lnSpc>
                <a:spcPct val="100000"/>
              </a:lnSpc>
              <a:spcBef>
                <a:spcPts val="1200"/>
              </a:spcBef>
              <a:defRPr/>
            </a:pPr>
            <a:r>
              <a:rPr lang="en-US" sz="3000" kern="0" dirty="0">
                <a:solidFill>
                  <a:srgbClr val="0F62FE"/>
                </a:solidFill>
                <a:latin typeface="+mn-lt"/>
              </a:rPr>
              <a:t>Transform the business </a:t>
            </a:r>
            <a:br>
              <a:rPr lang="en-US" sz="3000" kern="0" dirty="0">
                <a:solidFill>
                  <a:srgbClr val="0F62FE"/>
                </a:solidFill>
                <a:latin typeface="+mn-lt"/>
              </a:rPr>
            </a:br>
            <a:r>
              <a:rPr lang="en-US" sz="3000" kern="0" dirty="0">
                <a:solidFill>
                  <a:srgbClr val="0F62FE"/>
                </a:solidFill>
                <a:latin typeface="+mn-lt"/>
              </a:rPr>
              <a:t>and scale value-capture</a:t>
            </a:r>
          </a:p>
        </p:txBody>
      </p:sp>
      <p:pic>
        <p:nvPicPr>
          <p:cNvPr id="62" name="Picture 61" descr="Ideate, Black pictogram">
            <a:extLst>
              <a:ext uri="{FF2B5EF4-FFF2-40B4-BE49-F238E27FC236}">
                <a16:creationId xmlns:a16="http://schemas.microsoft.com/office/drawing/2014/main" id="{EA9D5FA0-2839-9041-EC05-293781F313B9}"/>
              </a:ext>
            </a:extLst>
          </p:cNvPr>
          <p:cNvPicPr>
            <a:picLocks noChangeAspect="1"/>
          </p:cNvPicPr>
          <p:nvPr/>
        </p:nvPicPr>
        <p:blipFill>
          <a:blip r:embed="rId3"/>
          <a:srcRect/>
          <a:stretch/>
        </p:blipFill>
        <p:spPr>
          <a:xfrm>
            <a:off x="1256092" y="5269861"/>
            <a:ext cx="566854" cy="566854"/>
          </a:xfrm>
          <a:prstGeom prst="rect">
            <a:avLst/>
          </a:prstGeom>
        </p:spPr>
      </p:pic>
      <p:pic>
        <p:nvPicPr>
          <p:cNvPr id="63" name="Picture 62" descr="Deployment, Black pictogram">
            <a:extLst>
              <a:ext uri="{FF2B5EF4-FFF2-40B4-BE49-F238E27FC236}">
                <a16:creationId xmlns:a16="http://schemas.microsoft.com/office/drawing/2014/main" id="{8E2B369C-1FCF-69FA-2665-A2DB57878065}"/>
              </a:ext>
            </a:extLst>
          </p:cNvPr>
          <p:cNvPicPr>
            <a:picLocks noChangeAspect="1"/>
          </p:cNvPicPr>
          <p:nvPr/>
        </p:nvPicPr>
        <p:blipFill>
          <a:blip r:embed="rId4"/>
          <a:srcRect/>
          <a:stretch/>
        </p:blipFill>
        <p:spPr>
          <a:xfrm>
            <a:off x="19591297" y="5360698"/>
            <a:ext cx="427228" cy="427228"/>
          </a:xfrm>
          <a:prstGeom prst="rect">
            <a:avLst/>
          </a:prstGeom>
        </p:spPr>
      </p:pic>
      <p:pic>
        <p:nvPicPr>
          <p:cNvPr id="64" name="Picture 63" descr="IBM Automation Platform, Black pictogram">
            <a:extLst>
              <a:ext uri="{FF2B5EF4-FFF2-40B4-BE49-F238E27FC236}">
                <a16:creationId xmlns:a16="http://schemas.microsoft.com/office/drawing/2014/main" id="{900E9B6C-B11B-E262-1A1F-DEBF7417068B}"/>
              </a:ext>
            </a:extLst>
          </p:cNvPr>
          <p:cNvPicPr>
            <a:picLocks noChangeAspect="1"/>
          </p:cNvPicPr>
          <p:nvPr/>
        </p:nvPicPr>
        <p:blipFill>
          <a:blip r:embed="rId5"/>
          <a:srcRect/>
          <a:stretch/>
        </p:blipFill>
        <p:spPr>
          <a:xfrm>
            <a:off x="10463202" y="5372259"/>
            <a:ext cx="410042" cy="410042"/>
          </a:xfrm>
          <a:prstGeom prst="rect">
            <a:avLst/>
          </a:prstGeom>
        </p:spPr>
      </p:pic>
      <p:pic>
        <p:nvPicPr>
          <p:cNvPr id="65" name="Picture 64" descr="Marketplace, Black pictogram">
            <a:extLst>
              <a:ext uri="{FF2B5EF4-FFF2-40B4-BE49-F238E27FC236}">
                <a16:creationId xmlns:a16="http://schemas.microsoft.com/office/drawing/2014/main" id="{2F252EAD-8AA8-4509-0716-0CB0274C9B86}"/>
              </a:ext>
            </a:extLst>
          </p:cNvPr>
          <p:cNvPicPr>
            <a:picLocks noChangeAspect="1"/>
          </p:cNvPicPr>
          <p:nvPr/>
        </p:nvPicPr>
        <p:blipFill>
          <a:blip r:embed="rId6"/>
          <a:srcRect/>
          <a:stretch/>
        </p:blipFill>
        <p:spPr>
          <a:xfrm>
            <a:off x="5846827" y="5300522"/>
            <a:ext cx="515172" cy="515172"/>
          </a:xfrm>
          <a:prstGeom prst="rect">
            <a:avLst/>
          </a:prstGeom>
        </p:spPr>
      </p:pic>
      <p:pic>
        <p:nvPicPr>
          <p:cNvPr id="66" name="Picture 65" descr="Universal experiences, Black pictogram">
            <a:extLst>
              <a:ext uri="{FF2B5EF4-FFF2-40B4-BE49-F238E27FC236}">
                <a16:creationId xmlns:a16="http://schemas.microsoft.com/office/drawing/2014/main" id="{561A7606-9B93-E71D-B879-916F97EA6674}"/>
              </a:ext>
            </a:extLst>
          </p:cNvPr>
          <p:cNvPicPr>
            <a:picLocks noChangeAspect="1"/>
          </p:cNvPicPr>
          <p:nvPr/>
        </p:nvPicPr>
        <p:blipFill>
          <a:blip r:embed="rId7"/>
          <a:srcRect/>
          <a:stretch/>
        </p:blipFill>
        <p:spPr>
          <a:xfrm>
            <a:off x="14982509" y="5290880"/>
            <a:ext cx="512440" cy="512440"/>
          </a:xfrm>
          <a:prstGeom prst="rect">
            <a:avLst/>
          </a:prstGeom>
        </p:spPr>
      </p:pic>
      <p:sp>
        <p:nvSpPr>
          <p:cNvPr id="5" name="Title 2">
            <a:extLst>
              <a:ext uri="{FF2B5EF4-FFF2-40B4-BE49-F238E27FC236}">
                <a16:creationId xmlns:a16="http://schemas.microsoft.com/office/drawing/2014/main" id="{3212F490-8CF6-6915-159E-5B03C97DCA0C}"/>
              </a:ext>
            </a:extLst>
          </p:cNvPr>
          <p:cNvSpPr txBox="1">
            <a:spLocks/>
          </p:cNvSpPr>
          <p:nvPr/>
        </p:nvSpPr>
        <p:spPr>
          <a:xfrm>
            <a:off x="576072" y="1690837"/>
            <a:ext cx="22860483" cy="15822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defTabSz="2437912">
              <a:lnSpc>
                <a:spcPct val="100000"/>
              </a:lnSpc>
              <a:defRPr/>
            </a:pPr>
            <a:r>
              <a:rPr lang="en-US" sz="4400" kern="0" dirty="0">
                <a:solidFill>
                  <a:srgbClr val="000000"/>
                </a:solidFill>
              </a:rPr>
              <a:t>IBM can help clients along their AI transformation journey to unlock value at-scale</a:t>
            </a:r>
          </a:p>
          <a:p>
            <a:pPr defTabSz="2437912">
              <a:lnSpc>
                <a:spcPct val="100000"/>
              </a:lnSpc>
              <a:defRPr/>
            </a:pPr>
            <a:r>
              <a:rPr lang="en-US" sz="4400" kern="0" dirty="0">
                <a:solidFill>
                  <a:srgbClr val="000000"/>
                </a:solidFill>
              </a:rPr>
              <a:t>from rapid activation in a “no regrets” pilot to a holistic transformation effort</a:t>
            </a:r>
          </a:p>
        </p:txBody>
      </p:sp>
      <p:sp>
        <p:nvSpPr>
          <p:cNvPr id="3" name="Title 2">
            <a:extLst>
              <a:ext uri="{FF2B5EF4-FFF2-40B4-BE49-F238E27FC236}">
                <a16:creationId xmlns:a16="http://schemas.microsoft.com/office/drawing/2014/main" id="{630D4175-5067-98DE-44B8-BFA5EB186136}"/>
              </a:ext>
            </a:extLst>
          </p:cNvPr>
          <p:cNvSpPr txBox="1">
            <a:spLocks/>
          </p:cNvSpPr>
          <p:nvPr/>
        </p:nvSpPr>
        <p:spPr>
          <a:xfrm>
            <a:off x="576073" y="577850"/>
            <a:ext cx="5519928" cy="484458"/>
          </a:xfrm>
          <a:prstGeom prst="rect">
            <a:avLst/>
          </a:prstGeom>
        </p:spPr>
        <p:txBody>
          <a:bodyPr vert="horz" lIns="0" tIns="0" rIns="0" bIns="0" rtlCol="0" anchor="t">
            <a:noAutofit/>
          </a:bodyPr>
          <a:lstStyle>
            <a:lvl1pPr algn="l" rtl="0" eaLnBrk="1" fontAlgn="base" hangingPunct="1">
              <a:lnSpc>
                <a:spcPct val="100000"/>
              </a:lnSpc>
              <a:spcBef>
                <a:spcPts val="1800"/>
              </a:spcBef>
              <a:spcAft>
                <a:spcPct val="0"/>
              </a:spcAft>
              <a:defRPr sz="4000" b="0" i="0">
                <a:solidFill>
                  <a:schemeClr val="accent1"/>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defTabSz="1523940"/>
            <a:r>
              <a:rPr lang="en-US" sz="2800" b="1" kern="0" dirty="0">
                <a:solidFill>
                  <a:schemeClr val="tx1"/>
                </a:solidFill>
                <a:latin typeface="+mn-lt"/>
              </a:rPr>
              <a:t>Getting started</a:t>
            </a:r>
          </a:p>
        </p:txBody>
      </p:sp>
    </p:spTree>
    <p:extLst>
      <p:ext uri="{BB962C8B-B14F-4D97-AF65-F5344CB8AC3E}">
        <p14:creationId xmlns:p14="http://schemas.microsoft.com/office/powerpoint/2010/main" val="1327210724"/>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AEFD2D3-9B6A-BED4-DA74-E3D2A71B2473}"/>
              </a:ext>
            </a:extLst>
          </p:cNvPr>
          <p:cNvSpPr txBox="1"/>
          <p:nvPr/>
        </p:nvSpPr>
        <p:spPr>
          <a:xfrm>
            <a:off x="585934" y="594833"/>
            <a:ext cx="11303684" cy="1662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lvl1pPr defTabSz="914400">
              <a:spcBef>
                <a:spcPts val="600"/>
              </a:spcBef>
              <a:defRPr sz="3600">
                <a:solidFill>
                  <a:schemeClr val="accent2"/>
                </a:solidFill>
                <a:latin typeface="IBM Plex Sans ExtraLight"/>
                <a:ea typeface="IBM Plex Sans ExtraLight"/>
                <a:cs typeface="IBM Plex Sans ExtraLight"/>
                <a:sym typeface="IBM Plex Sans ExtraLight"/>
              </a:defRPr>
            </a:lvl1pPr>
          </a:lstStyle>
          <a:p>
            <a:pPr defTabSz="2438340" hangingPunct="0">
              <a:spcBef>
                <a:spcPts val="1600"/>
              </a:spcBef>
            </a:pPr>
            <a:r>
              <a:rPr sz="8800" kern="0" dirty="0">
                <a:solidFill>
                  <a:srgbClr val="0F62FE"/>
                </a:solidFill>
                <a:latin typeface="+mn-lt"/>
              </a:rPr>
              <a:t>Let’s create </a:t>
            </a:r>
            <a:r>
              <a:rPr lang="en-US" sz="8800" kern="0" dirty="0">
                <a:solidFill>
                  <a:srgbClr val="0F62FE"/>
                </a:solidFill>
                <a:latin typeface="+mn-lt"/>
              </a:rPr>
              <a:t>a pilot </a:t>
            </a:r>
            <a:r>
              <a:rPr sz="8800" kern="0" dirty="0">
                <a:solidFill>
                  <a:srgbClr val="0F62FE"/>
                </a:solidFill>
                <a:latin typeface="+mn-lt"/>
              </a:rPr>
              <a:t>↷</a:t>
            </a:r>
          </a:p>
        </p:txBody>
      </p:sp>
      <p:sp>
        <p:nvSpPr>
          <p:cNvPr id="4" name="TextBox 87">
            <a:extLst>
              <a:ext uri="{FF2B5EF4-FFF2-40B4-BE49-F238E27FC236}">
                <a16:creationId xmlns:a16="http://schemas.microsoft.com/office/drawing/2014/main" id="{96529F32-E2BC-33B0-26F2-55C33EFDC306}"/>
              </a:ext>
            </a:extLst>
          </p:cNvPr>
          <p:cNvSpPr txBox="1"/>
          <p:nvPr/>
        </p:nvSpPr>
        <p:spPr>
          <a:xfrm>
            <a:off x="577851" y="3035783"/>
            <a:ext cx="9098174" cy="26468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defTabSz="1028622" hangingPunct="0">
              <a:spcBef>
                <a:spcPts val="1334"/>
              </a:spcBef>
              <a:defRPr sz="1200">
                <a:solidFill>
                  <a:srgbClr val="0F62FE"/>
                </a:solidFill>
                <a:latin typeface="IBM Plex Sans Medium"/>
                <a:ea typeface="IBM Plex Sans Medium"/>
                <a:cs typeface="IBM Plex Sans Medium"/>
                <a:sym typeface="IBM Plex Sans Medium"/>
              </a:defRPr>
            </a:pPr>
            <a:r>
              <a:rPr sz="3200" b="1" kern="0" dirty="0">
                <a:solidFill>
                  <a:srgbClr val="0F62FE"/>
                </a:solidFill>
                <a:latin typeface="IBM Plex Sans Light" panose="020B0403050203000203" pitchFamily="34" charset="0"/>
                <a:sym typeface="IBM Plex Sans Medium"/>
              </a:rPr>
              <a:t>What do we offer? </a:t>
            </a:r>
            <a:endParaRPr lang="en-US" sz="3200" b="1" kern="0" dirty="0">
              <a:solidFill>
                <a:srgbClr val="0F62FE"/>
              </a:solidFill>
              <a:latin typeface="IBM Plex Sans Light" panose="020B0403050203000203" pitchFamily="34" charset="0"/>
              <a:sym typeface="IBM Plex Sans Medium"/>
            </a:endParaRPr>
          </a:p>
          <a:p>
            <a:pPr defTabSz="1028622" hangingPunct="0">
              <a:defRPr>
                <a:solidFill>
                  <a:srgbClr val="000000"/>
                </a:solidFill>
                <a:latin typeface="IBM Plex Sans ExtraLight"/>
                <a:ea typeface="IBM Plex Sans ExtraLight"/>
                <a:cs typeface="IBM Plex Sans ExtraLight"/>
                <a:sym typeface="IBM Plex Sans ExtraLight"/>
              </a:defRPr>
            </a:pPr>
            <a:endParaRPr lang="en-US" sz="1200" b="1" kern="0" dirty="0">
              <a:solidFill>
                <a:srgbClr val="0F62FE"/>
              </a:solidFill>
              <a:latin typeface="IBM Plex Sans Light" panose="020B0403050203000203" pitchFamily="34" charset="0"/>
              <a:sym typeface="IBM Plex Sans Medium"/>
            </a:endParaRPr>
          </a:p>
          <a:p>
            <a:pPr defTabSz="1028622" hangingPunct="0">
              <a:defRPr>
                <a:solidFill>
                  <a:srgbClr val="000000"/>
                </a:solidFill>
                <a:latin typeface="IBM Plex Sans ExtraLight"/>
                <a:ea typeface="IBM Plex Sans ExtraLight"/>
                <a:cs typeface="IBM Plex Sans ExtraLight"/>
                <a:sym typeface="IBM Plex Sans ExtraLight"/>
              </a:defRPr>
            </a:pPr>
            <a:r>
              <a:rPr sz="3200" kern="0" dirty="0">
                <a:solidFill>
                  <a:srgbClr val="000000"/>
                </a:solidFill>
                <a:latin typeface="IBM Plex Sans Light" panose="020B0403050203000203" pitchFamily="34" charset="0"/>
                <a:sym typeface="IBM Plex Sans ExtraLight"/>
              </a:rPr>
              <a:t>A no-cost IBM multi-disciplinary team and expertise to jointly innovate and rapidly prove </a:t>
            </a:r>
            <a:r>
              <a:rPr lang="en-US" sz="3200" kern="0" dirty="0">
                <a:solidFill>
                  <a:srgbClr val="000000"/>
                </a:solidFill>
                <a:latin typeface="IBM Plex Sans Light" panose="020B0403050203000203" pitchFamily="34" charset="0"/>
                <a:sym typeface="IBM Plex Sans ExtraLight"/>
              </a:rPr>
              <a:t>generative AI </a:t>
            </a:r>
            <a:r>
              <a:rPr sz="3200" kern="0" dirty="0">
                <a:solidFill>
                  <a:srgbClr val="000000"/>
                </a:solidFill>
                <a:latin typeface="IBM Plex Sans Light" panose="020B0403050203000203" pitchFamily="34" charset="0"/>
                <a:sym typeface="IBM Plex Sans ExtraLight"/>
              </a:rPr>
              <a:t>solutions to your business </a:t>
            </a:r>
            <a:br>
              <a:rPr lang="en-US" sz="3200" kern="0" dirty="0">
                <a:solidFill>
                  <a:srgbClr val="000000"/>
                </a:solidFill>
                <a:latin typeface="IBM Plex Sans Light" panose="020B0403050203000203" pitchFamily="34" charset="0"/>
                <a:sym typeface="IBM Plex Sans ExtraLight"/>
              </a:rPr>
            </a:br>
            <a:r>
              <a:rPr sz="3200" kern="0" dirty="0">
                <a:solidFill>
                  <a:srgbClr val="000000"/>
                </a:solidFill>
                <a:latin typeface="IBM Plex Sans Light" panose="020B0403050203000203" pitchFamily="34" charset="0"/>
                <a:sym typeface="IBM Plex Sans ExtraLight"/>
              </a:rPr>
              <a:t>needs, leveraging </a:t>
            </a:r>
            <a:r>
              <a:rPr lang="en-US" sz="3200" kern="0" dirty="0">
                <a:solidFill>
                  <a:srgbClr val="000000"/>
                </a:solidFill>
                <a:latin typeface="IBM Plex Sans Light" panose="020B0403050203000203" pitchFamily="34" charset="0"/>
                <a:sym typeface="IBM Plex Sans ExtraLight"/>
              </a:rPr>
              <a:t>watsonx.</a:t>
            </a:r>
            <a:endParaRPr sz="3200" kern="0" dirty="0">
              <a:solidFill>
                <a:srgbClr val="000000"/>
              </a:solidFill>
              <a:latin typeface="IBM Plex Sans Light" panose="020B0403050203000203" pitchFamily="34" charset="0"/>
              <a:sym typeface="IBM Plex Sans ExtraLight"/>
            </a:endParaRPr>
          </a:p>
        </p:txBody>
      </p:sp>
      <p:sp>
        <p:nvSpPr>
          <p:cNvPr id="5" name="TextBox 88">
            <a:extLst>
              <a:ext uri="{FF2B5EF4-FFF2-40B4-BE49-F238E27FC236}">
                <a16:creationId xmlns:a16="http://schemas.microsoft.com/office/drawing/2014/main" id="{B18E8530-CACF-706C-397C-31CA95CF9286}"/>
              </a:ext>
            </a:extLst>
          </p:cNvPr>
          <p:cNvSpPr txBox="1"/>
          <p:nvPr/>
        </p:nvSpPr>
        <p:spPr>
          <a:xfrm>
            <a:off x="611366" y="6404017"/>
            <a:ext cx="8711538" cy="31598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defTabSz="1028622" hangingPunct="0">
              <a:spcBef>
                <a:spcPts val="1600"/>
              </a:spcBef>
              <a:defRPr sz="1200">
                <a:solidFill>
                  <a:srgbClr val="0F62FE"/>
                </a:solidFill>
                <a:latin typeface="IBM Plex Sans Medium"/>
                <a:ea typeface="IBM Plex Sans Medium"/>
                <a:cs typeface="IBM Plex Sans Medium"/>
                <a:sym typeface="IBM Plex Sans Medium"/>
              </a:defRPr>
            </a:pPr>
            <a:r>
              <a:rPr sz="3200" b="1" kern="0" dirty="0">
                <a:solidFill>
                  <a:srgbClr val="0F62FE"/>
                </a:solidFill>
                <a:latin typeface="IBM Plex Sans Light" panose="020B0403050203000203" pitchFamily="34" charset="0"/>
                <a:sym typeface="IBM Plex Sans Medium"/>
              </a:rPr>
              <a:t>What value do you get? </a:t>
            </a:r>
            <a:endParaRPr lang="en-US" sz="3200" b="1" kern="0" dirty="0">
              <a:solidFill>
                <a:srgbClr val="0F62FE"/>
              </a:solidFill>
              <a:latin typeface="IBM Plex Sans Light" panose="020B0403050203000203" pitchFamily="34" charset="0"/>
              <a:sym typeface="IBM Plex Sans Medium"/>
            </a:endParaRPr>
          </a:p>
          <a:p>
            <a:pPr defTabSz="1028622" hangingPunct="0">
              <a:spcBef>
                <a:spcPts val="1600"/>
              </a:spcBef>
              <a:defRPr sz="1200">
                <a:solidFill>
                  <a:srgbClr val="0F62FE"/>
                </a:solidFill>
                <a:latin typeface="IBM Plex Sans Medium"/>
                <a:ea typeface="IBM Plex Sans Medium"/>
                <a:cs typeface="IBM Plex Sans Medium"/>
                <a:sym typeface="IBM Plex Sans Medium"/>
              </a:defRPr>
            </a:pPr>
            <a:r>
              <a:rPr lang="en-US" sz="3200" kern="0" dirty="0">
                <a:solidFill>
                  <a:srgbClr val="000000"/>
                </a:solidFill>
                <a:latin typeface="IBM Plex Sans Light" panose="020B0403050203000203" pitchFamily="34" charset="0"/>
                <a:sym typeface="IBM Plex Sans ExtraLight"/>
              </a:rPr>
              <a:t>A model that delivers the agreed upon pilot scope. C</a:t>
            </a:r>
            <a:r>
              <a:rPr sz="3200" kern="0" dirty="0">
                <a:solidFill>
                  <a:srgbClr val="000000"/>
                </a:solidFill>
                <a:latin typeface="IBM Plex Sans Light" panose="020B0403050203000203" pitchFamily="34" charset="0"/>
                <a:sym typeface="IBM Plex Sans ExtraLight"/>
              </a:rPr>
              <a:t>onfidence </a:t>
            </a:r>
            <a:r>
              <a:rPr lang="en-US" sz="3200" kern="0" dirty="0">
                <a:solidFill>
                  <a:srgbClr val="000000"/>
                </a:solidFill>
                <a:latin typeface="IBM Plex Sans Light" panose="020B0403050203000203" pitchFamily="34" charset="0"/>
                <a:sym typeface="IBM Plex Sans ExtraLight"/>
              </a:rPr>
              <a:t>that generative AI with watsonx can deliver a </a:t>
            </a:r>
            <a:r>
              <a:rPr sz="3200" kern="0" dirty="0">
                <a:solidFill>
                  <a:srgbClr val="000000"/>
                </a:solidFill>
                <a:latin typeface="IBM Plex Sans Light" panose="020B0403050203000203" pitchFamily="34" charset="0"/>
                <a:sym typeface="IBM Plex Sans ExtraLight"/>
              </a:rPr>
              <a:t>technical solution to </a:t>
            </a:r>
            <a:br>
              <a:rPr lang="en-US" sz="3200" kern="0" dirty="0">
                <a:solidFill>
                  <a:srgbClr val="000000"/>
                </a:solidFill>
                <a:latin typeface="IBM Plex Sans Light" panose="020B0403050203000203" pitchFamily="34" charset="0"/>
                <a:sym typeface="IBM Plex Sans ExtraLight"/>
              </a:rPr>
            </a:br>
            <a:r>
              <a:rPr sz="3200" kern="0" dirty="0">
                <a:solidFill>
                  <a:srgbClr val="000000"/>
                </a:solidFill>
                <a:latin typeface="IBM Plex Sans Light" panose="020B0403050203000203" pitchFamily="34" charset="0"/>
                <a:sym typeface="IBM Plex Sans ExtraLight"/>
              </a:rPr>
              <a:t>your compelling business needs</a:t>
            </a:r>
            <a:r>
              <a:rPr lang="en-US" sz="3200" kern="0" dirty="0">
                <a:solidFill>
                  <a:srgbClr val="000000"/>
                </a:solidFill>
                <a:latin typeface="IBM Plex Sans Light" panose="020B0403050203000203" pitchFamily="34" charset="0"/>
                <a:sym typeface="IBM Plex Sans ExtraLight"/>
              </a:rPr>
              <a:t> with trust </a:t>
            </a:r>
            <a:br>
              <a:rPr lang="en-US" sz="3200" kern="0" dirty="0">
                <a:solidFill>
                  <a:srgbClr val="000000"/>
                </a:solidFill>
                <a:latin typeface="IBM Plex Sans Light" panose="020B0403050203000203" pitchFamily="34" charset="0"/>
                <a:sym typeface="IBM Plex Sans ExtraLight"/>
              </a:rPr>
            </a:br>
            <a:r>
              <a:rPr lang="en-US" sz="3200" kern="0" dirty="0">
                <a:solidFill>
                  <a:srgbClr val="000000"/>
                </a:solidFill>
                <a:latin typeface="IBM Plex Sans Light" panose="020B0403050203000203" pitchFamily="34" charset="0"/>
                <a:sym typeface="IBM Plex Sans ExtraLight"/>
              </a:rPr>
              <a:t>and meeting your enterprise requirements</a:t>
            </a:r>
            <a:r>
              <a:rPr sz="3200" kern="0" dirty="0">
                <a:solidFill>
                  <a:srgbClr val="000000"/>
                </a:solidFill>
                <a:latin typeface="IBM Plex Sans Light" panose="020B0403050203000203" pitchFamily="34" charset="0"/>
                <a:sym typeface="IBM Plex Sans ExtraLight"/>
              </a:rPr>
              <a:t>. </a:t>
            </a:r>
            <a:r>
              <a:rPr lang="en-US" sz="3200" kern="0" dirty="0">
                <a:solidFill>
                  <a:srgbClr val="000000"/>
                </a:solidFill>
                <a:latin typeface="IBM Plex Sans Light" panose="020B0403050203000203" pitchFamily="34" charset="0"/>
                <a:sym typeface="IBM Plex Sans ExtraLight"/>
              </a:rPr>
              <a:t> </a:t>
            </a:r>
            <a:endParaRPr sz="3200" kern="0" dirty="0">
              <a:solidFill>
                <a:srgbClr val="000000"/>
              </a:solidFill>
              <a:latin typeface="IBM Plex Sans Light" panose="020B0403050203000203" pitchFamily="34" charset="0"/>
              <a:sym typeface="IBM Plex Sans ExtraLight"/>
            </a:endParaRPr>
          </a:p>
        </p:txBody>
      </p:sp>
      <p:sp>
        <p:nvSpPr>
          <p:cNvPr id="6" name="TextBox 90">
            <a:extLst>
              <a:ext uri="{FF2B5EF4-FFF2-40B4-BE49-F238E27FC236}">
                <a16:creationId xmlns:a16="http://schemas.microsoft.com/office/drawing/2014/main" id="{E34EF625-28CD-DD17-6319-B6A58076D1F6}"/>
              </a:ext>
            </a:extLst>
          </p:cNvPr>
          <p:cNvSpPr txBox="1"/>
          <p:nvPr/>
        </p:nvSpPr>
        <p:spPr>
          <a:xfrm>
            <a:off x="611367" y="10320405"/>
            <a:ext cx="8989833" cy="16849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defTabSz="1028622" hangingPunct="0">
              <a:spcBef>
                <a:spcPts val="1334"/>
              </a:spcBef>
              <a:defRPr sz="1200">
                <a:solidFill>
                  <a:srgbClr val="0F62FE"/>
                </a:solidFill>
                <a:latin typeface="IBM Plex Sans Medium"/>
                <a:ea typeface="IBM Plex Sans Medium"/>
                <a:cs typeface="IBM Plex Sans Medium"/>
                <a:sym typeface="IBM Plex Sans Medium"/>
              </a:defRPr>
            </a:pPr>
            <a:r>
              <a:rPr sz="3200" b="1" kern="0" dirty="0">
                <a:solidFill>
                  <a:srgbClr val="0F62FE"/>
                </a:solidFill>
                <a:latin typeface="IBM Plex Sans Light" panose="020B0403050203000203" pitchFamily="34" charset="0"/>
                <a:sym typeface="IBM Plex Sans Medium"/>
              </a:rPr>
              <a:t>What is your commitment?</a:t>
            </a:r>
            <a:endParaRPr lang="en-US" sz="3200" b="1" kern="0" dirty="0">
              <a:solidFill>
                <a:srgbClr val="0F62FE"/>
              </a:solidFill>
              <a:latin typeface="IBM Plex Sans Light" panose="020B0403050203000203" pitchFamily="34" charset="0"/>
              <a:sym typeface="IBM Plex Sans Medium"/>
            </a:endParaRPr>
          </a:p>
          <a:p>
            <a:pPr defTabSz="1028622" hangingPunct="0">
              <a:spcBef>
                <a:spcPts val="1334"/>
              </a:spcBef>
              <a:defRPr sz="1200">
                <a:solidFill>
                  <a:srgbClr val="0F62FE"/>
                </a:solidFill>
                <a:latin typeface="IBM Plex Sans Medium"/>
                <a:ea typeface="IBM Plex Sans Medium"/>
                <a:cs typeface="IBM Plex Sans Medium"/>
                <a:sym typeface="IBM Plex Sans Medium"/>
              </a:defRPr>
            </a:pPr>
            <a:r>
              <a:rPr sz="3200" kern="0" dirty="0">
                <a:solidFill>
                  <a:srgbClr val="000000"/>
                </a:solidFill>
                <a:latin typeface="IBM Plex Sans Light" panose="020B0403050203000203" pitchFamily="34" charset="0"/>
                <a:sym typeface="IBM Plex Sans ExtraLight"/>
              </a:rPr>
              <a:t>Your business and technology context, sponsorship, subject matter experts, and data</a:t>
            </a:r>
            <a:r>
              <a:rPr sz="3466" kern="0" dirty="0">
                <a:solidFill>
                  <a:srgbClr val="000000"/>
                </a:solidFill>
                <a:latin typeface="IBM Plex Sans Light" panose="020B0403050203000203" pitchFamily="34" charset="0"/>
                <a:sym typeface="IBM Plex Sans ExtraLight"/>
              </a:rPr>
              <a:t>.</a:t>
            </a:r>
          </a:p>
        </p:txBody>
      </p:sp>
      <p:sp>
        <p:nvSpPr>
          <p:cNvPr id="7" name="Rectangle 6">
            <a:extLst>
              <a:ext uri="{FF2B5EF4-FFF2-40B4-BE49-F238E27FC236}">
                <a16:creationId xmlns:a16="http://schemas.microsoft.com/office/drawing/2014/main" id="{C6107C45-DC7E-EF21-8036-6196487D2943}"/>
              </a:ext>
            </a:extLst>
          </p:cNvPr>
          <p:cNvSpPr/>
          <p:nvPr/>
        </p:nvSpPr>
        <p:spPr>
          <a:xfrm>
            <a:off x="12195174" y="22473"/>
            <a:ext cx="12193590" cy="13716002"/>
          </a:xfrm>
          <a:prstGeom prst="rect">
            <a:avLst/>
          </a:prstGeom>
          <a:solidFill>
            <a:schemeClr val="bg2">
              <a:lumMod val="95000"/>
            </a:schemeClr>
          </a:solidFill>
          <a:ln w="12700">
            <a:miter lim="400000"/>
          </a:ln>
        </p:spPr>
        <p:txBody>
          <a:bodyPr tIns="91440" bIns="91440"/>
          <a:lstStyle/>
          <a:p>
            <a:pPr defTabSz="914400">
              <a:defRPr sz="1400">
                <a:latin typeface="+mj-lt"/>
                <a:ea typeface="+mj-ea"/>
                <a:cs typeface="+mj-cs"/>
                <a:sym typeface="IBM Plex Sans"/>
              </a:defRPr>
            </a:pPr>
            <a:endParaRPr sz="1400" dirty="0">
              <a:latin typeface="IBM Plex Sans"/>
              <a:sym typeface="IBM Plex Sans"/>
            </a:endParaRPr>
          </a:p>
        </p:txBody>
      </p:sp>
      <p:pic>
        <p:nvPicPr>
          <p:cNvPr id="8" name="slide_value.png" descr="slide_value.png">
            <a:extLst>
              <a:ext uri="{FF2B5EF4-FFF2-40B4-BE49-F238E27FC236}">
                <a16:creationId xmlns:a16="http://schemas.microsoft.com/office/drawing/2014/main" id="{57F9B4EE-6CBA-9B9D-9BD4-5755BFB63D35}"/>
              </a:ext>
            </a:extLst>
          </p:cNvPr>
          <p:cNvPicPr>
            <a:picLocks noChangeAspect="1"/>
          </p:cNvPicPr>
          <p:nvPr/>
        </p:nvPicPr>
        <p:blipFill>
          <a:blip r:embed="rId3"/>
          <a:stretch>
            <a:fillRect/>
          </a:stretch>
        </p:blipFill>
        <p:spPr>
          <a:xfrm>
            <a:off x="12203146" y="9309069"/>
            <a:ext cx="12172886" cy="3523730"/>
          </a:xfrm>
          <a:prstGeom prst="rect">
            <a:avLst/>
          </a:prstGeom>
          <a:ln w="12700">
            <a:miter lim="400000"/>
          </a:ln>
        </p:spPr>
      </p:pic>
      <p:grpSp>
        <p:nvGrpSpPr>
          <p:cNvPr id="9" name="Group">
            <a:extLst>
              <a:ext uri="{FF2B5EF4-FFF2-40B4-BE49-F238E27FC236}">
                <a16:creationId xmlns:a16="http://schemas.microsoft.com/office/drawing/2014/main" id="{9AF93E8D-A6AC-4D2E-3B22-326EE90725BB}"/>
              </a:ext>
            </a:extLst>
          </p:cNvPr>
          <p:cNvGrpSpPr/>
          <p:nvPr/>
        </p:nvGrpSpPr>
        <p:grpSpPr>
          <a:xfrm>
            <a:off x="14184922" y="1529653"/>
            <a:ext cx="4112250" cy="2206610"/>
            <a:chOff x="0" y="0"/>
            <a:chExt cx="1542092" cy="827477"/>
          </a:xfrm>
        </p:grpSpPr>
        <p:sp>
          <p:nvSpPr>
            <p:cNvPr id="10" name="Rectangle">
              <a:extLst>
                <a:ext uri="{FF2B5EF4-FFF2-40B4-BE49-F238E27FC236}">
                  <a16:creationId xmlns:a16="http://schemas.microsoft.com/office/drawing/2014/main" id="{120BC823-4CBB-2CE4-3439-F8B7F3149829}"/>
                </a:ext>
              </a:extLst>
            </p:cNvPr>
            <p:cNvSpPr/>
            <p:nvPr/>
          </p:nvSpPr>
          <p:spPr>
            <a:xfrm>
              <a:off x="8335" y="0"/>
              <a:ext cx="1533758" cy="827478"/>
            </a:xfrm>
            <a:prstGeom prst="rect">
              <a:avLst/>
            </a:prstGeom>
            <a:solidFill>
              <a:srgbClr val="FFFFFF"/>
            </a:solidFill>
            <a:ln w="12700" cap="flat">
              <a:noFill/>
              <a:miter lim="400000"/>
            </a:ln>
            <a:effectLst/>
          </p:spPr>
          <p:txBody>
            <a:bodyPr wrap="square" lIns="243838" tIns="243838" rIns="243838" bIns="243838" numCol="1" anchor="t">
              <a:noAutofit/>
            </a:bodyPr>
            <a:lstStyle/>
            <a:p>
              <a:pPr defTabSz="1829240" hangingPunct="0">
                <a:defRPr sz="1200">
                  <a:latin typeface="IBM Plex Sans Medium"/>
                  <a:ea typeface="IBM Plex Sans Medium"/>
                  <a:cs typeface="IBM Plex Sans Medium"/>
                  <a:sym typeface="IBM Plex Sans Medium"/>
                </a:defRPr>
              </a:pPr>
              <a:endParaRPr sz="3200" kern="0" dirty="0">
                <a:solidFill>
                  <a:srgbClr val="FFFFFF"/>
                </a:solidFill>
                <a:latin typeface="IBM Plex Sans Light" panose="020B0403050203000203" pitchFamily="34" charset="0"/>
                <a:sym typeface="IBM Plex Sans Medium"/>
              </a:endParaRPr>
            </a:p>
          </p:txBody>
        </p:sp>
        <p:sp>
          <p:nvSpPr>
            <p:cNvPr id="11" name="Content Placeholder 7">
              <a:extLst>
                <a:ext uri="{FF2B5EF4-FFF2-40B4-BE49-F238E27FC236}">
                  <a16:creationId xmlns:a16="http://schemas.microsoft.com/office/drawing/2014/main" id="{1D9EB61E-5871-55D1-A0B6-330AC932871C}"/>
                </a:ext>
              </a:extLst>
            </p:cNvPr>
            <p:cNvSpPr txBox="1"/>
            <p:nvPr/>
          </p:nvSpPr>
          <p:spPr>
            <a:xfrm>
              <a:off x="0" y="159738"/>
              <a:ext cx="1533758" cy="5207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p>
              <a:pPr algn="ctr" defTabSz="1028622" hangingPunct="0">
                <a:spcBef>
                  <a:spcPts val="800"/>
                </a:spcBef>
                <a:defRPr sz="1800">
                  <a:solidFill>
                    <a:srgbClr val="0F62FE"/>
                  </a:solidFill>
                  <a:latin typeface="IBM Plex Mono Medium"/>
                  <a:ea typeface="IBM Plex Mono Medium"/>
                  <a:cs typeface="IBM Plex Mono Medium"/>
                  <a:sym typeface="IBM Plex Mono Medium"/>
                </a:defRPr>
              </a:pPr>
              <a:r>
                <a:rPr lang="en-US" sz="4800" b="1" kern="0" dirty="0">
                  <a:solidFill>
                    <a:srgbClr val="0F62FE"/>
                  </a:solidFill>
                  <a:latin typeface="IBM Plex Sans Light" panose="020B0403050203000203" pitchFamily="34" charset="0"/>
                  <a:sym typeface="IBM Plex Mono Medium"/>
                </a:rPr>
                <a:t>1000</a:t>
              </a:r>
              <a:r>
                <a:rPr sz="4800" b="1" kern="0" dirty="0">
                  <a:solidFill>
                    <a:srgbClr val="0F62FE"/>
                  </a:solidFill>
                  <a:latin typeface="IBM Plex Sans Light" panose="020B0403050203000203" pitchFamily="34" charset="0"/>
                  <a:sym typeface="IBM Plex Mono Medium"/>
                </a:rPr>
                <a:t>+</a:t>
              </a:r>
            </a:p>
            <a:p>
              <a:pPr algn="ctr" defTabSz="1028622" hangingPunct="0">
                <a:spcBef>
                  <a:spcPts val="800"/>
                </a:spcBef>
                <a:defRPr sz="1200">
                  <a:solidFill>
                    <a:srgbClr val="0F62FE"/>
                  </a:solidFill>
                </a:defRPr>
              </a:pPr>
              <a:r>
                <a:rPr lang="en-US" sz="3200" kern="0" dirty="0">
                  <a:solidFill>
                    <a:srgbClr val="0F62FE"/>
                  </a:solidFill>
                  <a:latin typeface="IBM Plex Sans Light"/>
                  <a:sym typeface="IBM Plex Sans Light"/>
                </a:rPr>
                <a:t>AI Engineers</a:t>
              </a:r>
              <a:endParaRPr sz="3200" kern="0" dirty="0">
                <a:solidFill>
                  <a:srgbClr val="0F62FE"/>
                </a:solidFill>
                <a:latin typeface="IBM Plex Sans Light"/>
                <a:sym typeface="IBM Plex Sans Light"/>
              </a:endParaRPr>
            </a:p>
          </p:txBody>
        </p:sp>
      </p:grpSp>
      <p:grpSp>
        <p:nvGrpSpPr>
          <p:cNvPr id="12" name="Group">
            <a:extLst>
              <a:ext uri="{FF2B5EF4-FFF2-40B4-BE49-F238E27FC236}">
                <a16:creationId xmlns:a16="http://schemas.microsoft.com/office/drawing/2014/main" id="{A420F0DB-8D8C-E1E2-D66E-34A5407B1CF5}"/>
              </a:ext>
            </a:extLst>
          </p:cNvPr>
          <p:cNvGrpSpPr/>
          <p:nvPr/>
        </p:nvGrpSpPr>
        <p:grpSpPr>
          <a:xfrm>
            <a:off x="18627690" y="1529653"/>
            <a:ext cx="4112250" cy="2206610"/>
            <a:chOff x="0" y="0"/>
            <a:chExt cx="1542092" cy="827477"/>
          </a:xfrm>
        </p:grpSpPr>
        <p:sp>
          <p:nvSpPr>
            <p:cNvPr id="13" name="Rectangle">
              <a:extLst>
                <a:ext uri="{FF2B5EF4-FFF2-40B4-BE49-F238E27FC236}">
                  <a16:creationId xmlns:a16="http://schemas.microsoft.com/office/drawing/2014/main" id="{172D5C52-2188-F30F-EC16-9A10EA8AB6BC}"/>
                </a:ext>
              </a:extLst>
            </p:cNvPr>
            <p:cNvSpPr/>
            <p:nvPr/>
          </p:nvSpPr>
          <p:spPr>
            <a:xfrm>
              <a:off x="8335" y="0"/>
              <a:ext cx="1533758" cy="827478"/>
            </a:xfrm>
            <a:prstGeom prst="rect">
              <a:avLst/>
            </a:prstGeom>
            <a:solidFill>
              <a:srgbClr val="FFFFFF"/>
            </a:solidFill>
            <a:ln w="12700" cap="flat">
              <a:noFill/>
              <a:miter lim="400000"/>
            </a:ln>
            <a:effectLst/>
          </p:spPr>
          <p:txBody>
            <a:bodyPr wrap="square" lIns="243838" tIns="243838" rIns="243838" bIns="243838" numCol="1" anchor="t">
              <a:noAutofit/>
            </a:bodyPr>
            <a:lstStyle/>
            <a:p>
              <a:pPr defTabSz="1829240" hangingPunct="0">
                <a:defRPr sz="1200">
                  <a:latin typeface="IBM Plex Sans Medium"/>
                  <a:ea typeface="IBM Plex Sans Medium"/>
                  <a:cs typeface="IBM Plex Sans Medium"/>
                  <a:sym typeface="IBM Plex Sans Medium"/>
                </a:defRPr>
              </a:pPr>
              <a:endParaRPr sz="3200" kern="0" dirty="0">
                <a:solidFill>
                  <a:srgbClr val="FFFFFF"/>
                </a:solidFill>
                <a:latin typeface="IBM Plex Sans Light" panose="020B0403050203000203" pitchFamily="34" charset="0"/>
                <a:sym typeface="IBM Plex Sans Medium"/>
              </a:endParaRPr>
            </a:p>
          </p:txBody>
        </p:sp>
        <p:sp>
          <p:nvSpPr>
            <p:cNvPr id="14" name="Content Placeholder 7">
              <a:extLst>
                <a:ext uri="{FF2B5EF4-FFF2-40B4-BE49-F238E27FC236}">
                  <a16:creationId xmlns:a16="http://schemas.microsoft.com/office/drawing/2014/main" id="{AFFDDA9A-0A6F-9955-1BEF-A060248CB974}"/>
                </a:ext>
              </a:extLst>
            </p:cNvPr>
            <p:cNvSpPr txBox="1"/>
            <p:nvPr/>
          </p:nvSpPr>
          <p:spPr>
            <a:xfrm>
              <a:off x="0" y="159738"/>
              <a:ext cx="1533758" cy="5207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p>
              <a:pPr algn="ctr" defTabSz="1028622" hangingPunct="0">
                <a:spcBef>
                  <a:spcPts val="800"/>
                </a:spcBef>
                <a:defRPr sz="1800">
                  <a:solidFill>
                    <a:srgbClr val="0F62FE"/>
                  </a:solidFill>
                  <a:latin typeface="IBM Plex Mono Medium"/>
                  <a:ea typeface="IBM Plex Mono Medium"/>
                  <a:cs typeface="IBM Plex Mono Medium"/>
                  <a:sym typeface="IBM Plex Mono Medium"/>
                </a:defRPr>
              </a:pPr>
              <a:r>
                <a:rPr lang="en-US" sz="4800" b="1" kern="0" dirty="0">
                  <a:solidFill>
                    <a:srgbClr val="0F62FE"/>
                  </a:solidFill>
                  <a:latin typeface="IBM Plex Sans Light" panose="020B0403050203000203" pitchFamily="34" charset="0"/>
                  <a:sym typeface="IBM Plex Mono Medium"/>
                </a:rPr>
                <a:t>50+</a:t>
              </a:r>
            </a:p>
            <a:p>
              <a:pPr algn="ctr" defTabSz="1028622" hangingPunct="0">
                <a:spcBef>
                  <a:spcPts val="800"/>
                </a:spcBef>
                <a:defRPr sz="1200">
                  <a:solidFill>
                    <a:srgbClr val="0F62FE"/>
                  </a:solidFill>
                </a:defRPr>
              </a:pPr>
              <a:r>
                <a:rPr lang="en-US" sz="3200" kern="0" dirty="0">
                  <a:solidFill>
                    <a:srgbClr val="0F62FE"/>
                  </a:solidFill>
                  <a:latin typeface="IBM Plex Sans Light"/>
                  <a:sym typeface="IBM Plex Sans Light"/>
                </a:rPr>
                <a:t>Countries</a:t>
              </a:r>
            </a:p>
          </p:txBody>
        </p:sp>
      </p:grpSp>
      <p:grpSp>
        <p:nvGrpSpPr>
          <p:cNvPr id="15" name="Group">
            <a:extLst>
              <a:ext uri="{FF2B5EF4-FFF2-40B4-BE49-F238E27FC236}">
                <a16:creationId xmlns:a16="http://schemas.microsoft.com/office/drawing/2014/main" id="{7BB40E8F-4B4C-00EF-D2A2-0195F3D0641E}"/>
              </a:ext>
            </a:extLst>
          </p:cNvPr>
          <p:cNvGrpSpPr/>
          <p:nvPr/>
        </p:nvGrpSpPr>
        <p:grpSpPr>
          <a:xfrm>
            <a:off x="14207236" y="4177778"/>
            <a:ext cx="4056073" cy="2206611"/>
            <a:chOff x="0" y="0"/>
            <a:chExt cx="1521026" cy="827478"/>
          </a:xfrm>
        </p:grpSpPr>
        <p:sp>
          <p:nvSpPr>
            <p:cNvPr id="16" name="Rectangle">
              <a:extLst>
                <a:ext uri="{FF2B5EF4-FFF2-40B4-BE49-F238E27FC236}">
                  <a16:creationId xmlns:a16="http://schemas.microsoft.com/office/drawing/2014/main" id="{5626813F-F432-018F-F5CC-46F1425892A5}"/>
                </a:ext>
              </a:extLst>
            </p:cNvPr>
            <p:cNvSpPr/>
            <p:nvPr/>
          </p:nvSpPr>
          <p:spPr>
            <a:xfrm>
              <a:off x="1899" y="0"/>
              <a:ext cx="1516385" cy="827478"/>
            </a:xfrm>
            <a:prstGeom prst="rect">
              <a:avLst/>
            </a:prstGeom>
            <a:solidFill>
              <a:srgbClr val="FFFFFF"/>
            </a:solidFill>
            <a:ln w="12700" cap="flat">
              <a:noFill/>
              <a:miter lim="400000"/>
            </a:ln>
            <a:effectLst/>
          </p:spPr>
          <p:txBody>
            <a:bodyPr wrap="square" lIns="243838" tIns="243838" rIns="243838" bIns="243838" numCol="1" anchor="t">
              <a:noAutofit/>
            </a:bodyPr>
            <a:lstStyle/>
            <a:p>
              <a:pPr defTabSz="1829240" hangingPunct="0">
                <a:defRPr sz="1200">
                  <a:latin typeface="IBM Plex Sans Medium"/>
                  <a:ea typeface="IBM Plex Sans Medium"/>
                  <a:cs typeface="IBM Plex Sans Medium"/>
                  <a:sym typeface="IBM Plex Sans Medium"/>
                </a:defRPr>
              </a:pPr>
              <a:endParaRPr sz="3200" kern="0" dirty="0">
                <a:solidFill>
                  <a:srgbClr val="FFFFFF"/>
                </a:solidFill>
                <a:latin typeface="IBM Plex Sans Light" panose="020B0403050203000203" pitchFamily="34" charset="0"/>
                <a:sym typeface="IBM Plex Sans Medium"/>
              </a:endParaRPr>
            </a:p>
          </p:txBody>
        </p:sp>
        <p:sp>
          <p:nvSpPr>
            <p:cNvPr id="17" name="Content Placeholder 7">
              <a:extLst>
                <a:ext uri="{FF2B5EF4-FFF2-40B4-BE49-F238E27FC236}">
                  <a16:creationId xmlns:a16="http://schemas.microsoft.com/office/drawing/2014/main" id="{B0CA8C5E-45D7-7A0B-24A3-7A63F80669DB}"/>
                </a:ext>
              </a:extLst>
            </p:cNvPr>
            <p:cNvSpPr txBox="1"/>
            <p:nvPr/>
          </p:nvSpPr>
          <p:spPr>
            <a:xfrm>
              <a:off x="0" y="167192"/>
              <a:ext cx="1521026" cy="5207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p>
              <a:pPr algn="ctr" defTabSz="771486">
                <a:spcBef>
                  <a:spcPts val="600"/>
                </a:spcBef>
                <a:defRPr sz="1800">
                  <a:solidFill>
                    <a:schemeClr val="accent2"/>
                  </a:solidFill>
                  <a:latin typeface="IBM Plex Mono Medium"/>
                  <a:ea typeface="IBM Plex Mono Medium"/>
                  <a:cs typeface="IBM Plex Mono Medium"/>
                  <a:sym typeface="IBM Plex Mono Medium"/>
                </a:defRPr>
              </a:pPr>
              <a:r>
                <a:rPr lang="en-US" sz="4800" b="1" dirty="0">
                  <a:solidFill>
                    <a:schemeClr val="accent1"/>
                  </a:solidFill>
                  <a:latin typeface="IBM Plex Sans Light" panose="020B0403050203000203" pitchFamily="34" charset="0"/>
                </a:rPr>
                <a:t>100s</a:t>
              </a:r>
            </a:p>
            <a:p>
              <a:pPr algn="ctr" defTabSz="1028622" hangingPunct="0">
                <a:spcBef>
                  <a:spcPts val="800"/>
                </a:spcBef>
                <a:defRPr sz="1200">
                  <a:solidFill>
                    <a:srgbClr val="0F62FE"/>
                  </a:solidFill>
                </a:defRPr>
              </a:pPr>
              <a:r>
                <a:rPr lang="en-US" sz="3200" kern="0" dirty="0">
                  <a:solidFill>
                    <a:srgbClr val="0F62FE"/>
                  </a:solidFill>
                  <a:latin typeface="IBM Plex Sans Light"/>
                  <a:sym typeface="IBM Plex Sans Light"/>
                </a:rPr>
                <a:t>Domain &amp; Industry Experts</a:t>
              </a:r>
              <a:endParaRPr sz="3200" kern="0" dirty="0">
                <a:solidFill>
                  <a:srgbClr val="0F62FE"/>
                </a:solidFill>
                <a:latin typeface="IBM Plex Sans Light"/>
                <a:sym typeface="IBM Plex Sans Light"/>
              </a:endParaRPr>
            </a:p>
          </p:txBody>
        </p:sp>
      </p:grpSp>
      <p:grpSp>
        <p:nvGrpSpPr>
          <p:cNvPr id="24" name="Group">
            <a:extLst>
              <a:ext uri="{FF2B5EF4-FFF2-40B4-BE49-F238E27FC236}">
                <a16:creationId xmlns:a16="http://schemas.microsoft.com/office/drawing/2014/main" id="{D0F0B125-74F0-A677-353F-3EE509544349}"/>
              </a:ext>
            </a:extLst>
          </p:cNvPr>
          <p:cNvGrpSpPr/>
          <p:nvPr/>
        </p:nvGrpSpPr>
        <p:grpSpPr>
          <a:xfrm>
            <a:off x="18627690" y="4177778"/>
            <a:ext cx="4112250" cy="2206608"/>
            <a:chOff x="0" y="0"/>
            <a:chExt cx="1542092" cy="827477"/>
          </a:xfrm>
        </p:grpSpPr>
        <p:sp>
          <p:nvSpPr>
            <p:cNvPr id="25" name="Rectangle">
              <a:extLst>
                <a:ext uri="{FF2B5EF4-FFF2-40B4-BE49-F238E27FC236}">
                  <a16:creationId xmlns:a16="http://schemas.microsoft.com/office/drawing/2014/main" id="{36D59F91-ECBB-C798-1CEA-56EFB8BA36D2}"/>
                </a:ext>
              </a:extLst>
            </p:cNvPr>
            <p:cNvSpPr/>
            <p:nvPr/>
          </p:nvSpPr>
          <p:spPr>
            <a:xfrm>
              <a:off x="8335" y="0"/>
              <a:ext cx="1533758" cy="827478"/>
            </a:xfrm>
            <a:prstGeom prst="rect">
              <a:avLst/>
            </a:prstGeom>
            <a:solidFill>
              <a:srgbClr val="FFFFFF"/>
            </a:solidFill>
            <a:ln w="12700" cap="flat">
              <a:noFill/>
              <a:miter lim="400000"/>
            </a:ln>
            <a:effectLst/>
          </p:spPr>
          <p:txBody>
            <a:bodyPr wrap="square" lIns="243838" tIns="243838" rIns="243838" bIns="243838" numCol="1" anchor="t">
              <a:noAutofit/>
            </a:bodyPr>
            <a:lstStyle/>
            <a:p>
              <a:pPr defTabSz="1829240" hangingPunct="0">
                <a:defRPr sz="1200">
                  <a:latin typeface="IBM Plex Sans Medium"/>
                  <a:ea typeface="IBM Plex Sans Medium"/>
                  <a:cs typeface="IBM Plex Sans Medium"/>
                  <a:sym typeface="IBM Plex Sans Medium"/>
                </a:defRPr>
              </a:pPr>
              <a:endParaRPr sz="3200" kern="0" dirty="0">
                <a:solidFill>
                  <a:srgbClr val="FFFFFF"/>
                </a:solidFill>
                <a:latin typeface="IBM Plex Sans Light" panose="020B0403050203000203" pitchFamily="34" charset="0"/>
                <a:sym typeface="IBM Plex Sans Medium"/>
              </a:endParaRPr>
            </a:p>
          </p:txBody>
        </p:sp>
        <p:sp>
          <p:nvSpPr>
            <p:cNvPr id="26" name="Content Placeholder 7">
              <a:extLst>
                <a:ext uri="{FF2B5EF4-FFF2-40B4-BE49-F238E27FC236}">
                  <a16:creationId xmlns:a16="http://schemas.microsoft.com/office/drawing/2014/main" id="{B45C3C65-0599-055E-4196-A13CFC3399E9}"/>
                </a:ext>
              </a:extLst>
            </p:cNvPr>
            <p:cNvSpPr txBox="1"/>
            <p:nvPr/>
          </p:nvSpPr>
          <p:spPr>
            <a:xfrm>
              <a:off x="0" y="159738"/>
              <a:ext cx="1533758" cy="5207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noAutofit/>
            </a:bodyPr>
            <a:lstStyle/>
            <a:p>
              <a:pPr algn="ctr" defTabSz="1028622" hangingPunct="0">
                <a:spcBef>
                  <a:spcPts val="800"/>
                </a:spcBef>
                <a:defRPr sz="1800">
                  <a:solidFill>
                    <a:srgbClr val="0F62FE"/>
                  </a:solidFill>
                  <a:latin typeface="IBM Plex Mono Medium"/>
                  <a:ea typeface="IBM Plex Mono Medium"/>
                  <a:cs typeface="IBM Plex Mono Medium"/>
                  <a:sym typeface="IBM Plex Mono Medium"/>
                </a:defRPr>
              </a:pPr>
              <a:endParaRPr sz="3200" kern="0" dirty="0">
                <a:solidFill>
                  <a:srgbClr val="0F62FE"/>
                </a:solidFill>
                <a:latin typeface="IBM Plex Sans Light"/>
                <a:sym typeface="IBM Plex Sans Light"/>
              </a:endParaRPr>
            </a:p>
          </p:txBody>
        </p:sp>
      </p:grpSp>
      <p:sp>
        <p:nvSpPr>
          <p:cNvPr id="27" name="TextBox 26">
            <a:extLst>
              <a:ext uri="{FF2B5EF4-FFF2-40B4-BE49-F238E27FC236}">
                <a16:creationId xmlns:a16="http://schemas.microsoft.com/office/drawing/2014/main" id="{FAC43058-2390-E49F-B032-4E67DDA7290F}"/>
              </a:ext>
            </a:extLst>
          </p:cNvPr>
          <p:cNvSpPr txBox="1"/>
          <p:nvPr/>
        </p:nvSpPr>
        <p:spPr>
          <a:xfrm>
            <a:off x="18891365" y="4464294"/>
            <a:ext cx="3822616" cy="15696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defTabSz="1028622" hangingPunct="0">
              <a:spcBef>
                <a:spcPts val="800"/>
              </a:spcBef>
              <a:defRPr sz="1800">
                <a:solidFill>
                  <a:srgbClr val="0F62FE"/>
                </a:solidFill>
                <a:latin typeface="IBM Plex Mono Medium"/>
                <a:ea typeface="IBM Plex Mono Medium"/>
                <a:cs typeface="IBM Plex Mono Medium"/>
                <a:sym typeface="IBM Plex Mono Medium"/>
              </a:defRPr>
            </a:pPr>
            <a:r>
              <a:rPr lang="en-US" sz="3200" kern="0" dirty="0">
                <a:solidFill>
                  <a:srgbClr val="0F62FE"/>
                </a:solidFill>
                <a:latin typeface="IBM Plex Sans Light" panose="020B0403050203000203" pitchFamily="34" charset="0"/>
                <a:sym typeface="IBM Plex Mono Medium"/>
              </a:rPr>
              <a:t>Supported by IBM product &amp; research teams</a:t>
            </a:r>
            <a:endParaRPr lang="en-US" sz="2200" dirty="0">
              <a:latin typeface="IBM Plex Sans Light" panose="020B0403050203000203" pitchFamily="34" charset="0"/>
            </a:endParaRPr>
          </a:p>
        </p:txBody>
      </p:sp>
      <p:sp>
        <p:nvSpPr>
          <p:cNvPr id="28" name="IBM Client Engineering">
            <a:extLst>
              <a:ext uri="{FF2B5EF4-FFF2-40B4-BE49-F238E27FC236}">
                <a16:creationId xmlns:a16="http://schemas.microsoft.com/office/drawing/2014/main" id="{727C2952-CA5D-D174-E29D-DD4600109528}"/>
              </a:ext>
            </a:extLst>
          </p:cNvPr>
          <p:cNvSpPr txBox="1"/>
          <p:nvPr/>
        </p:nvSpPr>
        <p:spPr>
          <a:xfrm>
            <a:off x="14212300" y="217983"/>
            <a:ext cx="8501681" cy="11489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tIns="243838" bIns="243838">
            <a:spAutoFit/>
          </a:bodyPr>
          <a:lstStyle>
            <a:lvl1pPr defTabSz="457200">
              <a:spcBef>
                <a:spcPts val="1500"/>
              </a:spcBef>
              <a:defRPr sz="1600" b="1">
                <a:solidFill>
                  <a:srgbClr val="000000"/>
                </a:solidFill>
                <a:latin typeface="+mn-lt"/>
                <a:ea typeface="+mn-ea"/>
                <a:cs typeface="+mn-cs"/>
                <a:sym typeface="IBM Plex Sans"/>
              </a:defRPr>
            </a:lvl1pPr>
          </a:lstStyle>
          <a:p>
            <a:pPr algn="ctr" defTabSz="1219170" hangingPunct="0">
              <a:spcBef>
                <a:spcPts val="4000"/>
              </a:spcBef>
            </a:pPr>
            <a:r>
              <a:rPr sz="4266" kern="0" dirty="0"/>
              <a:t>IBM</a:t>
            </a:r>
            <a:r>
              <a:rPr sz="4266" kern="0" dirty="0">
                <a:latin typeface="IBM Plex Sans"/>
              </a:rPr>
              <a:t> </a:t>
            </a:r>
            <a:r>
              <a:rPr lang="en-US" sz="4000" kern="0" dirty="0">
                <a:latin typeface="IBM Plex Sans SemiBold" panose="020B0503050203000203" pitchFamily="34" charset="0"/>
                <a:ea typeface="+mj-ea"/>
                <a:cs typeface="+mj-cs"/>
                <a:sym typeface="IBM Plex Sans Light"/>
              </a:rPr>
              <a:t>watson</a:t>
            </a:r>
            <a:r>
              <a:rPr lang="en-US" sz="4000" kern="0" dirty="0">
                <a:solidFill>
                  <a:srgbClr val="0F62FE">
                    <a:lumMod val="75000"/>
                  </a:srgbClr>
                </a:solidFill>
                <a:latin typeface="IBM Plex Sans SemiBold" panose="020B0503050203000203" pitchFamily="34" charset="0"/>
                <a:ea typeface="+mj-ea"/>
                <a:cs typeface="+mj-cs"/>
                <a:sym typeface="IBM Plex Sans Light"/>
              </a:rPr>
              <a:t>x</a:t>
            </a:r>
            <a:r>
              <a:rPr lang="en-US" sz="4266" kern="0" dirty="0">
                <a:latin typeface="IBM Plex Sans"/>
              </a:rPr>
              <a:t> </a:t>
            </a:r>
            <a:r>
              <a:rPr lang="en-US" sz="4266" kern="0" dirty="0"/>
              <a:t>pilot team</a:t>
            </a:r>
            <a:endParaRPr sz="4266" kern="0" dirty="0"/>
          </a:p>
        </p:txBody>
      </p:sp>
      <p:sp>
        <p:nvSpPr>
          <p:cNvPr id="29" name="Line">
            <a:extLst>
              <a:ext uri="{FF2B5EF4-FFF2-40B4-BE49-F238E27FC236}">
                <a16:creationId xmlns:a16="http://schemas.microsoft.com/office/drawing/2014/main" id="{C5623321-4664-1DE9-D2B8-0A45CF275A55}"/>
              </a:ext>
            </a:extLst>
          </p:cNvPr>
          <p:cNvSpPr/>
          <p:nvPr/>
        </p:nvSpPr>
        <p:spPr>
          <a:xfrm>
            <a:off x="15577393" y="7247307"/>
            <a:ext cx="422056" cy="2254942"/>
          </a:xfrm>
          <a:prstGeom prst="line">
            <a:avLst/>
          </a:prstGeom>
          <a:ln w="12700">
            <a:solidFill>
              <a:schemeClr val="accent1"/>
            </a:solidFill>
            <a:tailEnd type="triangle"/>
          </a:ln>
        </p:spPr>
        <p:txBody>
          <a:bodyPr lIns="121918" rIns="121918"/>
          <a:lstStyle/>
          <a:p>
            <a:pPr defTabSz="1829240" hangingPunct="0">
              <a:defRPr>
                <a:solidFill>
                  <a:srgbClr val="000000"/>
                </a:solidFill>
              </a:defRPr>
            </a:pPr>
            <a:endParaRPr sz="3466" kern="0" dirty="0">
              <a:solidFill>
                <a:srgbClr val="000000"/>
              </a:solidFill>
              <a:latin typeface="IBM Plex Sans Light"/>
              <a:sym typeface="IBM Plex Sans Light"/>
            </a:endParaRPr>
          </a:p>
        </p:txBody>
      </p:sp>
      <p:sp>
        <p:nvSpPr>
          <p:cNvPr id="30" name="Circle">
            <a:extLst>
              <a:ext uri="{FF2B5EF4-FFF2-40B4-BE49-F238E27FC236}">
                <a16:creationId xmlns:a16="http://schemas.microsoft.com/office/drawing/2014/main" id="{E0B20B3A-31D3-9EAB-E126-090C2AFEEE21}"/>
              </a:ext>
            </a:extLst>
          </p:cNvPr>
          <p:cNvSpPr/>
          <p:nvPr/>
        </p:nvSpPr>
        <p:spPr>
          <a:xfrm>
            <a:off x="14865020" y="6896273"/>
            <a:ext cx="1524002" cy="1524002"/>
          </a:xfrm>
          <a:prstGeom prst="ellipse">
            <a:avLst/>
          </a:prstGeom>
          <a:solidFill>
            <a:schemeClr val="accent2"/>
          </a:solidFill>
          <a:ln w="12700">
            <a:solidFill>
              <a:schemeClr val="accent2"/>
            </a:solidFill>
            <a:miter lim="400000"/>
          </a:ln>
        </p:spPr>
        <p:txBody>
          <a:bodyPr lIns="96000" tIns="96000" rIns="96000" bIns="96000" anchor="ctr"/>
          <a:lstStyle/>
          <a:p>
            <a:pPr algn="ctr" defTabSz="1829240" hangingPunct="0">
              <a:spcBef>
                <a:spcPts val="266"/>
              </a:spcBef>
              <a:defRPr sz="1200">
                <a:solidFill>
                  <a:srgbClr val="000000"/>
                </a:solidFill>
                <a:latin typeface="IBM Plex Sans Medium"/>
                <a:ea typeface="IBM Plex Sans Medium"/>
                <a:cs typeface="IBM Plex Sans Medium"/>
                <a:sym typeface="IBM Plex Sans Medium"/>
              </a:defRPr>
            </a:pPr>
            <a:endParaRPr sz="3200" kern="0" dirty="0">
              <a:solidFill>
                <a:srgbClr val="000000"/>
              </a:solidFill>
              <a:latin typeface="IBM Plex Sans Light" panose="020B0403050203000203" pitchFamily="34" charset="0"/>
              <a:sym typeface="IBM Plex Sans Medium"/>
            </a:endParaRPr>
          </a:p>
        </p:txBody>
      </p:sp>
      <p:sp>
        <p:nvSpPr>
          <p:cNvPr id="31" name="Solution…">
            <a:extLst>
              <a:ext uri="{FF2B5EF4-FFF2-40B4-BE49-F238E27FC236}">
                <a16:creationId xmlns:a16="http://schemas.microsoft.com/office/drawing/2014/main" id="{274F5059-563C-BE83-8631-C735D67CC94F}"/>
              </a:ext>
            </a:extLst>
          </p:cNvPr>
          <p:cNvSpPr txBox="1"/>
          <p:nvPr/>
        </p:nvSpPr>
        <p:spPr>
          <a:xfrm>
            <a:off x="14881887" y="7166828"/>
            <a:ext cx="1490264" cy="9828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marL="57148" marR="57148" algn="ctr" defTabSz="1282666" hangingPunct="0">
              <a:defRPr sz="700">
                <a:uFill>
                  <a:solidFill>
                    <a:srgbClr val="000000"/>
                  </a:solidFill>
                </a:uFill>
                <a:latin typeface="IBM Plex Sans Text"/>
                <a:ea typeface="IBM Plex Sans Text"/>
                <a:cs typeface="IBM Plex Sans Text"/>
                <a:sym typeface="IBM Plex Sans Text"/>
              </a:defRPr>
            </a:pPr>
            <a:r>
              <a:rPr lang="en-US" sz="1866" kern="0" dirty="0">
                <a:solidFill>
                  <a:srgbClr val="FFFFFF"/>
                </a:solidFill>
                <a:uFill>
                  <a:solidFill>
                    <a:srgbClr val="000000"/>
                  </a:solidFill>
                </a:uFill>
                <a:latin typeface="IBM Plex Sans Light" panose="020B0403050203000203" pitchFamily="34" charset="0"/>
                <a:sym typeface="IBM Plex Sans Text"/>
              </a:rPr>
              <a:t>Industry Expert</a:t>
            </a:r>
            <a:endParaRPr sz="1866" kern="0" dirty="0">
              <a:solidFill>
                <a:srgbClr val="FFFFFF"/>
              </a:solidFill>
              <a:uFill>
                <a:solidFill>
                  <a:srgbClr val="000000"/>
                </a:solidFill>
              </a:uFill>
              <a:latin typeface="IBM Plex Sans Light" panose="020B0403050203000203" pitchFamily="34" charset="0"/>
              <a:sym typeface="IBM Plex Sans Text"/>
            </a:endParaRPr>
          </a:p>
        </p:txBody>
      </p:sp>
      <p:sp>
        <p:nvSpPr>
          <p:cNvPr id="32" name="Line">
            <a:extLst>
              <a:ext uri="{FF2B5EF4-FFF2-40B4-BE49-F238E27FC236}">
                <a16:creationId xmlns:a16="http://schemas.microsoft.com/office/drawing/2014/main" id="{F1042F68-7B56-AC3A-F88A-FB21FB87B7C5}"/>
              </a:ext>
            </a:extLst>
          </p:cNvPr>
          <p:cNvSpPr/>
          <p:nvPr/>
        </p:nvSpPr>
        <p:spPr>
          <a:xfrm>
            <a:off x="17698196" y="7881345"/>
            <a:ext cx="2" cy="1662458"/>
          </a:xfrm>
          <a:prstGeom prst="line">
            <a:avLst/>
          </a:prstGeom>
          <a:ln w="12700">
            <a:solidFill>
              <a:srgbClr val="1662FE"/>
            </a:solidFill>
            <a:tailEnd type="triangle"/>
          </a:ln>
        </p:spPr>
        <p:txBody>
          <a:bodyPr lIns="121918" rIns="121918"/>
          <a:lstStyle/>
          <a:p>
            <a:pPr defTabSz="1829240" hangingPunct="0">
              <a:defRPr>
                <a:solidFill>
                  <a:srgbClr val="000000"/>
                </a:solidFill>
              </a:defRPr>
            </a:pPr>
            <a:endParaRPr sz="3466" kern="0" dirty="0">
              <a:solidFill>
                <a:srgbClr val="000000"/>
              </a:solidFill>
              <a:latin typeface="IBM Plex Sans Light"/>
              <a:sym typeface="IBM Plex Sans Light"/>
            </a:endParaRPr>
          </a:p>
        </p:txBody>
      </p:sp>
      <p:sp>
        <p:nvSpPr>
          <p:cNvPr id="33" name="Oval 27">
            <a:extLst>
              <a:ext uri="{FF2B5EF4-FFF2-40B4-BE49-F238E27FC236}">
                <a16:creationId xmlns:a16="http://schemas.microsoft.com/office/drawing/2014/main" id="{FC2EEA2A-D304-98ED-18DE-E612C03ADBF3}"/>
              </a:ext>
            </a:extLst>
          </p:cNvPr>
          <p:cNvSpPr/>
          <p:nvPr/>
        </p:nvSpPr>
        <p:spPr>
          <a:xfrm>
            <a:off x="16936964" y="6741845"/>
            <a:ext cx="1524002" cy="1524026"/>
          </a:xfrm>
          <a:prstGeom prst="ellipse">
            <a:avLst/>
          </a:prstGeom>
          <a:solidFill>
            <a:schemeClr val="accent2"/>
          </a:solidFill>
          <a:ln w="12700">
            <a:solidFill>
              <a:schemeClr val="accent2"/>
            </a:solidFill>
          </a:ln>
        </p:spPr>
        <p:txBody>
          <a:bodyPr lIns="96000" tIns="96000" rIns="96000" bIns="96000" anchor="ctr"/>
          <a:lstStyle/>
          <a:p>
            <a:pPr algn="ctr" defTabSz="825480" hangingPunct="0">
              <a:lnSpc>
                <a:spcPct val="120000"/>
              </a:lnSpc>
              <a:defRPr sz="1200">
                <a:latin typeface="Arial"/>
                <a:ea typeface="Arial"/>
                <a:cs typeface="Arial"/>
                <a:sym typeface="Arial"/>
              </a:defRPr>
            </a:pPr>
            <a:endParaRPr sz="3200" kern="0" dirty="0">
              <a:solidFill>
                <a:srgbClr val="FFFFFF"/>
              </a:solidFill>
              <a:latin typeface="Arial"/>
              <a:cs typeface="Arial"/>
              <a:sym typeface="Arial"/>
            </a:endParaRPr>
          </a:p>
        </p:txBody>
      </p:sp>
      <p:sp>
        <p:nvSpPr>
          <p:cNvPr id="34" name="Data…">
            <a:extLst>
              <a:ext uri="{FF2B5EF4-FFF2-40B4-BE49-F238E27FC236}">
                <a16:creationId xmlns:a16="http://schemas.microsoft.com/office/drawing/2014/main" id="{60163F95-3E24-4A92-D405-64D040A48620}"/>
              </a:ext>
            </a:extLst>
          </p:cNvPr>
          <p:cNvSpPr txBox="1"/>
          <p:nvPr/>
        </p:nvSpPr>
        <p:spPr>
          <a:xfrm>
            <a:off x="16953831" y="7164527"/>
            <a:ext cx="1490264" cy="6786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marL="57148" marR="57148" algn="ctr" defTabSz="1282666" hangingPunct="0">
              <a:defRPr sz="700">
                <a:uFill>
                  <a:solidFill>
                    <a:srgbClr val="000000"/>
                  </a:solidFill>
                </a:uFill>
                <a:latin typeface="IBM Plex Sans Text"/>
                <a:ea typeface="IBM Plex Sans Text"/>
                <a:cs typeface="IBM Plex Sans Text"/>
                <a:sym typeface="IBM Plex Sans Text"/>
              </a:defRPr>
            </a:pPr>
            <a:r>
              <a:rPr lang="en-US" sz="1866" kern="0" dirty="0">
                <a:solidFill>
                  <a:srgbClr val="FFFFFF"/>
                </a:solidFill>
                <a:uFill>
                  <a:solidFill>
                    <a:srgbClr val="000000"/>
                  </a:solidFill>
                </a:uFill>
                <a:latin typeface="IBM Plex Sans Light" panose="020B0403050203000203" pitchFamily="34" charset="0"/>
                <a:sym typeface="IBM Plex Sans Text"/>
              </a:rPr>
              <a:t>Developer</a:t>
            </a:r>
            <a:endParaRPr sz="1866" kern="0" dirty="0">
              <a:solidFill>
                <a:srgbClr val="FFFFFF"/>
              </a:solidFill>
              <a:uFill>
                <a:solidFill>
                  <a:srgbClr val="000000"/>
                </a:solidFill>
              </a:uFill>
              <a:latin typeface="IBM Plex Sans Light" panose="020B0403050203000203" pitchFamily="34" charset="0"/>
              <a:sym typeface="IBM Plex Sans Text"/>
            </a:endParaRPr>
          </a:p>
        </p:txBody>
      </p:sp>
      <p:sp>
        <p:nvSpPr>
          <p:cNvPr id="35" name="Line">
            <a:extLst>
              <a:ext uri="{FF2B5EF4-FFF2-40B4-BE49-F238E27FC236}">
                <a16:creationId xmlns:a16="http://schemas.microsoft.com/office/drawing/2014/main" id="{2C3A0ADB-214E-42C6-5DD3-D40959D4E861}"/>
              </a:ext>
            </a:extLst>
          </p:cNvPr>
          <p:cNvSpPr/>
          <p:nvPr/>
        </p:nvSpPr>
        <p:spPr>
          <a:xfrm flipH="1">
            <a:off x="13354013" y="8108669"/>
            <a:ext cx="494880" cy="2123770"/>
          </a:xfrm>
          <a:prstGeom prst="line">
            <a:avLst/>
          </a:prstGeom>
          <a:ln w="12700">
            <a:solidFill>
              <a:schemeClr val="accent1"/>
            </a:solidFill>
            <a:tailEnd type="triangle"/>
          </a:ln>
        </p:spPr>
        <p:txBody>
          <a:bodyPr lIns="121918" rIns="121918"/>
          <a:lstStyle/>
          <a:p>
            <a:pPr defTabSz="1829240" hangingPunct="0">
              <a:defRPr>
                <a:solidFill>
                  <a:srgbClr val="000000"/>
                </a:solidFill>
              </a:defRPr>
            </a:pPr>
            <a:endParaRPr sz="3466" kern="0" dirty="0">
              <a:solidFill>
                <a:srgbClr val="000000"/>
              </a:solidFill>
              <a:latin typeface="IBM Plex Sans Light"/>
              <a:sym typeface="IBM Plex Sans Light"/>
            </a:endParaRPr>
          </a:p>
        </p:txBody>
      </p:sp>
      <p:grpSp>
        <p:nvGrpSpPr>
          <p:cNvPr id="36" name="Group">
            <a:extLst>
              <a:ext uri="{FF2B5EF4-FFF2-40B4-BE49-F238E27FC236}">
                <a16:creationId xmlns:a16="http://schemas.microsoft.com/office/drawing/2014/main" id="{FF7DF9AC-A82B-E02B-CE82-AC190C9F32CC}"/>
              </a:ext>
            </a:extLst>
          </p:cNvPr>
          <p:cNvGrpSpPr/>
          <p:nvPr/>
        </p:nvGrpSpPr>
        <p:grpSpPr>
          <a:xfrm>
            <a:off x="13000046" y="7372357"/>
            <a:ext cx="1524002" cy="1524002"/>
            <a:chOff x="0" y="0"/>
            <a:chExt cx="571500" cy="571500"/>
          </a:xfrm>
        </p:grpSpPr>
        <p:sp>
          <p:nvSpPr>
            <p:cNvPr id="37" name="Circle">
              <a:extLst>
                <a:ext uri="{FF2B5EF4-FFF2-40B4-BE49-F238E27FC236}">
                  <a16:creationId xmlns:a16="http://schemas.microsoft.com/office/drawing/2014/main" id="{4D153C67-1521-FE36-7B3A-82186FBAC721}"/>
                </a:ext>
              </a:extLst>
            </p:cNvPr>
            <p:cNvSpPr/>
            <p:nvPr/>
          </p:nvSpPr>
          <p:spPr>
            <a:xfrm>
              <a:off x="0" y="0"/>
              <a:ext cx="571500" cy="571500"/>
            </a:xfrm>
            <a:prstGeom prst="ellipse">
              <a:avLst/>
            </a:prstGeom>
            <a:solidFill>
              <a:schemeClr val="accent2"/>
            </a:solidFill>
            <a:ln w="12700" cap="flat">
              <a:solidFill>
                <a:schemeClr val="accent2"/>
              </a:solidFill>
              <a:prstDash val="solid"/>
              <a:miter lim="400000"/>
            </a:ln>
            <a:effectLst/>
          </p:spPr>
          <p:txBody>
            <a:bodyPr wrap="square" lIns="96000" tIns="96000" rIns="96000" bIns="96000" numCol="1" anchor="ctr">
              <a:noAutofit/>
            </a:bodyPr>
            <a:lstStyle/>
            <a:p>
              <a:pPr algn="ctr" defTabSz="1829240" hangingPunct="0">
                <a:spcBef>
                  <a:spcPts val="266"/>
                </a:spcBef>
                <a:defRPr sz="1200">
                  <a:solidFill>
                    <a:srgbClr val="000000"/>
                  </a:solidFill>
                  <a:latin typeface="IBM Plex Sans Medium"/>
                  <a:ea typeface="IBM Plex Sans Medium"/>
                  <a:cs typeface="IBM Plex Sans Medium"/>
                  <a:sym typeface="IBM Plex Sans Medium"/>
                </a:defRPr>
              </a:pPr>
              <a:endParaRPr sz="3200" kern="0" dirty="0">
                <a:solidFill>
                  <a:srgbClr val="000000"/>
                </a:solidFill>
                <a:latin typeface="IBM Plex Sans Light" panose="020B0403050203000203" pitchFamily="34" charset="0"/>
                <a:sym typeface="IBM Plex Sans Medium"/>
              </a:endParaRPr>
            </a:p>
          </p:txBody>
        </p:sp>
        <p:sp>
          <p:nvSpPr>
            <p:cNvPr id="38" name="Business Technology Leader">
              <a:extLst>
                <a:ext uri="{FF2B5EF4-FFF2-40B4-BE49-F238E27FC236}">
                  <a16:creationId xmlns:a16="http://schemas.microsoft.com/office/drawing/2014/main" id="{71CAE213-B7CD-0FA9-5D9E-56137EEF4897}"/>
                </a:ext>
              </a:extLst>
            </p:cNvPr>
            <p:cNvSpPr txBox="1"/>
            <p:nvPr/>
          </p:nvSpPr>
          <p:spPr>
            <a:xfrm>
              <a:off x="6326" y="101459"/>
              <a:ext cx="558849" cy="3685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marL="21431" marR="21431" algn="ctr" defTabSz="481012">
                <a:defRPr sz="700">
                  <a:uFill>
                    <a:solidFill>
                      <a:srgbClr val="000000"/>
                    </a:solidFill>
                  </a:uFill>
                  <a:latin typeface="IBM Plex Sans Text"/>
                  <a:ea typeface="IBM Plex Sans Text"/>
                  <a:cs typeface="IBM Plex Sans Text"/>
                  <a:sym typeface="IBM Plex Sans Text"/>
                </a:defRPr>
              </a:lvl1pPr>
            </a:lstStyle>
            <a:p>
              <a:pPr marL="57148" marR="57148" defTabSz="1282666" hangingPunct="0"/>
              <a:r>
                <a:rPr lang="en-US" sz="1866" kern="0" dirty="0">
                  <a:solidFill>
                    <a:srgbClr val="FFFFFF"/>
                  </a:solidFill>
                  <a:latin typeface="IBM Plex Sans Light" panose="020B0403050203000203" pitchFamily="34" charset="0"/>
                </a:rPr>
                <a:t>AI </a:t>
              </a:r>
            </a:p>
            <a:p>
              <a:pPr marL="57148" marR="57148" defTabSz="1282666" hangingPunct="0"/>
              <a:r>
                <a:rPr lang="en-US" sz="1866" kern="0" dirty="0">
                  <a:solidFill>
                    <a:srgbClr val="FFFFFF"/>
                  </a:solidFill>
                  <a:latin typeface="IBM Plex Sans Light" panose="020B0403050203000203" pitchFamily="34" charset="0"/>
                </a:rPr>
                <a:t>Engineer</a:t>
              </a:r>
              <a:endParaRPr sz="1866" kern="0" dirty="0">
                <a:solidFill>
                  <a:srgbClr val="FFFFFF"/>
                </a:solidFill>
                <a:latin typeface="IBM Plex Sans Light" panose="020B0403050203000203" pitchFamily="34" charset="0"/>
              </a:endParaRPr>
            </a:p>
          </p:txBody>
        </p:sp>
      </p:grpSp>
      <p:sp>
        <p:nvSpPr>
          <p:cNvPr id="39" name="Oval 27">
            <a:extLst>
              <a:ext uri="{FF2B5EF4-FFF2-40B4-BE49-F238E27FC236}">
                <a16:creationId xmlns:a16="http://schemas.microsoft.com/office/drawing/2014/main" id="{4D555D73-BFF8-379C-9B85-C6E96A37A5AE}"/>
              </a:ext>
            </a:extLst>
          </p:cNvPr>
          <p:cNvSpPr/>
          <p:nvPr/>
        </p:nvSpPr>
        <p:spPr>
          <a:xfrm>
            <a:off x="19183662" y="6862669"/>
            <a:ext cx="1524002" cy="1524026"/>
          </a:xfrm>
          <a:prstGeom prst="ellipse">
            <a:avLst/>
          </a:prstGeom>
          <a:solidFill>
            <a:schemeClr val="accent2"/>
          </a:solidFill>
          <a:ln w="12700">
            <a:solidFill>
              <a:schemeClr val="accent2"/>
            </a:solidFill>
          </a:ln>
        </p:spPr>
        <p:txBody>
          <a:bodyPr lIns="96000" tIns="96000" rIns="96000" bIns="96000" anchor="ctr"/>
          <a:lstStyle/>
          <a:p>
            <a:pPr algn="ctr" defTabSz="825480" hangingPunct="0">
              <a:lnSpc>
                <a:spcPct val="120000"/>
              </a:lnSpc>
              <a:defRPr sz="1200">
                <a:latin typeface="Arial"/>
                <a:ea typeface="Arial"/>
                <a:cs typeface="Arial"/>
                <a:sym typeface="Arial"/>
              </a:defRPr>
            </a:pPr>
            <a:endParaRPr sz="3200" kern="0" dirty="0">
              <a:solidFill>
                <a:srgbClr val="FFFFFF"/>
              </a:solidFill>
              <a:latin typeface="Arial"/>
              <a:cs typeface="Arial"/>
              <a:sym typeface="Arial"/>
            </a:endParaRPr>
          </a:p>
        </p:txBody>
      </p:sp>
      <p:sp>
        <p:nvSpPr>
          <p:cNvPr id="40" name="Technology Engineer">
            <a:extLst>
              <a:ext uri="{FF2B5EF4-FFF2-40B4-BE49-F238E27FC236}">
                <a16:creationId xmlns:a16="http://schemas.microsoft.com/office/drawing/2014/main" id="{4D852B51-9A5F-2233-DC71-8DF18DAEEA6B}"/>
              </a:ext>
            </a:extLst>
          </p:cNvPr>
          <p:cNvSpPr txBox="1"/>
          <p:nvPr/>
        </p:nvSpPr>
        <p:spPr>
          <a:xfrm>
            <a:off x="19200529" y="7133239"/>
            <a:ext cx="1490264" cy="982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marL="21431" marR="21431" algn="ctr" defTabSz="481012">
              <a:defRPr sz="700">
                <a:uFill>
                  <a:solidFill>
                    <a:srgbClr val="000000"/>
                  </a:solidFill>
                </a:uFill>
                <a:latin typeface="IBM Plex Sans Text"/>
                <a:ea typeface="IBM Plex Sans Text"/>
                <a:cs typeface="IBM Plex Sans Text"/>
                <a:sym typeface="IBM Plex Sans Text"/>
              </a:defRPr>
            </a:lvl1pPr>
          </a:lstStyle>
          <a:p>
            <a:pPr marL="57148" marR="57148" defTabSz="1282666" hangingPunct="0"/>
            <a:r>
              <a:rPr lang="en-US" sz="1866" kern="0" dirty="0">
                <a:solidFill>
                  <a:srgbClr val="FFFFFF"/>
                </a:solidFill>
                <a:latin typeface="IBM Plex Sans Light" panose="020B0403050203000203" pitchFamily="34" charset="0"/>
              </a:rPr>
              <a:t>Designer</a:t>
            </a:r>
            <a:endParaRPr sz="1866" kern="0" dirty="0">
              <a:solidFill>
                <a:srgbClr val="FFFFFF"/>
              </a:solidFill>
              <a:latin typeface="IBM Plex Sans Light" panose="020B0403050203000203" pitchFamily="34" charset="0"/>
            </a:endParaRPr>
          </a:p>
        </p:txBody>
      </p:sp>
      <p:sp>
        <p:nvSpPr>
          <p:cNvPr id="41" name="Line">
            <a:extLst>
              <a:ext uri="{FF2B5EF4-FFF2-40B4-BE49-F238E27FC236}">
                <a16:creationId xmlns:a16="http://schemas.microsoft.com/office/drawing/2014/main" id="{8891A536-8C13-611E-EDFF-4BBA99F38E74}"/>
              </a:ext>
            </a:extLst>
          </p:cNvPr>
          <p:cNvSpPr/>
          <p:nvPr/>
        </p:nvSpPr>
        <p:spPr>
          <a:xfrm flipH="1">
            <a:off x="22475230" y="7312833"/>
            <a:ext cx="767298" cy="2126202"/>
          </a:xfrm>
          <a:prstGeom prst="line">
            <a:avLst/>
          </a:prstGeom>
          <a:ln w="12700">
            <a:solidFill>
              <a:srgbClr val="1662FE"/>
            </a:solidFill>
            <a:tailEnd type="triangle"/>
          </a:ln>
        </p:spPr>
        <p:txBody>
          <a:bodyPr lIns="121918" rIns="121918"/>
          <a:lstStyle/>
          <a:p>
            <a:pPr defTabSz="1829240" hangingPunct="0">
              <a:defRPr>
                <a:solidFill>
                  <a:srgbClr val="000000"/>
                </a:solidFill>
              </a:defRPr>
            </a:pPr>
            <a:endParaRPr sz="3466" kern="0" dirty="0">
              <a:solidFill>
                <a:srgbClr val="000000"/>
              </a:solidFill>
              <a:latin typeface="IBM Plex Sans Light"/>
              <a:sym typeface="IBM Plex Sans Light"/>
            </a:endParaRPr>
          </a:p>
        </p:txBody>
      </p:sp>
      <p:sp>
        <p:nvSpPr>
          <p:cNvPr id="42" name="Oval 27">
            <a:extLst>
              <a:ext uri="{FF2B5EF4-FFF2-40B4-BE49-F238E27FC236}">
                <a16:creationId xmlns:a16="http://schemas.microsoft.com/office/drawing/2014/main" id="{11B5E547-CCAB-CED0-6BDA-F9F7D44ABBAF}"/>
              </a:ext>
            </a:extLst>
          </p:cNvPr>
          <p:cNvSpPr/>
          <p:nvPr/>
        </p:nvSpPr>
        <p:spPr>
          <a:xfrm>
            <a:off x="22196896" y="7198561"/>
            <a:ext cx="1524002" cy="1524026"/>
          </a:xfrm>
          <a:prstGeom prst="ellipse">
            <a:avLst/>
          </a:prstGeom>
          <a:solidFill>
            <a:schemeClr val="accent2"/>
          </a:solidFill>
          <a:ln w="12700">
            <a:solidFill>
              <a:schemeClr val="accent2"/>
            </a:solidFill>
          </a:ln>
        </p:spPr>
        <p:txBody>
          <a:bodyPr lIns="96000" tIns="96000" rIns="96000" bIns="96000" anchor="ctr"/>
          <a:lstStyle/>
          <a:p>
            <a:pPr algn="ctr" defTabSz="825480" hangingPunct="0">
              <a:lnSpc>
                <a:spcPct val="120000"/>
              </a:lnSpc>
              <a:defRPr sz="1200">
                <a:latin typeface="Arial"/>
                <a:ea typeface="Arial"/>
                <a:cs typeface="Arial"/>
                <a:sym typeface="Arial"/>
              </a:defRPr>
            </a:pPr>
            <a:endParaRPr sz="3200" kern="0" dirty="0">
              <a:solidFill>
                <a:srgbClr val="FFFFFF"/>
              </a:solidFill>
              <a:latin typeface="Arial"/>
              <a:cs typeface="Arial"/>
              <a:sym typeface="Arial"/>
            </a:endParaRPr>
          </a:p>
        </p:txBody>
      </p:sp>
      <p:sp>
        <p:nvSpPr>
          <p:cNvPr id="43" name="Designer">
            <a:extLst>
              <a:ext uri="{FF2B5EF4-FFF2-40B4-BE49-F238E27FC236}">
                <a16:creationId xmlns:a16="http://schemas.microsoft.com/office/drawing/2014/main" id="{34BF3A4C-20D9-F25B-7A20-A92DF6B43AB4}"/>
              </a:ext>
            </a:extLst>
          </p:cNvPr>
          <p:cNvSpPr txBox="1"/>
          <p:nvPr/>
        </p:nvSpPr>
        <p:spPr>
          <a:xfrm>
            <a:off x="22213765" y="7773358"/>
            <a:ext cx="1490264" cy="3744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marL="21431" marR="21431" algn="ctr" defTabSz="481012">
              <a:defRPr sz="700">
                <a:uFill>
                  <a:solidFill>
                    <a:srgbClr val="000000"/>
                  </a:solidFill>
                </a:uFill>
                <a:latin typeface="IBM Plex Sans Text"/>
                <a:ea typeface="IBM Plex Sans Text"/>
                <a:cs typeface="IBM Plex Sans Text"/>
                <a:sym typeface="IBM Plex Sans Text"/>
              </a:defRPr>
            </a:lvl1pPr>
          </a:lstStyle>
          <a:p>
            <a:pPr marL="57148" marR="57148" defTabSz="1282666" hangingPunct="0"/>
            <a:r>
              <a:rPr lang="en-US" sz="1866" kern="0" dirty="0">
                <a:solidFill>
                  <a:srgbClr val="FFFFFF"/>
                </a:solidFill>
                <a:latin typeface="IBM Plex Sans Light" panose="020B0403050203000203" pitchFamily="34" charset="0"/>
              </a:rPr>
              <a:t>… Others</a:t>
            </a:r>
            <a:endParaRPr sz="1866" kern="0" dirty="0">
              <a:solidFill>
                <a:srgbClr val="FFFFFF"/>
              </a:solidFill>
              <a:latin typeface="IBM Plex Sans Light" panose="020B0403050203000203" pitchFamily="34" charset="0"/>
            </a:endParaRPr>
          </a:p>
        </p:txBody>
      </p:sp>
      <p:sp>
        <p:nvSpPr>
          <p:cNvPr id="44" name="Line">
            <a:extLst>
              <a:ext uri="{FF2B5EF4-FFF2-40B4-BE49-F238E27FC236}">
                <a16:creationId xmlns:a16="http://schemas.microsoft.com/office/drawing/2014/main" id="{07C59C03-73D7-56EA-6C3F-9BDDB4380211}"/>
              </a:ext>
            </a:extLst>
          </p:cNvPr>
          <p:cNvSpPr/>
          <p:nvPr/>
        </p:nvSpPr>
        <p:spPr>
          <a:xfrm>
            <a:off x="20136682" y="8265871"/>
            <a:ext cx="915327" cy="2429497"/>
          </a:xfrm>
          <a:prstGeom prst="line">
            <a:avLst/>
          </a:prstGeom>
          <a:ln w="12700">
            <a:solidFill>
              <a:srgbClr val="1662FE"/>
            </a:solidFill>
            <a:tailEnd type="triangle"/>
          </a:ln>
        </p:spPr>
        <p:txBody>
          <a:bodyPr lIns="121918" rIns="121918"/>
          <a:lstStyle/>
          <a:p>
            <a:pPr defTabSz="1829240" hangingPunct="0">
              <a:defRPr>
                <a:solidFill>
                  <a:srgbClr val="000000"/>
                </a:solidFill>
              </a:defRPr>
            </a:pPr>
            <a:endParaRPr sz="3466" kern="0" dirty="0">
              <a:solidFill>
                <a:srgbClr val="000000"/>
              </a:solidFill>
              <a:latin typeface="IBM Plex Sans Light"/>
              <a:sym typeface="IBM Plex Sans Light"/>
            </a:endParaRPr>
          </a:p>
        </p:txBody>
      </p:sp>
    </p:spTree>
    <p:extLst>
      <p:ext uri="{BB962C8B-B14F-4D97-AF65-F5344CB8AC3E}">
        <p14:creationId xmlns:p14="http://schemas.microsoft.com/office/powerpoint/2010/main" val="4264203593"/>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141191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E8B5DC3-A0C8-A3FB-2A5C-B1DF491218C9}"/>
              </a:ext>
            </a:extLst>
          </p:cNvPr>
          <p:cNvSpPr/>
          <p:nvPr/>
        </p:nvSpPr>
        <p:spPr bwMode="auto">
          <a:xfrm>
            <a:off x="528038" y="2899404"/>
            <a:ext cx="17576164" cy="10084169"/>
          </a:xfrm>
          <a:prstGeom prst="rect">
            <a:avLst/>
          </a:prstGeom>
          <a:noFill/>
          <a:ln w="12700">
            <a:solidFill>
              <a:schemeClr val="bg1">
                <a:lumMod val="50000"/>
              </a:schemeClr>
            </a:solidFill>
            <a:prstDash val="dash"/>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182880" tIns="182880" rIns="182880" bIns="182880" numCol="1" rtlCol="0" anchor="t" anchorCtr="0" compatLnSpc="1">
            <a:prstTxWarp prst="textNoShape">
              <a:avLst/>
            </a:prstTxWarp>
          </a:bodyPr>
          <a:lstStyle/>
          <a:p>
            <a:pPr marL="655184" marR="0" lvl="0" indent="-655184" algn="l" defTabSz="1828754"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4000" b="0" i="0" u="none" strike="noStrike" kern="1200" cap="none" spc="0" normalizeH="0" baseline="0" noProof="0" dirty="0">
              <a:ln>
                <a:noFill/>
              </a:ln>
              <a:solidFill>
                <a:srgbClr val="FFFFFF"/>
              </a:solidFill>
              <a:effectLst/>
              <a:uLnTx/>
              <a:uFillTx/>
              <a:latin typeface="IBM Plex Sans Light"/>
              <a:ea typeface="+mn-ea"/>
              <a:cs typeface="+mn-cs"/>
            </a:endParaRPr>
          </a:p>
        </p:txBody>
      </p:sp>
      <p:sp>
        <p:nvSpPr>
          <p:cNvPr id="9" name="TextBox 8">
            <a:extLst>
              <a:ext uri="{FF2B5EF4-FFF2-40B4-BE49-F238E27FC236}">
                <a16:creationId xmlns:a16="http://schemas.microsoft.com/office/drawing/2014/main" id="{CF3D546B-43ED-3AF0-1FE4-ED6CAAE06831}"/>
              </a:ext>
            </a:extLst>
          </p:cNvPr>
          <p:cNvSpPr txBox="1"/>
          <p:nvPr/>
        </p:nvSpPr>
        <p:spPr>
          <a:xfrm rot="5400000">
            <a:off x="19051410" y="3282716"/>
            <a:ext cx="5078624" cy="4273588"/>
          </a:xfrm>
          <a:prstGeom prst="rect">
            <a:avLst/>
          </a:prstGeom>
          <a:solidFill>
            <a:schemeClr val="accent1"/>
          </a:solidFill>
          <a:ln w="9525">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31520" tIns="0" rIns="0" bIns="0" rtlCol="0" anchor="ctr">
            <a:noAutofit/>
          </a:bodyPr>
          <a:lstStyle/>
          <a:p>
            <a:pPr marL="0" marR="0" lvl="0" indent="0" algn="l" defTabSz="4876678" rtl="0" eaLnBrk="1" fontAlgn="auto" latinLnBrk="0" hangingPunct="1">
              <a:lnSpc>
                <a:spcPct val="100000"/>
              </a:lnSpc>
              <a:spcBef>
                <a:spcPts val="0"/>
              </a:spcBef>
              <a:spcAft>
                <a:spcPts val="0"/>
              </a:spcAft>
              <a:buClrTx/>
              <a:buSzPct val="100000"/>
              <a:buFontTx/>
              <a:buNone/>
              <a:tabLst/>
              <a:defRPr/>
            </a:pPr>
            <a:endParaRPr kumimoji="0" lang="en-US" sz="2400" b="1" i="0" u="none" strike="noStrike" kern="1200" cap="none" spc="0" normalizeH="0" baseline="0" noProof="0" dirty="0">
              <a:ln>
                <a:noFill/>
              </a:ln>
              <a:solidFill>
                <a:srgbClr val="FFFFFF"/>
              </a:solidFill>
              <a:effectLst/>
              <a:uLnTx/>
              <a:uFillTx/>
              <a:latin typeface="IBM Plex Sans SemiBold" panose="020B0703050203000203" pitchFamily="34" charset="0"/>
              <a:ea typeface="+mn-ea"/>
              <a:cs typeface="+mn-cs"/>
            </a:endParaRPr>
          </a:p>
        </p:txBody>
      </p:sp>
      <p:sp>
        <p:nvSpPr>
          <p:cNvPr id="3" name="TextBox 2">
            <a:extLst>
              <a:ext uri="{FF2B5EF4-FFF2-40B4-BE49-F238E27FC236}">
                <a16:creationId xmlns:a16="http://schemas.microsoft.com/office/drawing/2014/main" id="{FB491F43-AC61-CD71-3A74-A9B617A23FED}"/>
              </a:ext>
            </a:extLst>
          </p:cNvPr>
          <p:cNvSpPr txBox="1"/>
          <p:nvPr/>
        </p:nvSpPr>
        <p:spPr>
          <a:xfrm rot="5400000">
            <a:off x="19130743" y="8370401"/>
            <a:ext cx="4952756" cy="4273589"/>
          </a:xfrm>
          <a:prstGeom prst="rect">
            <a:avLst/>
          </a:prstGeom>
          <a:solidFill>
            <a:schemeClr val="bg2">
              <a:lumMod val="50000"/>
            </a:schemeClr>
          </a:solidFill>
          <a:ln w="9525">
            <a:no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31520" tIns="0" rIns="0" bIns="0" rtlCol="0" anchor="ctr">
            <a:noAutofit/>
          </a:bodyPr>
          <a:lstStyle/>
          <a:p>
            <a:pPr marL="0" marR="0" lvl="0" indent="0" algn="l" defTabSz="4876678" rtl="0" eaLnBrk="1" fontAlgn="auto" latinLnBrk="0" hangingPunct="1">
              <a:lnSpc>
                <a:spcPct val="100000"/>
              </a:lnSpc>
              <a:spcBef>
                <a:spcPts val="0"/>
              </a:spcBef>
              <a:spcAft>
                <a:spcPts val="0"/>
              </a:spcAft>
              <a:buClrTx/>
              <a:buSzPct val="100000"/>
              <a:buFontTx/>
              <a:buNone/>
              <a:tabLst/>
              <a:defRPr/>
            </a:pPr>
            <a:endParaRPr kumimoji="0" lang="en-US" sz="2400" b="0" i="0" u="none" strike="noStrike" kern="1200" cap="none" spc="0" normalizeH="0" baseline="0" noProof="0" dirty="0">
              <a:ln>
                <a:noFill/>
              </a:ln>
              <a:solidFill>
                <a:srgbClr val="FFFFFF"/>
              </a:solidFill>
              <a:effectLst/>
              <a:uLnTx/>
              <a:uFillTx/>
              <a:latin typeface="IBM Plex Sans Light" panose="020B0403050203000203" pitchFamily="34" charset="0"/>
              <a:ea typeface="+mn-ea"/>
              <a:cs typeface="+mn-cs"/>
            </a:endParaRPr>
          </a:p>
        </p:txBody>
      </p:sp>
      <p:sp>
        <p:nvSpPr>
          <p:cNvPr id="5" name="Title 2">
            <a:extLst>
              <a:ext uri="{FF2B5EF4-FFF2-40B4-BE49-F238E27FC236}">
                <a16:creationId xmlns:a16="http://schemas.microsoft.com/office/drawing/2014/main" id="{15E26B1C-F2E5-7815-059F-4247E594BD30}"/>
              </a:ext>
            </a:extLst>
          </p:cNvPr>
          <p:cNvSpPr txBox="1">
            <a:spLocks/>
          </p:cNvSpPr>
          <p:nvPr/>
        </p:nvSpPr>
        <p:spPr>
          <a:xfrm>
            <a:off x="576073" y="577850"/>
            <a:ext cx="5519928" cy="484458"/>
          </a:xfrm>
          <a:prstGeom prst="rect">
            <a:avLst/>
          </a:prstGeom>
        </p:spPr>
        <p:txBody>
          <a:bodyPr vert="horz" lIns="0" tIns="0" rIns="0" bIns="0" rtlCol="0" anchor="t">
            <a:noAutofit/>
          </a:bodyPr>
          <a:lstStyle>
            <a:lvl1pPr algn="l" rtl="0" eaLnBrk="1" fontAlgn="base" hangingPunct="1">
              <a:lnSpc>
                <a:spcPct val="100000"/>
              </a:lnSpc>
              <a:spcBef>
                <a:spcPts val="1800"/>
              </a:spcBef>
              <a:spcAft>
                <a:spcPct val="0"/>
              </a:spcAft>
              <a:defRPr sz="4000" b="0" i="0">
                <a:solidFill>
                  <a:schemeClr val="accent1"/>
                </a:solidFill>
                <a:latin typeface="IBM Plex Sans ExtLt" panose="020B0303050203000203" pitchFamily="34" charset="0"/>
                <a:ea typeface="IBM Plex Sans Light" panose="020B0403050203000203" pitchFamily="34" charset="0"/>
                <a:cs typeface="IBM Plex Sans Light" panose="020B0403050203000203" pitchFamily="34" charset="0"/>
              </a:defRPr>
            </a:lvl1pPr>
            <a:lvl2pPr algn="l" rtl="0" eaLnBrk="1" fontAlgn="base" hangingPunct="1">
              <a:lnSpc>
                <a:spcPct val="90000"/>
              </a:lnSpc>
              <a:spcBef>
                <a:spcPct val="0"/>
              </a:spcBef>
              <a:spcAft>
                <a:spcPct val="0"/>
              </a:spcAft>
              <a:defRPr sz="3552">
                <a:solidFill>
                  <a:srgbClr val="191919"/>
                </a:solidFill>
                <a:latin typeface="IBM Plex Sans Light" pitchFamily="34" charset="0"/>
              </a:defRPr>
            </a:lvl2pPr>
            <a:lvl3pPr algn="l" rtl="0" eaLnBrk="1" fontAlgn="base" hangingPunct="1">
              <a:lnSpc>
                <a:spcPct val="90000"/>
              </a:lnSpc>
              <a:spcBef>
                <a:spcPct val="0"/>
              </a:spcBef>
              <a:spcAft>
                <a:spcPct val="0"/>
              </a:spcAft>
              <a:defRPr sz="3552">
                <a:solidFill>
                  <a:srgbClr val="191919"/>
                </a:solidFill>
                <a:latin typeface="IBM Plex Sans Light" pitchFamily="34" charset="0"/>
              </a:defRPr>
            </a:lvl3pPr>
            <a:lvl4pPr algn="l" rtl="0" eaLnBrk="1" fontAlgn="base" hangingPunct="1">
              <a:lnSpc>
                <a:spcPct val="90000"/>
              </a:lnSpc>
              <a:spcBef>
                <a:spcPct val="0"/>
              </a:spcBef>
              <a:spcAft>
                <a:spcPct val="0"/>
              </a:spcAft>
              <a:defRPr sz="3552">
                <a:solidFill>
                  <a:srgbClr val="191919"/>
                </a:solidFill>
                <a:latin typeface="IBM Plex Sans Light" pitchFamily="34" charset="0"/>
              </a:defRPr>
            </a:lvl4pPr>
            <a:lvl5pPr algn="l" rtl="0" eaLnBrk="1" fontAlgn="base" hangingPunct="1">
              <a:lnSpc>
                <a:spcPct val="90000"/>
              </a:lnSpc>
              <a:spcBef>
                <a:spcPct val="0"/>
              </a:spcBef>
              <a:spcAft>
                <a:spcPct val="0"/>
              </a:spcAft>
              <a:defRPr sz="3552">
                <a:solidFill>
                  <a:srgbClr val="191919"/>
                </a:solidFill>
                <a:latin typeface="IBM Plex Sans Light" pitchFamily="34" charset="0"/>
              </a:defRPr>
            </a:lvl5pPr>
            <a:lvl6pPr marL="580109" algn="l" rtl="0" eaLnBrk="1" fontAlgn="base" hangingPunct="1">
              <a:lnSpc>
                <a:spcPct val="90000"/>
              </a:lnSpc>
              <a:spcBef>
                <a:spcPct val="0"/>
              </a:spcBef>
              <a:spcAft>
                <a:spcPct val="0"/>
              </a:spcAft>
              <a:defRPr sz="3552">
                <a:solidFill>
                  <a:srgbClr val="191919"/>
                </a:solidFill>
                <a:latin typeface="IBM Plex Sans Light" pitchFamily="34" charset="0"/>
              </a:defRPr>
            </a:lvl6pPr>
            <a:lvl7pPr marL="1160222" algn="l" rtl="0" eaLnBrk="1" fontAlgn="base" hangingPunct="1">
              <a:lnSpc>
                <a:spcPct val="90000"/>
              </a:lnSpc>
              <a:spcBef>
                <a:spcPct val="0"/>
              </a:spcBef>
              <a:spcAft>
                <a:spcPct val="0"/>
              </a:spcAft>
              <a:defRPr sz="3552">
                <a:solidFill>
                  <a:srgbClr val="191919"/>
                </a:solidFill>
                <a:latin typeface="IBM Plex Sans Light" pitchFamily="34" charset="0"/>
              </a:defRPr>
            </a:lvl7pPr>
            <a:lvl8pPr marL="1740331" algn="l" rtl="0" eaLnBrk="1" fontAlgn="base" hangingPunct="1">
              <a:lnSpc>
                <a:spcPct val="90000"/>
              </a:lnSpc>
              <a:spcBef>
                <a:spcPct val="0"/>
              </a:spcBef>
              <a:spcAft>
                <a:spcPct val="0"/>
              </a:spcAft>
              <a:defRPr sz="3552">
                <a:solidFill>
                  <a:srgbClr val="191919"/>
                </a:solidFill>
                <a:latin typeface="IBM Plex Sans Light" pitchFamily="34" charset="0"/>
              </a:defRPr>
            </a:lvl8pPr>
            <a:lvl9pPr marL="2320442" algn="l" rtl="0" eaLnBrk="1" fontAlgn="base" hangingPunct="1">
              <a:lnSpc>
                <a:spcPct val="90000"/>
              </a:lnSpc>
              <a:spcBef>
                <a:spcPct val="0"/>
              </a:spcBef>
              <a:spcAft>
                <a:spcPct val="0"/>
              </a:spcAft>
              <a:defRPr sz="3552">
                <a:solidFill>
                  <a:srgbClr val="191919"/>
                </a:solidFill>
                <a:latin typeface="IBM Plex Sans Light" pitchFamily="34" charset="0"/>
              </a:defRPr>
            </a:lvl9pPr>
          </a:lstStyle>
          <a:p>
            <a:pPr marL="0" marR="0" lvl="0" indent="0" algn="l" defTabSz="1523940" rtl="0" eaLnBrk="1" fontAlgn="base" latinLnBrk="0" hangingPunct="1">
              <a:lnSpc>
                <a:spcPct val="100000"/>
              </a:lnSpc>
              <a:spcBef>
                <a:spcPts val="1800"/>
              </a:spcBef>
              <a:spcAft>
                <a:spcPct val="0"/>
              </a:spcAft>
              <a:buClrTx/>
              <a:buSzTx/>
              <a:buFontTx/>
              <a:buNone/>
              <a:tabLst/>
              <a:defRPr/>
            </a:pPr>
            <a:r>
              <a:rPr kumimoji="0" lang="en-US" sz="2800" b="1" i="0" u="none" strike="noStrike" kern="0" cap="none" spc="0" normalizeH="0" baseline="0" noProof="0" dirty="0">
                <a:ln>
                  <a:noFill/>
                </a:ln>
                <a:solidFill>
                  <a:srgbClr val="000000"/>
                </a:solidFill>
                <a:effectLst/>
                <a:uLnTx/>
                <a:uFillTx/>
                <a:latin typeface="+mj-lt"/>
              </a:rPr>
              <a:t>What IBM offers</a:t>
            </a:r>
          </a:p>
        </p:txBody>
      </p:sp>
      <p:sp>
        <p:nvSpPr>
          <p:cNvPr id="68" name="Title 2">
            <a:extLst>
              <a:ext uri="{FF2B5EF4-FFF2-40B4-BE49-F238E27FC236}">
                <a16:creationId xmlns:a16="http://schemas.microsoft.com/office/drawing/2014/main" id="{FDDC80A0-DAB0-3AB4-9BCE-5474723BEA37}"/>
              </a:ext>
            </a:extLst>
          </p:cNvPr>
          <p:cNvSpPr txBox="1">
            <a:spLocks/>
          </p:cNvSpPr>
          <p:nvPr/>
        </p:nvSpPr>
        <p:spPr>
          <a:xfrm>
            <a:off x="576072" y="1709646"/>
            <a:ext cx="22886290" cy="10955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lvl1pPr marL="0" marR="0" indent="0" algn="l" defTabSz="1218971" rtl="0" eaLnBrk="1" latinLnBrk="0" hangingPunct="1">
              <a:lnSpc>
                <a:spcPct val="110000"/>
              </a:lnSpc>
              <a:spcBef>
                <a:spcPts val="0"/>
              </a:spcBef>
              <a:spcAft>
                <a:spcPts val="0"/>
              </a:spcAft>
              <a:buClrTx/>
              <a:buSzTx/>
              <a:buFontTx/>
              <a:buNone/>
              <a:tabLst/>
              <a:defRPr sz="1400" b="0" i="0" u="none" strike="noStrike" cap="none" spc="0" baseline="0">
                <a:solidFill>
                  <a:schemeClr val="tx2"/>
                </a:solidFill>
                <a:uFillTx/>
                <a:latin typeface="+mj-lt"/>
                <a:ea typeface="+mj-ea"/>
                <a:cs typeface="+mj-cs"/>
                <a:sym typeface="IBM Plex Sans Light"/>
              </a:defRPr>
            </a:lvl1pPr>
            <a:lvl2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2pPr>
            <a:lvl3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3pPr>
            <a:lvl4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4pPr>
            <a:lvl5pPr marL="0" marR="0" indent="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5pPr>
            <a:lvl6pPr marL="0" marR="0" indent="181250"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6pPr>
            <a:lvl7pPr marL="0" marR="0" indent="36250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7pPr>
            <a:lvl8pPr marL="0" marR="0" indent="543751"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8pPr>
            <a:lvl9pPr marL="0" marR="0" indent="725002" algn="l" defTabSz="1218971" rtl="0" eaLnBrk="1" latinLnBrk="0" hangingPunct="1">
              <a:lnSpc>
                <a:spcPct val="90000"/>
              </a:lnSpc>
              <a:spcBef>
                <a:spcPts val="0"/>
              </a:spcBef>
              <a:spcAft>
                <a:spcPts val="0"/>
              </a:spcAft>
              <a:buClrTx/>
              <a:buSzTx/>
              <a:buFontTx/>
              <a:buNone/>
              <a:tabLst/>
              <a:defRPr sz="3199" b="0" i="0" u="none" strike="noStrike" cap="none" spc="0" baseline="0">
                <a:solidFill>
                  <a:srgbClr val="000000"/>
                </a:solidFill>
                <a:uFillTx/>
                <a:latin typeface="+mj-lt"/>
                <a:ea typeface="+mj-ea"/>
                <a:cs typeface="+mj-cs"/>
                <a:sym typeface="IBM Plex Sans Light"/>
              </a:defRPr>
            </a:lvl9pPr>
          </a:lstStyle>
          <a:p>
            <a:pPr marL="0" marR="0" lvl="0" indent="0" algn="l" defTabSz="2437944" rtl="0" eaLnBrk="1" fontAlgn="auto" latinLnBrk="0" hangingPunct="1">
              <a:lnSpc>
                <a:spcPct val="100000"/>
              </a:lnSpc>
              <a:spcBef>
                <a:spcPts val="0"/>
              </a:spcBef>
              <a:spcAft>
                <a:spcPts val="0"/>
              </a:spcAft>
              <a:buClrTx/>
              <a:buSzTx/>
              <a:buFontTx/>
              <a:buNone/>
              <a:tabLst/>
              <a:defRPr/>
            </a:pPr>
            <a:r>
              <a:rPr kumimoji="0" lang="en-US" sz="4800" b="0" i="0" u="none" strike="noStrike" kern="1200" cap="none" spc="0" normalizeH="0" baseline="0" noProof="0" dirty="0">
                <a:ln>
                  <a:noFill/>
                </a:ln>
                <a:solidFill>
                  <a:srgbClr val="000000"/>
                </a:solidFill>
                <a:effectLst/>
                <a:uLnTx/>
                <a:uFillTx/>
                <a:ea typeface="+mj-ea"/>
                <a:cs typeface="+mj-cs"/>
                <a:sym typeface="IBM Plex Sans Light"/>
              </a:rPr>
              <a:t>IBM’s generative AI technology and expertise</a:t>
            </a:r>
            <a:endParaRPr kumimoji="0" lang="en-US" sz="4800" b="0" i="0" u="none" strike="noStrike" kern="0" cap="none" spc="0" normalizeH="0" baseline="0" noProof="0" dirty="0">
              <a:ln>
                <a:noFill/>
              </a:ln>
              <a:solidFill>
                <a:srgbClr val="000000"/>
              </a:solidFill>
              <a:effectLst/>
              <a:uLnTx/>
              <a:uFillTx/>
              <a:ea typeface="+mj-ea"/>
              <a:cs typeface="+mj-cs"/>
              <a:sym typeface="IBM Plex Sans Light"/>
            </a:endParaRPr>
          </a:p>
        </p:txBody>
      </p:sp>
      <p:sp>
        <p:nvSpPr>
          <p:cNvPr id="69" name="Rectangle 68">
            <a:extLst>
              <a:ext uri="{FF2B5EF4-FFF2-40B4-BE49-F238E27FC236}">
                <a16:creationId xmlns:a16="http://schemas.microsoft.com/office/drawing/2014/main" id="{3235EA09-3E25-4124-3727-04B80EA45C43}"/>
              </a:ext>
            </a:extLst>
          </p:cNvPr>
          <p:cNvSpPr/>
          <p:nvPr/>
        </p:nvSpPr>
        <p:spPr>
          <a:xfrm>
            <a:off x="785994" y="10996045"/>
            <a:ext cx="3915883" cy="1731888"/>
          </a:xfrm>
          <a:prstGeom prst="rect">
            <a:avLst/>
          </a:prstGeom>
          <a:solidFill>
            <a:srgbClr val="C00000"/>
          </a:solidFill>
          <a:ln w="6350" cap="sq">
            <a:solidFill>
              <a:srgbClr val="C00000"/>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3808" tIns="121904" rIns="243808" bIns="121904" numCol="1" spcCol="0" rtlCol="0" fromWordArt="0" anchor="t" anchorCtr="0" forceAA="0" compatLnSpc="1">
            <a:prstTxWarp prst="textNoShape">
              <a:avLst/>
            </a:prstTxWarp>
            <a:noAutofit/>
          </a:bodyPr>
          <a:lstStyle/>
          <a:p>
            <a:pPr marL="0" marR="0" lvl="0" indent="0" algn="l" defTabSz="1829379" rtl="0" eaLnBrk="1" fontAlgn="auto" latinLnBrk="0" hangingPunct="1">
              <a:lnSpc>
                <a:spcPct val="100000"/>
              </a:lnSpc>
              <a:spcBef>
                <a:spcPts val="800"/>
              </a:spcBef>
              <a:spcAft>
                <a:spcPts val="800"/>
              </a:spcAft>
              <a:buClrTx/>
              <a:buSzTx/>
              <a:buFontTx/>
              <a:buNone/>
              <a:tabLst/>
              <a:defRPr/>
            </a:pPr>
            <a:r>
              <a:rPr kumimoji="0" lang="en-US" sz="2667" b="1" i="0" u="none" strike="noStrike" kern="1200" cap="none" spc="0" normalizeH="0" baseline="0" noProof="0" dirty="0">
                <a:ln>
                  <a:noFill/>
                </a:ln>
                <a:solidFill>
                  <a:srgbClr val="FFFFFF"/>
                </a:solidFill>
                <a:effectLst/>
                <a:uLnTx/>
                <a:uFillTx/>
                <a:latin typeface="IBM Plex Sans SemiBold" panose="020B0703050203000203" pitchFamily="34" charset="0"/>
              </a:rPr>
              <a:t>Hybrid cloud AI tools</a:t>
            </a:r>
          </a:p>
        </p:txBody>
      </p:sp>
      <p:sp>
        <p:nvSpPr>
          <p:cNvPr id="70" name="Rectangle 69">
            <a:extLst>
              <a:ext uri="{FF2B5EF4-FFF2-40B4-BE49-F238E27FC236}">
                <a16:creationId xmlns:a16="http://schemas.microsoft.com/office/drawing/2014/main" id="{028B7782-5F28-C3B5-2938-76059F1E0CA8}"/>
              </a:ext>
            </a:extLst>
          </p:cNvPr>
          <p:cNvSpPr/>
          <p:nvPr/>
        </p:nvSpPr>
        <p:spPr>
          <a:xfrm>
            <a:off x="785991" y="9209493"/>
            <a:ext cx="3915883" cy="1634013"/>
          </a:xfrm>
          <a:prstGeom prst="rect">
            <a:avLst/>
          </a:prstGeom>
          <a:solidFill>
            <a:srgbClr val="001D6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3808" tIns="121904" rIns="243808" bIns="121904" numCol="1" spcCol="0" rtlCol="0" fromWordArt="0" anchor="t" anchorCtr="0" forceAA="0" compatLnSpc="1">
            <a:prstTxWarp prst="textNoShape">
              <a:avLst/>
            </a:prstTxWarp>
            <a:noAutofit/>
          </a:bodyPr>
          <a:lstStyle/>
          <a:p>
            <a:pPr marL="0" marR="0" lvl="0" indent="0" algn="l" defTabSz="1829379" rtl="0" eaLnBrk="1" fontAlgn="auto" latinLnBrk="0" hangingPunct="1">
              <a:lnSpc>
                <a:spcPct val="100000"/>
              </a:lnSpc>
              <a:spcBef>
                <a:spcPts val="800"/>
              </a:spcBef>
              <a:spcAft>
                <a:spcPts val="800"/>
              </a:spcAft>
              <a:buClrTx/>
              <a:buSzTx/>
              <a:buFontTx/>
              <a:buNone/>
              <a:tabLst/>
              <a:defRPr/>
            </a:pPr>
            <a:r>
              <a:rPr kumimoji="0" lang="en-US" sz="2667" b="1" i="0" u="none" strike="noStrike" kern="1200" cap="none" spc="0" normalizeH="0" baseline="0" noProof="0" dirty="0">
                <a:ln>
                  <a:noFill/>
                </a:ln>
                <a:solidFill>
                  <a:srgbClr val="FFFFFF"/>
                </a:solidFill>
                <a:effectLst/>
                <a:uLnTx/>
                <a:uFillTx/>
                <a:latin typeface="IBM Plex Sans SemiBold" panose="020B0703050203000203" pitchFamily="34" charset="0"/>
              </a:rPr>
              <a:t>Data services</a:t>
            </a:r>
          </a:p>
        </p:txBody>
      </p:sp>
      <p:sp>
        <p:nvSpPr>
          <p:cNvPr id="71" name="Rectangle 70">
            <a:extLst>
              <a:ext uri="{FF2B5EF4-FFF2-40B4-BE49-F238E27FC236}">
                <a16:creationId xmlns:a16="http://schemas.microsoft.com/office/drawing/2014/main" id="{C03111B2-F366-4757-CB71-56E0AB1FE13F}"/>
              </a:ext>
            </a:extLst>
          </p:cNvPr>
          <p:cNvSpPr/>
          <p:nvPr/>
        </p:nvSpPr>
        <p:spPr>
          <a:xfrm>
            <a:off x="785996" y="6766567"/>
            <a:ext cx="3915883" cy="2286835"/>
          </a:xfrm>
          <a:prstGeom prst="rect">
            <a:avLst/>
          </a:prstGeom>
          <a:solidFill>
            <a:srgbClr val="002D9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3808" tIns="121904" rIns="243808" bIns="121904" numCol="1" spcCol="0" rtlCol="0" fromWordArt="0" anchor="t" anchorCtr="0" forceAA="0" compatLnSpc="1">
            <a:prstTxWarp prst="textNoShape">
              <a:avLst/>
            </a:prstTxWarp>
            <a:noAutofit/>
          </a:bodyPr>
          <a:lstStyle/>
          <a:p>
            <a:pPr marL="0" marR="0" lvl="0" indent="0" algn="l" defTabSz="1829379" rtl="0" eaLnBrk="1" fontAlgn="auto" latinLnBrk="0" hangingPunct="1">
              <a:lnSpc>
                <a:spcPct val="100000"/>
              </a:lnSpc>
              <a:spcBef>
                <a:spcPts val="800"/>
              </a:spcBef>
              <a:spcAft>
                <a:spcPts val="800"/>
              </a:spcAft>
              <a:buClrTx/>
              <a:buSzTx/>
              <a:buFontTx/>
              <a:buNone/>
              <a:tabLst/>
              <a:defRPr/>
            </a:pPr>
            <a:r>
              <a:rPr kumimoji="0" lang="en-US" sz="2667" b="1" i="0" u="none" strike="noStrike" kern="1200" cap="none" spc="0" normalizeH="0" baseline="0" noProof="0" dirty="0">
                <a:ln>
                  <a:noFill/>
                </a:ln>
                <a:solidFill>
                  <a:srgbClr val="FFFFFF"/>
                </a:solidFill>
                <a:effectLst/>
                <a:uLnTx/>
                <a:uFillTx/>
                <a:latin typeface="IBM Plex Sans SemiBold" panose="020B0703050203000203" pitchFamily="34" charset="0"/>
              </a:rPr>
              <a:t>AI </a:t>
            </a:r>
            <a:r>
              <a:rPr lang="en-US" sz="2667" b="1" dirty="0">
                <a:solidFill>
                  <a:srgbClr val="FFFFFF"/>
                </a:solidFill>
                <a:latin typeface="IBM Plex Sans SemiBold" panose="020B0703050203000203" pitchFamily="34" charset="0"/>
              </a:rPr>
              <a:t>&amp;</a:t>
            </a:r>
            <a:r>
              <a:rPr kumimoji="0" lang="en-US" sz="2667" b="1" i="0" u="none" strike="noStrike" kern="1200" cap="none" spc="0" normalizeH="0" baseline="0" noProof="0" dirty="0">
                <a:ln>
                  <a:noFill/>
                </a:ln>
                <a:solidFill>
                  <a:srgbClr val="FFFFFF"/>
                </a:solidFill>
                <a:effectLst/>
                <a:uLnTx/>
                <a:uFillTx/>
                <a:latin typeface="IBM Plex Sans SemiBold" panose="020B0703050203000203" pitchFamily="34" charset="0"/>
              </a:rPr>
              <a:t> data platform</a:t>
            </a:r>
          </a:p>
        </p:txBody>
      </p:sp>
      <p:sp>
        <p:nvSpPr>
          <p:cNvPr id="72" name="Rectangle 71">
            <a:extLst>
              <a:ext uri="{FF2B5EF4-FFF2-40B4-BE49-F238E27FC236}">
                <a16:creationId xmlns:a16="http://schemas.microsoft.com/office/drawing/2014/main" id="{3041062B-41AF-BE21-203D-610F35A6D5EB}"/>
              </a:ext>
            </a:extLst>
          </p:cNvPr>
          <p:cNvSpPr/>
          <p:nvPr/>
        </p:nvSpPr>
        <p:spPr>
          <a:xfrm>
            <a:off x="785996" y="5018572"/>
            <a:ext cx="3915883" cy="1615237"/>
          </a:xfrm>
          <a:prstGeom prst="rect">
            <a:avLst/>
          </a:prstGeom>
          <a:solidFill>
            <a:srgbClr val="0043CE"/>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3808" tIns="121904" rIns="243808" bIns="121904" numCol="1" spcCol="0" rtlCol="0" fromWordArt="0" anchor="t" anchorCtr="0" forceAA="0" compatLnSpc="1">
            <a:prstTxWarp prst="textNoShape">
              <a:avLst/>
            </a:prstTxWarp>
            <a:noAutofit/>
          </a:bodyPr>
          <a:lstStyle/>
          <a:p>
            <a:pPr marL="0" marR="0" lvl="0" indent="0" algn="l" defTabSz="1829379" rtl="0" eaLnBrk="1" fontAlgn="auto" latinLnBrk="0" hangingPunct="1">
              <a:lnSpc>
                <a:spcPct val="100000"/>
              </a:lnSpc>
              <a:spcBef>
                <a:spcPts val="800"/>
              </a:spcBef>
              <a:spcAft>
                <a:spcPts val="800"/>
              </a:spcAft>
              <a:buClrTx/>
              <a:buSzTx/>
              <a:buFontTx/>
              <a:buNone/>
              <a:tabLst/>
              <a:defRPr/>
            </a:pPr>
            <a:r>
              <a:rPr kumimoji="0" lang="en-US" sz="2667" b="1" i="0" u="none" strike="noStrike" kern="1200" cap="none" spc="0" normalizeH="0" baseline="0" noProof="0" dirty="0">
                <a:ln>
                  <a:noFill/>
                </a:ln>
                <a:solidFill>
                  <a:srgbClr val="FFFFFF"/>
                </a:solidFill>
                <a:effectLst/>
                <a:uLnTx/>
                <a:uFillTx/>
                <a:latin typeface="IBM Plex Sans SemiBold" panose="020B0703050203000203" pitchFamily="34" charset="0"/>
              </a:rPr>
              <a:t>SDKs </a:t>
            </a:r>
            <a:r>
              <a:rPr lang="en-US" sz="2667" b="1" dirty="0">
                <a:solidFill>
                  <a:srgbClr val="FFFFFF"/>
                </a:solidFill>
                <a:latin typeface="IBM Plex Sans SemiBold" panose="020B0703050203000203" pitchFamily="34" charset="0"/>
              </a:rPr>
              <a:t>&amp;</a:t>
            </a:r>
            <a:r>
              <a:rPr kumimoji="0" lang="en-US" sz="2667" b="1" i="0" u="none" strike="noStrike" kern="1200" cap="none" spc="0" normalizeH="0" baseline="0" noProof="0" dirty="0">
                <a:ln>
                  <a:noFill/>
                </a:ln>
                <a:solidFill>
                  <a:srgbClr val="FFFFFF"/>
                </a:solidFill>
                <a:effectLst/>
                <a:uLnTx/>
                <a:uFillTx/>
                <a:latin typeface="IBM Plex Sans SemiBold" panose="020B0703050203000203" pitchFamily="34" charset="0"/>
              </a:rPr>
              <a:t> APIs </a:t>
            </a:r>
          </a:p>
        </p:txBody>
      </p:sp>
      <p:sp>
        <p:nvSpPr>
          <p:cNvPr id="73" name="Rectangle 72">
            <a:extLst>
              <a:ext uri="{FF2B5EF4-FFF2-40B4-BE49-F238E27FC236}">
                <a16:creationId xmlns:a16="http://schemas.microsoft.com/office/drawing/2014/main" id="{57175D9B-74BE-8AE2-B637-47ADFBDC65A2}"/>
              </a:ext>
            </a:extLst>
          </p:cNvPr>
          <p:cNvSpPr/>
          <p:nvPr/>
        </p:nvSpPr>
        <p:spPr>
          <a:xfrm>
            <a:off x="785996" y="3112117"/>
            <a:ext cx="3915883" cy="1756401"/>
          </a:xfrm>
          <a:prstGeom prst="rect">
            <a:avLst/>
          </a:prstGeom>
          <a:solidFill>
            <a:srgbClr val="0F62FE"/>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3808" tIns="121904" rIns="243808" bIns="121904" numCol="1" spcCol="0" rtlCol="0" fromWordArt="0" anchor="t" anchorCtr="0" forceAA="0" compatLnSpc="1">
            <a:prstTxWarp prst="textNoShape">
              <a:avLst/>
            </a:prstTxWarp>
            <a:noAutofit/>
          </a:bodyPr>
          <a:lstStyle/>
          <a:p>
            <a:pPr marL="0" marR="0" lvl="0" indent="0" algn="l" defTabSz="1829379" rtl="0" eaLnBrk="1" fontAlgn="auto" latinLnBrk="0" hangingPunct="1">
              <a:lnSpc>
                <a:spcPct val="100000"/>
              </a:lnSpc>
              <a:spcBef>
                <a:spcPts val="800"/>
              </a:spcBef>
              <a:spcAft>
                <a:spcPts val="800"/>
              </a:spcAft>
              <a:buClrTx/>
              <a:buSzTx/>
              <a:buFontTx/>
              <a:buNone/>
              <a:tabLst/>
              <a:defRPr/>
            </a:pPr>
            <a:r>
              <a:rPr kumimoji="0" lang="en-US" sz="2667" b="1" i="0" u="none" strike="noStrike" kern="1200" cap="none" spc="0" normalizeH="0" baseline="0" noProof="0" dirty="0">
                <a:ln>
                  <a:noFill/>
                </a:ln>
                <a:solidFill>
                  <a:srgbClr val="FFFFFF"/>
                </a:solidFill>
                <a:effectLst/>
                <a:uLnTx/>
                <a:uFillTx/>
                <a:latin typeface="IBM Plex Sans SemiBold" panose="020B0703050203000203" pitchFamily="34" charset="0"/>
              </a:rPr>
              <a:t>AI assistants</a:t>
            </a:r>
          </a:p>
        </p:txBody>
      </p:sp>
      <p:pic>
        <p:nvPicPr>
          <p:cNvPr id="74" name="Picture 73" descr="Group, Black pictogram">
            <a:extLst>
              <a:ext uri="{FF2B5EF4-FFF2-40B4-BE49-F238E27FC236}">
                <a16:creationId xmlns:a16="http://schemas.microsoft.com/office/drawing/2014/main" id="{723B7604-A562-F1A3-1E44-B54642DBE282}"/>
              </a:ext>
            </a:extLst>
          </p:cNvPr>
          <p:cNvPicPr>
            <a:picLocks noChangeAspect="1"/>
          </p:cNvPicPr>
          <p:nvPr/>
        </p:nvPicPr>
        <p:blipFill>
          <a:blip r:embed="rId3">
            <a:lum bright="100000"/>
          </a:blip>
          <a:srcRect/>
          <a:stretch/>
        </p:blipFill>
        <p:spPr>
          <a:xfrm>
            <a:off x="1014230" y="3892443"/>
            <a:ext cx="788317" cy="788317"/>
          </a:xfrm>
          <a:prstGeom prst="rect">
            <a:avLst/>
          </a:prstGeom>
        </p:spPr>
      </p:pic>
      <p:pic>
        <p:nvPicPr>
          <p:cNvPr id="75" name="Picture 74" descr="Connect, Black pictogram">
            <a:extLst>
              <a:ext uri="{FF2B5EF4-FFF2-40B4-BE49-F238E27FC236}">
                <a16:creationId xmlns:a16="http://schemas.microsoft.com/office/drawing/2014/main" id="{94028EFA-E82F-13CF-1F08-E10BD2D0AB3D}"/>
              </a:ext>
            </a:extLst>
          </p:cNvPr>
          <p:cNvPicPr>
            <a:picLocks noChangeAspect="1"/>
          </p:cNvPicPr>
          <p:nvPr/>
        </p:nvPicPr>
        <p:blipFill>
          <a:blip r:embed="rId4">
            <a:lum bright="100000"/>
          </a:blip>
          <a:srcRect/>
          <a:stretch/>
        </p:blipFill>
        <p:spPr>
          <a:xfrm>
            <a:off x="1014230" y="5678958"/>
            <a:ext cx="726083" cy="726083"/>
          </a:xfrm>
          <a:prstGeom prst="rect">
            <a:avLst/>
          </a:prstGeom>
        </p:spPr>
      </p:pic>
      <p:pic>
        <p:nvPicPr>
          <p:cNvPr id="76" name="Picture 75" descr="Tools, Black pictogram">
            <a:extLst>
              <a:ext uri="{FF2B5EF4-FFF2-40B4-BE49-F238E27FC236}">
                <a16:creationId xmlns:a16="http://schemas.microsoft.com/office/drawing/2014/main" id="{D1748A96-2358-E409-BE38-9EA1E64E9989}"/>
              </a:ext>
            </a:extLst>
          </p:cNvPr>
          <p:cNvPicPr>
            <a:picLocks noChangeAspect="1"/>
          </p:cNvPicPr>
          <p:nvPr/>
        </p:nvPicPr>
        <p:blipFill>
          <a:blip r:embed="rId5">
            <a:lum bright="100000"/>
          </a:blip>
          <a:srcRect/>
          <a:stretch/>
        </p:blipFill>
        <p:spPr>
          <a:xfrm>
            <a:off x="1014230" y="11895646"/>
            <a:ext cx="717987" cy="717987"/>
          </a:xfrm>
          <a:prstGeom prst="rect">
            <a:avLst/>
          </a:prstGeom>
        </p:spPr>
      </p:pic>
      <p:pic>
        <p:nvPicPr>
          <p:cNvPr id="77" name="Picture 76" descr="Network services, Black pictogram">
            <a:extLst>
              <a:ext uri="{FF2B5EF4-FFF2-40B4-BE49-F238E27FC236}">
                <a16:creationId xmlns:a16="http://schemas.microsoft.com/office/drawing/2014/main" id="{782F3570-47E8-8EF8-E24D-820D4F4A38A9}"/>
              </a:ext>
            </a:extLst>
          </p:cNvPr>
          <p:cNvPicPr>
            <a:picLocks noChangeAspect="1"/>
          </p:cNvPicPr>
          <p:nvPr/>
        </p:nvPicPr>
        <p:blipFill>
          <a:blip r:embed="rId6">
            <a:lum bright="100000"/>
          </a:blip>
          <a:srcRect/>
          <a:stretch/>
        </p:blipFill>
        <p:spPr>
          <a:xfrm>
            <a:off x="1014230" y="9858879"/>
            <a:ext cx="807245" cy="807245"/>
          </a:xfrm>
          <a:prstGeom prst="rect">
            <a:avLst/>
          </a:prstGeom>
        </p:spPr>
      </p:pic>
      <p:pic>
        <p:nvPicPr>
          <p:cNvPr id="78" name="Picture 77" descr="Hybrid cloud services, Black pictogram">
            <a:extLst>
              <a:ext uri="{FF2B5EF4-FFF2-40B4-BE49-F238E27FC236}">
                <a16:creationId xmlns:a16="http://schemas.microsoft.com/office/drawing/2014/main" id="{508FD0AE-FBF8-EA40-835C-8273F59254C3}"/>
              </a:ext>
            </a:extLst>
          </p:cNvPr>
          <p:cNvPicPr>
            <a:picLocks noChangeAspect="1"/>
          </p:cNvPicPr>
          <p:nvPr/>
        </p:nvPicPr>
        <p:blipFill>
          <a:blip r:embed="rId7">
            <a:lum bright="100000"/>
          </a:blip>
          <a:srcRect/>
          <a:stretch/>
        </p:blipFill>
        <p:spPr>
          <a:xfrm>
            <a:off x="1014230" y="7978080"/>
            <a:ext cx="900235" cy="900235"/>
          </a:xfrm>
          <a:prstGeom prst="rect">
            <a:avLst/>
          </a:prstGeom>
          <a:ln>
            <a:noFill/>
          </a:ln>
        </p:spPr>
      </p:pic>
      <p:cxnSp>
        <p:nvCxnSpPr>
          <p:cNvPr id="79" name="Straight Connector 78">
            <a:extLst>
              <a:ext uri="{FF2B5EF4-FFF2-40B4-BE49-F238E27FC236}">
                <a16:creationId xmlns:a16="http://schemas.microsoft.com/office/drawing/2014/main" id="{4EDD09C2-AB90-B86B-727C-ECADF8E2D48E}"/>
              </a:ext>
            </a:extLst>
          </p:cNvPr>
          <p:cNvCxnSpPr>
            <a:cxnSpLocks/>
          </p:cNvCxnSpPr>
          <p:nvPr/>
        </p:nvCxnSpPr>
        <p:spPr>
          <a:xfrm>
            <a:off x="4677442" y="10915404"/>
            <a:ext cx="13272183"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80" name="TextBox 79">
            <a:extLst>
              <a:ext uri="{FF2B5EF4-FFF2-40B4-BE49-F238E27FC236}">
                <a16:creationId xmlns:a16="http://schemas.microsoft.com/office/drawing/2014/main" id="{ED3B4C0D-488F-5F3C-F05F-6D0EE126C9CF}"/>
              </a:ext>
            </a:extLst>
          </p:cNvPr>
          <p:cNvSpPr txBox="1"/>
          <p:nvPr/>
        </p:nvSpPr>
        <p:spPr>
          <a:xfrm>
            <a:off x="10665065" y="3113081"/>
            <a:ext cx="4554571" cy="1938992"/>
          </a:xfrm>
          <a:prstGeom prst="rect">
            <a:avLst/>
          </a:prstGeom>
          <a:noFill/>
          <a:ln w="6350">
            <a:noFill/>
            <a:miter lim="800000"/>
          </a:ln>
        </p:spPr>
        <p:txBody>
          <a:bodyPr wrap="square">
            <a:spAutoFit/>
          </a:bodyPr>
          <a:lstStyle/>
          <a:p>
            <a:pPr marL="0" marR="0" lvl="0" indent="0" algn="l" defTabSz="182945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rPr>
              <a:t>watson</a:t>
            </a:r>
            <a:r>
              <a:rPr kumimoji="0" lang="en-US" sz="2400" b="1" i="0" u="none" strike="noStrike" kern="1200" cap="none" spc="0" normalizeH="0" baseline="0" noProof="0" dirty="0">
                <a:ln>
                  <a:noFill/>
                </a:ln>
                <a:solidFill>
                  <a:srgbClr val="0F62FE"/>
                </a:solidFill>
                <a:effectLst/>
                <a:uLnTx/>
                <a:uFillTx/>
                <a:latin typeface="IBM Plex Sans SemiBold" panose="020B0703050203000203" pitchFamily="34" charset="0"/>
              </a:rPr>
              <a:t>x</a:t>
            </a:r>
            <a:r>
              <a:rPr kumimoji="0" lang="en-US" sz="2400" b="0" i="0" u="none" strike="noStrike" kern="1200" cap="none" spc="0" normalizeH="0" baseline="0" noProof="0" dirty="0">
                <a:ln>
                  <a:noFill/>
                </a:ln>
                <a:solidFill>
                  <a:srgbClr val="000000"/>
                </a:solidFill>
                <a:effectLst/>
                <a:uLnTx/>
                <a:uFillTx/>
                <a:latin typeface="IBM Plex Sans SemiBold" panose="020B0703050203000203" pitchFamily="34" charset="0"/>
              </a:rPr>
              <a:t> </a:t>
            </a: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Code Assistant</a:t>
            </a:r>
          </a:p>
          <a:p>
            <a:pPr marL="0" marR="0" lvl="0" indent="0" algn="l" defTabSz="182945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rPr>
              <a:t>watson</a:t>
            </a:r>
            <a:r>
              <a:rPr kumimoji="0" lang="en-US" sz="2400" b="1" i="0" u="none" strike="noStrike" kern="1200" cap="none" spc="0" normalizeH="0" baseline="0" noProof="0" dirty="0">
                <a:ln>
                  <a:noFill/>
                </a:ln>
                <a:solidFill>
                  <a:srgbClr val="0F62FE"/>
                </a:solidFill>
                <a:effectLst/>
                <a:uLnTx/>
                <a:uFillTx/>
                <a:latin typeface="IBM Plex Sans SemiBold" panose="020B0703050203000203" pitchFamily="34" charset="0"/>
              </a:rPr>
              <a:t>x</a:t>
            </a:r>
            <a:r>
              <a:rPr kumimoji="0" lang="en-US" sz="2400" b="0" i="0" u="none" strike="noStrike" kern="1200" cap="none" spc="0" normalizeH="0" baseline="0" noProof="0" dirty="0">
                <a:ln>
                  <a:noFill/>
                </a:ln>
                <a:solidFill>
                  <a:srgbClr val="000000"/>
                </a:solidFill>
                <a:effectLst/>
                <a:uLnTx/>
                <a:uFillTx/>
                <a:latin typeface="IBM Plex Sans SemiBold" panose="020B0703050203000203" pitchFamily="34" charset="0"/>
                <a:ea typeface="+mn-ea"/>
                <a:cs typeface="+mn-cs"/>
              </a:rPr>
              <a:t> </a:t>
            </a: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Assistant</a:t>
            </a:r>
          </a:p>
          <a:p>
            <a:pPr marL="0" marR="0" lvl="0" indent="0" algn="l" defTabSz="182945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rPr>
              <a:t>watson</a:t>
            </a:r>
            <a:r>
              <a:rPr kumimoji="0" lang="en-US" sz="2400" b="1" i="0" u="none" strike="noStrike" kern="1200" cap="none" spc="0" normalizeH="0" baseline="0" noProof="0" dirty="0">
                <a:ln>
                  <a:noFill/>
                </a:ln>
                <a:solidFill>
                  <a:srgbClr val="0F62FE"/>
                </a:solidFill>
                <a:effectLst/>
                <a:uLnTx/>
                <a:uFillTx/>
                <a:latin typeface="IBM Plex Sans SemiBold" panose="020B0703050203000203" pitchFamily="34" charset="0"/>
              </a:rPr>
              <a:t>x</a:t>
            </a:r>
            <a:r>
              <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rPr>
              <a:t> </a:t>
            </a: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Orchestrate</a:t>
            </a:r>
            <a:endPar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ea typeface="+mn-ea"/>
              <a:cs typeface="+mn-cs"/>
            </a:endParaRPr>
          </a:p>
          <a:p>
            <a:pPr marL="0" marR="0" lvl="0" indent="0" algn="l" defTabSz="182945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rPr>
              <a:t>watson</a:t>
            </a:r>
            <a:r>
              <a:rPr kumimoji="0" lang="en-US" sz="2400" b="1" i="0" u="none" strike="noStrike" kern="1200" cap="none" spc="0" normalizeH="0" baseline="0" noProof="0" dirty="0">
                <a:ln>
                  <a:noFill/>
                </a:ln>
                <a:solidFill>
                  <a:srgbClr val="0F62FE"/>
                </a:solidFill>
                <a:effectLst/>
                <a:uLnTx/>
                <a:uFillTx/>
                <a:latin typeface="IBM Plex Sans SemiBold" panose="020B0703050203000203" pitchFamily="34" charset="0"/>
              </a:rPr>
              <a:t>x</a:t>
            </a:r>
            <a:r>
              <a:rPr kumimoji="0" lang="en-US" sz="2400" b="0" i="0" u="none" strike="noStrike" kern="1200" cap="none" spc="0" normalizeH="0" baseline="0" noProof="0" dirty="0">
                <a:ln>
                  <a:noFill/>
                </a:ln>
                <a:solidFill>
                  <a:srgbClr val="000000"/>
                </a:solidFill>
                <a:effectLst/>
                <a:uLnTx/>
                <a:uFillTx/>
                <a:latin typeface="IBM Plex Sans SemiBold" panose="020B0703050203000203" pitchFamily="34" charset="0"/>
                <a:ea typeface="+mn-ea"/>
                <a:cs typeface="+mn-cs"/>
              </a:rPr>
              <a:t> </a:t>
            </a: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Orders</a:t>
            </a:r>
          </a:p>
          <a:p>
            <a:pPr marL="0" marR="0" lvl="0" indent="0" algn="l" defTabSz="182945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000000"/>
              </a:solidFill>
              <a:effectLst/>
              <a:uLnTx/>
              <a:uFillTx/>
              <a:latin typeface="IBM Plex Sans Light"/>
              <a:ea typeface="+mn-ea"/>
              <a:cs typeface="+mn-cs"/>
            </a:endParaRPr>
          </a:p>
        </p:txBody>
      </p:sp>
      <p:sp>
        <p:nvSpPr>
          <p:cNvPr id="81" name="TextBox 80">
            <a:extLst>
              <a:ext uri="{FF2B5EF4-FFF2-40B4-BE49-F238E27FC236}">
                <a16:creationId xmlns:a16="http://schemas.microsoft.com/office/drawing/2014/main" id="{76C0A319-270F-FD7A-24D4-2DA4434FE203}"/>
              </a:ext>
            </a:extLst>
          </p:cNvPr>
          <p:cNvSpPr txBox="1"/>
          <p:nvPr/>
        </p:nvSpPr>
        <p:spPr>
          <a:xfrm>
            <a:off x="4801626" y="11237092"/>
            <a:ext cx="5680391" cy="1200329"/>
          </a:xfrm>
          <a:prstGeom prst="rect">
            <a:avLst/>
          </a:prstGeom>
          <a:noFill/>
          <a:ln w="6350">
            <a:noFill/>
            <a:miter lim="800000"/>
          </a:ln>
        </p:spPr>
        <p:txBody>
          <a:bodyPr wrap="square">
            <a:spAutoFit/>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Build on a consistent, scalable foundation based on open-source technology.</a:t>
            </a:r>
          </a:p>
        </p:txBody>
      </p:sp>
      <p:sp>
        <p:nvSpPr>
          <p:cNvPr id="82" name="TextBox 81">
            <a:extLst>
              <a:ext uri="{FF2B5EF4-FFF2-40B4-BE49-F238E27FC236}">
                <a16:creationId xmlns:a16="http://schemas.microsoft.com/office/drawing/2014/main" id="{46C767F6-0A7D-B24C-3A74-645EB338F1C6}"/>
              </a:ext>
            </a:extLst>
          </p:cNvPr>
          <p:cNvSpPr txBox="1"/>
          <p:nvPr/>
        </p:nvSpPr>
        <p:spPr>
          <a:xfrm>
            <a:off x="4801627" y="2987809"/>
            <a:ext cx="5680394" cy="1938992"/>
          </a:xfrm>
          <a:prstGeom prst="rect">
            <a:avLst/>
          </a:prstGeom>
          <a:noFill/>
          <a:ln w="6350">
            <a:noFill/>
            <a:miter lim="800000"/>
          </a:ln>
        </p:spPr>
        <p:txBody>
          <a:bodyPr wrap="square" anchor="ctr">
            <a:spAutoFit/>
          </a:bodyPr>
          <a:lstStyle/>
          <a:p>
            <a:pPr>
              <a:defRPr/>
            </a:pPr>
            <a:r>
              <a:rPr kumimoji="0" lang="en-US" sz="2400" b="0" i="0" u="none" strike="noStrike" kern="1200" cap="none" spc="0" normalizeH="0" baseline="0" noProof="0" dirty="0">
                <a:ln>
                  <a:noFill/>
                </a:ln>
                <a:effectLst/>
                <a:uLnTx/>
                <a:uFillTx/>
                <a:latin typeface="IBM Plex Sans Light"/>
                <a:ea typeface="+mn-ea"/>
                <a:cs typeface="+mn-cs"/>
              </a:rPr>
              <a:t>Empower individuals</a:t>
            </a:r>
            <a:r>
              <a:rPr lang="en-US" sz="2400" dirty="0">
                <a:latin typeface="IBM Plex Sans Light"/>
              </a:rPr>
              <a:t> to achieve higher levels of performance by using generative AI to simplify access to information and automation across </a:t>
            </a:r>
            <a:br>
              <a:rPr lang="en-US" sz="2400" dirty="0">
                <a:latin typeface="IBM Plex Sans Light"/>
              </a:rPr>
            </a:br>
            <a:r>
              <a:rPr lang="en-US" sz="2400" dirty="0">
                <a:latin typeface="IBM Plex Sans Light"/>
              </a:rPr>
              <a:t>the business.</a:t>
            </a: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 </a:t>
            </a:r>
          </a:p>
        </p:txBody>
      </p:sp>
      <p:sp>
        <p:nvSpPr>
          <p:cNvPr id="83" name="TextBox 82">
            <a:extLst>
              <a:ext uri="{FF2B5EF4-FFF2-40B4-BE49-F238E27FC236}">
                <a16:creationId xmlns:a16="http://schemas.microsoft.com/office/drawing/2014/main" id="{953252BF-543C-04A9-EF8C-EF4DC199F156}"/>
              </a:ext>
            </a:extLst>
          </p:cNvPr>
          <p:cNvSpPr txBox="1"/>
          <p:nvPr/>
        </p:nvSpPr>
        <p:spPr>
          <a:xfrm>
            <a:off x="10655668" y="11344817"/>
            <a:ext cx="3771035" cy="984880"/>
          </a:xfrm>
          <a:prstGeom prst="rect">
            <a:avLst/>
          </a:prstGeom>
          <a:ln w="6350">
            <a:noFill/>
            <a:miter lim="800000"/>
          </a:ln>
        </p:spPr>
        <p:txBody>
          <a:bodyPr vert="horz" wrap="none" lIns="91440" tIns="0" rIns="91440" bIns="0" rtlCol="0" anchor="ctr">
            <a:noAutofit/>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rPr>
              <a:t>Red Hat </a:t>
            </a: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OpenShift AI</a:t>
            </a:r>
          </a:p>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a:t>
            </a:r>
            <a:r>
              <a:rPr kumimoji="0" lang="en-US" sz="2400" b="0" i="1"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e.g., </a:t>
            </a:r>
            <a:r>
              <a:rPr kumimoji="0" lang="en-US" sz="24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Ray, Pytorch)</a:t>
            </a:r>
          </a:p>
        </p:txBody>
      </p:sp>
      <p:cxnSp>
        <p:nvCxnSpPr>
          <p:cNvPr id="84" name="Straight Connector 83">
            <a:extLst>
              <a:ext uri="{FF2B5EF4-FFF2-40B4-BE49-F238E27FC236}">
                <a16:creationId xmlns:a16="http://schemas.microsoft.com/office/drawing/2014/main" id="{CFAE3D7E-4CD5-ECEB-E835-0D130DA7EBFE}"/>
              </a:ext>
            </a:extLst>
          </p:cNvPr>
          <p:cNvCxnSpPr>
            <a:cxnSpLocks/>
          </p:cNvCxnSpPr>
          <p:nvPr/>
        </p:nvCxnSpPr>
        <p:spPr>
          <a:xfrm>
            <a:off x="10494223" y="3168230"/>
            <a:ext cx="0" cy="1354216"/>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EC8FC485-FFDA-1073-6A90-2787BB76DB39}"/>
              </a:ext>
            </a:extLst>
          </p:cNvPr>
          <p:cNvCxnSpPr>
            <a:cxnSpLocks/>
          </p:cNvCxnSpPr>
          <p:nvPr/>
        </p:nvCxnSpPr>
        <p:spPr>
          <a:xfrm>
            <a:off x="10494223" y="11045887"/>
            <a:ext cx="0" cy="1391534"/>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id="{46CA82FA-C1C6-A1DD-83F4-95840A1E28FB}"/>
              </a:ext>
            </a:extLst>
          </p:cNvPr>
          <p:cNvSpPr txBox="1"/>
          <p:nvPr/>
        </p:nvSpPr>
        <p:spPr>
          <a:xfrm>
            <a:off x="10665065" y="6969866"/>
            <a:ext cx="3704976" cy="1631216"/>
          </a:xfrm>
          <a:prstGeom prst="rect">
            <a:avLst/>
          </a:prstGeom>
          <a:noFill/>
          <a:ln w="6350">
            <a:noFill/>
            <a:miter lim="800000"/>
          </a:ln>
        </p:spPr>
        <p:txBody>
          <a:bodyPr wrap="square" tIns="0" bIns="243840">
            <a:spAutoFit/>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rPr>
              <a:t>watson</a:t>
            </a:r>
            <a:r>
              <a:rPr kumimoji="0" lang="en-US" sz="2400" b="1" i="0" u="none" strike="noStrike" kern="1200" cap="none" spc="0" normalizeH="0" baseline="0" noProof="0" dirty="0">
                <a:ln>
                  <a:noFill/>
                </a:ln>
                <a:solidFill>
                  <a:srgbClr val="0F62FE"/>
                </a:solidFill>
                <a:effectLst/>
                <a:uLnTx/>
                <a:uFillTx/>
                <a:latin typeface="IBM Plex Sans SemiBold" panose="020B0703050203000203" pitchFamily="34" charset="0"/>
              </a:rPr>
              <a:t>x</a:t>
            </a:r>
            <a:br>
              <a:rPr kumimoji="0" lang="en-US" sz="2400" b="1" i="0" u="none" strike="noStrike" kern="1200" cap="none" spc="0" normalizeH="0" baseline="0" noProof="0" dirty="0">
                <a:ln>
                  <a:noFill/>
                </a:ln>
                <a:solidFill>
                  <a:srgbClr val="0F62FE"/>
                </a:solidFill>
                <a:effectLst/>
                <a:uLnTx/>
                <a:uFillTx/>
                <a:latin typeface="IBM Plex Sans SemiBold" panose="020B0703050203000203" pitchFamily="34" charset="0"/>
                <a:ea typeface="+mn-ea"/>
                <a:cs typeface="+mn-cs"/>
              </a:rPr>
            </a:br>
            <a: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watson</a:t>
            </a:r>
            <a:r>
              <a:rPr kumimoji="0" lang="en-US" sz="2200" b="0" i="0" u="none" strike="noStrike" kern="1200" cap="none" spc="0" normalizeH="0" baseline="0" noProof="0" dirty="0">
                <a:ln>
                  <a:noFill/>
                </a:ln>
                <a:solidFill>
                  <a:srgbClr val="0F62FE"/>
                </a:solidFill>
                <a:effectLst/>
                <a:uLnTx/>
                <a:uFillTx/>
                <a:latin typeface="IBM Plex Sans Light" panose="020B0403050203000203" pitchFamily="34" charset="0"/>
                <a:ea typeface="+mn-ea"/>
                <a:cs typeface="+mn-cs"/>
              </a:rPr>
              <a:t>x</a:t>
            </a:r>
            <a: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.ai</a:t>
            </a:r>
          </a:p>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watson</a:t>
            </a:r>
            <a:r>
              <a:rPr kumimoji="0" lang="en-US" sz="2200" b="0" i="0" u="none" strike="noStrike" kern="1200" cap="none" spc="0" normalizeH="0" baseline="0" noProof="0" dirty="0">
                <a:ln>
                  <a:noFill/>
                </a:ln>
                <a:solidFill>
                  <a:srgbClr val="0F62FE"/>
                </a:solidFill>
                <a:effectLst/>
                <a:uLnTx/>
                <a:uFillTx/>
                <a:latin typeface="IBM Plex Sans Light" panose="020B0403050203000203" pitchFamily="34" charset="0"/>
                <a:ea typeface="+mn-ea"/>
                <a:cs typeface="+mn-cs"/>
              </a:rPr>
              <a:t>x</a:t>
            </a:r>
            <a: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.governance</a:t>
            </a:r>
          </a:p>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watson</a:t>
            </a:r>
            <a:r>
              <a:rPr kumimoji="0" lang="en-US" sz="2200" b="0" i="0" u="none" strike="noStrike" kern="1200" cap="none" spc="0" normalizeH="0" baseline="0" noProof="0" dirty="0">
                <a:ln>
                  <a:noFill/>
                </a:ln>
                <a:solidFill>
                  <a:srgbClr val="0F62FE"/>
                </a:solidFill>
                <a:effectLst/>
                <a:uLnTx/>
                <a:uFillTx/>
                <a:latin typeface="IBM Plex Sans Light" panose="020B0403050203000203" pitchFamily="34" charset="0"/>
                <a:ea typeface="+mn-ea"/>
                <a:cs typeface="+mn-cs"/>
              </a:rPr>
              <a:t>x</a:t>
            </a:r>
            <a: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rPr>
              <a:t>.data</a:t>
            </a:r>
          </a:p>
        </p:txBody>
      </p:sp>
      <p:sp>
        <p:nvSpPr>
          <p:cNvPr id="87" name="Rectangle 86">
            <a:extLst>
              <a:ext uri="{FF2B5EF4-FFF2-40B4-BE49-F238E27FC236}">
                <a16:creationId xmlns:a16="http://schemas.microsoft.com/office/drawing/2014/main" id="{0E2A88A0-162B-65A8-52DC-AD872FC40D12}"/>
              </a:ext>
            </a:extLst>
          </p:cNvPr>
          <p:cNvSpPr/>
          <p:nvPr/>
        </p:nvSpPr>
        <p:spPr bwMode="auto">
          <a:xfrm>
            <a:off x="10655669" y="5235745"/>
            <a:ext cx="2442194" cy="860851"/>
          </a:xfrm>
          <a:prstGeom prst="rect">
            <a:avLst/>
          </a:prstGeom>
          <a:noFill/>
          <a:ln w="9525">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243840" rIns="91440" bIns="243840" numCol="1" rtlCol="0" anchor="ctr" anchorCtr="0" compatLnSpc="1">
            <a:prstTxWarp prst="textNoShape">
              <a:avLst/>
            </a:prstTxWarp>
          </a:bodyPr>
          <a:lstStyle/>
          <a:p>
            <a:pPr marL="0" marR="0" lvl="0" indent="0" algn="l" defTabSz="6502561" rtl="0" eaLnBrk="1" fontAlgn="base" latinLnBrk="0" hangingPunct="1">
              <a:lnSpc>
                <a:spcPct val="100000"/>
              </a:lnSpc>
              <a:spcBef>
                <a:spcPts val="0"/>
              </a:spcBef>
              <a:spcAft>
                <a:spcPct val="0"/>
              </a:spcAft>
              <a:buClr>
                <a:srgbClr val="000000"/>
              </a:buClr>
              <a:buSzTx/>
              <a:buFontTx/>
              <a:buNone/>
              <a:tabLst/>
              <a:defRPr/>
            </a:pPr>
            <a:r>
              <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sym typeface="Arial"/>
              </a:rPr>
              <a:t>Ecosystem </a:t>
            </a:r>
          </a:p>
          <a:p>
            <a:pPr marL="0" marR="0" lvl="0" indent="0" algn="l" defTabSz="6502561" rtl="0" eaLnBrk="1" fontAlgn="base" latinLnBrk="0" hangingPunct="1">
              <a:lnSpc>
                <a:spcPct val="100000"/>
              </a:lnSpc>
              <a:spcBef>
                <a:spcPts val="0"/>
              </a:spcBef>
              <a:spcAft>
                <a:spcPct val="0"/>
              </a:spcAft>
              <a:buClr>
                <a:srgbClr val="000000"/>
              </a:buClr>
              <a:buSzTx/>
              <a:buFontTx/>
              <a:buNone/>
              <a:tabLst/>
              <a:defRPr/>
            </a:pPr>
            <a:r>
              <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sym typeface="Arial"/>
              </a:rPr>
              <a:t>integrations</a:t>
            </a:r>
          </a:p>
        </p:txBody>
      </p:sp>
      <p:cxnSp>
        <p:nvCxnSpPr>
          <p:cNvPr id="88" name="Straight Connector 87">
            <a:extLst>
              <a:ext uri="{FF2B5EF4-FFF2-40B4-BE49-F238E27FC236}">
                <a16:creationId xmlns:a16="http://schemas.microsoft.com/office/drawing/2014/main" id="{EFB9F17F-6EA9-B821-4505-2B6260029F79}"/>
              </a:ext>
            </a:extLst>
          </p:cNvPr>
          <p:cNvCxnSpPr>
            <a:cxnSpLocks/>
          </p:cNvCxnSpPr>
          <p:nvPr/>
        </p:nvCxnSpPr>
        <p:spPr>
          <a:xfrm>
            <a:off x="4677442" y="6690335"/>
            <a:ext cx="13272183"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309E31C-3E39-62DD-66B3-3D206F853B5C}"/>
              </a:ext>
            </a:extLst>
          </p:cNvPr>
          <p:cNvCxnSpPr>
            <a:cxnSpLocks/>
          </p:cNvCxnSpPr>
          <p:nvPr/>
        </p:nvCxnSpPr>
        <p:spPr>
          <a:xfrm>
            <a:off x="10473508" y="5320339"/>
            <a:ext cx="0" cy="1084701"/>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3E2A11BB-642A-62E7-7F0C-FBB30073E5D0}"/>
              </a:ext>
            </a:extLst>
          </p:cNvPr>
          <p:cNvCxnSpPr>
            <a:cxnSpLocks/>
          </p:cNvCxnSpPr>
          <p:nvPr/>
        </p:nvCxnSpPr>
        <p:spPr>
          <a:xfrm>
            <a:off x="10494223" y="9450203"/>
            <a:ext cx="0" cy="1152592"/>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91" name="Rectangle 90">
            <a:extLst>
              <a:ext uri="{FF2B5EF4-FFF2-40B4-BE49-F238E27FC236}">
                <a16:creationId xmlns:a16="http://schemas.microsoft.com/office/drawing/2014/main" id="{3B3FA8CF-0155-D265-2DA9-A2D2F8CB113C}"/>
              </a:ext>
            </a:extLst>
          </p:cNvPr>
          <p:cNvSpPr/>
          <p:nvPr/>
        </p:nvSpPr>
        <p:spPr bwMode="auto">
          <a:xfrm>
            <a:off x="13687779" y="6969866"/>
            <a:ext cx="4251958" cy="2307693"/>
          </a:xfrm>
          <a:prstGeom prst="rect">
            <a:avLst/>
          </a:prstGeom>
          <a:noFill/>
          <a:ln w="9525">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243840" tIns="0" rIns="182856" bIns="243840" numCol="1" rtlCol="0" anchor="t" anchorCtr="0" compatLnSpc="1">
            <a:prstTxWarp prst="textNoShape">
              <a:avLst/>
            </a:prstTxWarp>
          </a:bodyPr>
          <a:lstStyle/>
          <a:p>
            <a:pPr marL="0" marR="0" lvl="0" indent="0" algn="l" defTabSz="6502561" rtl="0" eaLnBrk="1" fontAlgn="base" latinLnBrk="0" hangingPunct="1">
              <a:lnSpc>
                <a:spcPct val="100000"/>
              </a:lnSpc>
              <a:spcBef>
                <a:spcPts val="0"/>
              </a:spcBef>
              <a:spcAft>
                <a:spcPct val="0"/>
              </a:spcAft>
              <a:buClr>
                <a:srgbClr val="000000"/>
              </a:buClr>
              <a:buSzTx/>
              <a:buFontTx/>
              <a:buNone/>
              <a:tabLst>
                <a:tab pos="1592263" algn="l"/>
              </a:tabLst>
              <a:defRPr/>
            </a:pPr>
            <a:r>
              <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sym typeface="Arial"/>
              </a:rPr>
              <a:t>Foundation models</a:t>
            </a:r>
            <a:br>
              <a:rPr kumimoji="0" lang="en-US" sz="2400" b="1"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br>
            <a: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t>Granite 	  |  </a:t>
            </a:r>
            <a:r>
              <a:rPr kumimoji="0" lang="en-US" sz="2200" b="0" i="1"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t>IBM</a:t>
            </a:r>
            <a:b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br>
            <a: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t>Open Source  |  </a:t>
            </a:r>
            <a:r>
              <a:rPr kumimoji="0" lang="en-US" sz="2200" b="0" i="1"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t>Hugging Face</a:t>
            </a:r>
            <a:br>
              <a:rPr kumimoji="0" lang="en-US" sz="2200" b="1"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br>
            <a: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t>Llama 2 	  |  </a:t>
            </a:r>
            <a:r>
              <a:rPr kumimoji="0" lang="en-US" sz="2200" b="0" i="1"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t>Meta </a:t>
            </a:r>
            <a:br>
              <a:rPr kumimoji="0" lang="en-US" sz="2200" b="0" i="0" u="none" strike="noStrike" kern="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br>
            <a: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t>Geospatial 	  |  </a:t>
            </a:r>
            <a:r>
              <a:rPr kumimoji="0" lang="en-US" sz="2200" b="0" i="1"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t>IBM + NASA</a:t>
            </a:r>
            <a:br>
              <a:rPr kumimoji="0" lang="en-US" sz="2200" b="0" i="0" u="none" strike="noStrike" kern="1200" cap="none" spc="0" normalizeH="0" baseline="0" noProof="0" dirty="0">
                <a:ln>
                  <a:noFill/>
                </a:ln>
                <a:solidFill>
                  <a:srgbClr val="000000"/>
                </a:solidFill>
                <a:effectLst/>
                <a:uLnTx/>
                <a:uFillTx/>
                <a:latin typeface="IBM Plex Sans Light" panose="020B0403050203000203" pitchFamily="34" charset="0"/>
                <a:ea typeface="+mn-ea"/>
                <a:cs typeface="+mn-cs"/>
                <a:sym typeface="Arial"/>
              </a:rPr>
            </a:br>
            <a:r>
              <a:rPr kumimoji="0" lang="en-US" sz="2200" b="0" i="0" u="none" strike="noStrike" kern="1200" cap="none" spc="0" normalizeH="0" baseline="0" noProof="0" dirty="0">
                <a:ln>
                  <a:noFill/>
                </a:ln>
                <a:solidFill>
                  <a:srgbClr val="000000"/>
                </a:solidFill>
                <a:effectLst/>
                <a:uLnTx/>
                <a:uFillTx/>
                <a:latin typeface="IBM Plex Sans SemiBold" panose="020B0703050203000203" pitchFamily="34" charset="0"/>
                <a:ea typeface="+mn-ea"/>
                <a:cs typeface="+mn-cs"/>
                <a:sym typeface="Arial"/>
              </a:rPr>
              <a:t>…</a:t>
            </a:r>
          </a:p>
        </p:txBody>
      </p:sp>
      <p:cxnSp>
        <p:nvCxnSpPr>
          <p:cNvPr id="92" name="Straight Connector 91">
            <a:extLst>
              <a:ext uri="{FF2B5EF4-FFF2-40B4-BE49-F238E27FC236}">
                <a16:creationId xmlns:a16="http://schemas.microsoft.com/office/drawing/2014/main" id="{2E8FEB9B-01FA-900A-C428-94FC9533413A}"/>
              </a:ext>
            </a:extLst>
          </p:cNvPr>
          <p:cNvCxnSpPr>
            <a:cxnSpLocks/>
          </p:cNvCxnSpPr>
          <p:nvPr/>
        </p:nvCxnSpPr>
        <p:spPr>
          <a:xfrm>
            <a:off x="4695143" y="4944718"/>
            <a:ext cx="13254482"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73E7297E-E0E2-2F9C-D2FA-F2966F5A9E82}"/>
              </a:ext>
            </a:extLst>
          </p:cNvPr>
          <p:cNvCxnSpPr>
            <a:cxnSpLocks/>
          </p:cNvCxnSpPr>
          <p:nvPr/>
        </p:nvCxnSpPr>
        <p:spPr>
          <a:xfrm>
            <a:off x="4647154" y="9120017"/>
            <a:ext cx="13272183" cy="0"/>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id="{A95AC933-119E-CA00-33BC-55C12ABDF4D9}"/>
              </a:ext>
            </a:extLst>
          </p:cNvPr>
          <p:cNvSpPr txBox="1"/>
          <p:nvPr/>
        </p:nvSpPr>
        <p:spPr>
          <a:xfrm>
            <a:off x="10721727" y="9433408"/>
            <a:ext cx="3704976" cy="984885"/>
          </a:xfrm>
          <a:prstGeom prst="rect">
            <a:avLst/>
          </a:prstGeom>
          <a:noFill/>
          <a:ln w="6350">
            <a:noFill/>
            <a:miter lim="800000"/>
          </a:ln>
        </p:spPr>
        <p:txBody>
          <a:bodyPr wrap="square" tIns="0" bIns="243840">
            <a:spAutoFit/>
          </a:bodyPr>
          <a:lstStyle/>
          <a:p>
            <a:pPr marL="0" marR="0" lvl="0" indent="0" algn="l" defTabSz="6502561" rtl="0" eaLnBrk="1" fontAlgn="base" latinLnBrk="0" hangingPunct="1">
              <a:lnSpc>
                <a:spcPct val="100000"/>
              </a:lnSpc>
              <a:spcBef>
                <a:spcPts val="0"/>
              </a:spcBef>
              <a:spcAft>
                <a:spcPct val="0"/>
              </a:spcAft>
              <a:buClr>
                <a:srgbClr val="000000"/>
              </a:buClr>
              <a:buSzTx/>
              <a:buFontTx/>
              <a:buNone/>
              <a:tabLst/>
              <a:defRPr/>
            </a:pPr>
            <a:r>
              <a:rPr lang="en-US" sz="2400" b="1" dirty="0">
                <a:solidFill>
                  <a:srgbClr val="000000"/>
                </a:solidFill>
                <a:latin typeface="IBM Plex Sans SemiBold" panose="020B0703050203000203" pitchFamily="34" charset="0"/>
                <a:sym typeface="Arial"/>
              </a:rPr>
              <a:t>Cloud Pak for Data</a:t>
            </a:r>
            <a:endPar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sym typeface="Arial"/>
            </a:endParaRPr>
          </a:p>
          <a:p>
            <a:pPr marL="0" marR="0" lvl="0" indent="0" algn="l" defTabSz="6502561" rtl="0" eaLnBrk="1" fontAlgn="base" latinLnBrk="0" hangingPunct="1">
              <a:lnSpc>
                <a:spcPct val="100000"/>
              </a:lnSpc>
              <a:spcBef>
                <a:spcPts val="0"/>
              </a:spcBef>
              <a:spcAft>
                <a:spcPct val="0"/>
              </a:spcAft>
              <a:buClr>
                <a:srgbClr val="000000"/>
              </a:buClr>
              <a:buSzTx/>
              <a:buFontTx/>
              <a:buNone/>
              <a:tabLst/>
              <a:defRPr/>
            </a:pPr>
            <a:r>
              <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rPr>
              <a:t>watson</a:t>
            </a:r>
            <a:r>
              <a:rPr kumimoji="0" lang="en-US" sz="2400" b="1" i="0" u="none" strike="noStrike" kern="1200" cap="none" spc="0" normalizeH="0" baseline="0" noProof="0" dirty="0">
                <a:ln>
                  <a:noFill/>
                </a:ln>
                <a:solidFill>
                  <a:srgbClr val="0F62FE"/>
                </a:solidFill>
                <a:effectLst/>
                <a:uLnTx/>
                <a:uFillTx/>
                <a:latin typeface="IBM Plex Sans SemiBold" panose="020B0703050203000203" pitchFamily="34" charset="0"/>
              </a:rPr>
              <a:t>x</a:t>
            </a:r>
            <a:r>
              <a:rPr kumimoji="0" lang="en-US" sz="2400" b="0" i="0" u="none" strike="noStrike" kern="1200" cap="none" spc="0" normalizeH="0" baseline="0" noProof="0" dirty="0">
                <a:ln>
                  <a:noFill/>
                </a:ln>
                <a:solidFill>
                  <a:srgbClr val="000000"/>
                </a:solidFill>
                <a:effectLst/>
                <a:uLnTx/>
                <a:uFillTx/>
                <a:latin typeface="IBM Plex Sans SemiBold" panose="020B0703050203000203" pitchFamily="34" charset="0"/>
              </a:rPr>
              <a:t> </a:t>
            </a: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Discovery</a:t>
            </a:r>
            <a:endParaRPr kumimoji="0" lang="en-US" sz="2400" b="1" i="0" u="none" strike="noStrike" kern="1200" cap="none" spc="0" normalizeH="0" baseline="0" noProof="0" dirty="0">
              <a:ln>
                <a:noFill/>
              </a:ln>
              <a:solidFill>
                <a:srgbClr val="000000"/>
              </a:solidFill>
              <a:effectLst/>
              <a:uLnTx/>
              <a:uFillTx/>
              <a:latin typeface="IBM Plex Sans SemiBold" panose="020B0703050203000203" pitchFamily="34" charset="0"/>
              <a:ea typeface="+mn-ea"/>
              <a:cs typeface="+mn-cs"/>
              <a:sym typeface="Arial"/>
            </a:endParaRPr>
          </a:p>
        </p:txBody>
      </p:sp>
      <p:sp>
        <p:nvSpPr>
          <p:cNvPr id="95" name="TextBox 94">
            <a:extLst>
              <a:ext uri="{FF2B5EF4-FFF2-40B4-BE49-F238E27FC236}">
                <a16:creationId xmlns:a16="http://schemas.microsoft.com/office/drawing/2014/main" id="{FCAFF648-E524-4CE1-6B8F-2EBDD05B8CAD}"/>
              </a:ext>
            </a:extLst>
          </p:cNvPr>
          <p:cNvSpPr txBox="1"/>
          <p:nvPr/>
        </p:nvSpPr>
        <p:spPr>
          <a:xfrm>
            <a:off x="4801626" y="5217046"/>
            <a:ext cx="5832795" cy="1200329"/>
          </a:xfrm>
          <a:prstGeom prst="rect">
            <a:avLst/>
          </a:prstGeom>
          <a:noFill/>
          <a:ln w="6350">
            <a:noFill/>
            <a:miter lim="800000"/>
          </a:ln>
        </p:spPr>
        <p:txBody>
          <a:bodyPr wrap="square">
            <a:spAutoFit/>
          </a:bodyPr>
          <a:lstStyle/>
          <a:p>
            <a:pPr marL="0" marR="0" lvl="0" indent="0" algn="l" defTabSz="1829014"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Embed watsonx platform in third party assistants and applications using programmatic interfaces.</a:t>
            </a:r>
          </a:p>
        </p:txBody>
      </p:sp>
      <p:sp>
        <p:nvSpPr>
          <p:cNvPr id="96" name="TextBox 95">
            <a:extLst>
              <a:ext uri="{FF2B5EF4-FFF2-40B4-BE49-F238E27FC236}">
                <a16:creationId xmlns:a16="http://schemas.microsoft.com/office/drawing/2014/main" id="{E7F6530D-35AA-8886-0A39-A91993B209E4}"/>
              </a:ext>
            </a:extLst>
          </p:cNvPr>
          <p:cNvSpPr txBox="1"/>
          <p:nvPr/>
        </p:nvSpPr>
        <p:spPr>
          <a:xfrm>
            <a:off x="4801626" y="6969866"/>
            <a:ext cx="5680393" cy="1569660"/>
          </a:xfrm>
          <a:prstGeom prst="rect">
            <a:avLst/>
          </a:prstGeom>
          <a:noFill/>
          <a:ln w="6350">
            <a:noFill/>
            <a:miter lim="800000"/>
          </a:ln>
        </p:spPr>
        <p:txBody>
          <a:bodyPr wrap="square">
            <a:spAutoFit/>
          </a:bodyPr>
          <a:lstStyle/>
          <a:p>
            <a:pPr marL="0" marR="0" lvl="0" indent="0" algn="l" defTabSz="1829379"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Leverage generative AI and machine learning — tuned with your data — </a:t>
            </a:r>
            <a:br>
              <a:rPr kumimoji="0" lang="en-US" sz="2400" b="0" i="0" u="none" strike="noStrike" kern="1200" cap="none" spc="0" normalizeH="0" baseline="0" noProof="0" dirty="0">
                <a:ln>
                  <a:noFill/>
                </a:ln>
                <a:solidFill>
                  <a:srgbClr val="000000"/>
                </a:solidFill>
                <a:effectLst/>
                <a:uLnTx/>
                <a:uFillTx/>
                <a:latin typeface="IBM Plex Sans Light"/>
                <a:ea typeface="+mn-ea"/>
                <a:cs typeface="+mn-cs"/>
              </a:rPr>
            </a:b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with responsibility, transparency </a:t>
            </a:r>
            <a:br>
              <a:rPr kumimoji="0" lang="en-US" sz="2400" b="0" i="0" u="none" strike="noStrike" kern="1200" cap="none" spc="0" normalizeH="0" baseline="0" noProof="0" dirty="0">
                <a:ln>
                  <a:noFill/>
                </a:ln>
                <a:solidFill>
                  <a:srgbClr val="000000"/>
                </a:solidFill>
                <a:effectLst/>
                <a:uLnTx/>
                <a:uFillTx/>
                <a:latin typeface="IBM Plex Sans Light"/>
                <a:ea typeface="+mn-ea"/>
                <a:cs typeface="+mn-cs"/>
              </a:rPr>
            </a:b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and explainability.</a:t>
            </a:r>
          </a:p>
        </p:txBody>
      </p:sp>
      <p:sp>
        <p:nvSpPr>
          <p:cNvPr id="97" name="TextBox 96">
            <a:extLst>
              <a:ext uri="{FF2B5EF4-FFF2-40B4-BE49-F238E27FC236}">
                <a16:creationId xmlns:a16="http://schemas.microsoft.com/office/drawing/2014/main" id="{8BBADE3C-29F4-4C1E-9ACB-082F8E170530}"/>
              </a:ext>
            </a:extLst>
          </p:cNvPr>
          <p:cNvSpPr txBox="1"/>
          <p:nvPr/>
        </p:nvSpPr>
        <p:spPr>
          <a:xfrm>
            <a:off x="4801627" y="9403475"/>
            <a:ext cx="5680391" cy="1200329"/>
          </a:xfrm>
          <a:prstGeom prst="rect">
            <a:avLst/>
          </a:prstGeom>
          <a:noFill/>
          <a:ln w="6350">
            <a:noFill/>
            <a:miter lim="800000"/>
          </a:ln>
        </p:spPr>
        <p:txBody>
          <a:bodyPr wrap="square">
            <a:spAutoFit/>
          </a:bodyPr>
          <a:lstStyle/>
          <a:p>
            <a:pPr marL="0" marR="0" lvl="0" indent="0" algn="l" defTabSz="1829014"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000000"/>
                </a:solidFill>
                <a:effectLst/>
                <a:uLnTx/>
                <a:uFillTx/>
                <a:latin typeface="IBM Plex Sans Light"/>
                <a:ea typeface="+mn-ea"/>
                <a:cs typeface="+mn-cs"/>
              </a:rPr>
              <a:t>Define, organize, manage, and deliver trusted data to train and tune AI models with data fabric services.</a:t>
            </a:r>
          </a:p>
        </p:txBody>
      </p:sp>
      <p:cxnSp>
        <p:nvCxnSpPr>
          <p:cNvPr id="98" name="Straight Connector 97">
            <a:extLst>
              <a:ext uri="{FF2B5EF4-FFF2-40B4-BE49-F238E27FC236}">
                <a16:creationId xmlns:a16="http://schemas.microsoft.com/office/drawing/2014/main" id="{9BAB7E3A-987C-B72D-39CF-180A388ACBAD}"/>
              </a:ext>
            </a:extLst>
          </p:cNvPr>
          <p:cNvCxnSpPr>
            <a:cxnSpLocks/>
          </p:cNvCxnSpPr>
          <p:nvPr/>
        </p:nvCxnSpPr>
        <p:spPr>
          <a:xfrm>
            <a:off x="10376849" y="7147992"/>
            <a:ext cx="0" cy="1391534"/>
          </a:xfrm>
          <a:prstGeom prst="line">
            <a:avLst/>
          </a:prstGeom>
          <a:ln w="6350" cap="flat">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 name="Straight Connector 1">
            <a:extLst>
              <a:ext uri="{FF2B5EF4-FFF2-40B4-BE49-F238E27FC236}">
                <a16:creationId xmlns:a16="http://schemas.microsoft.com/office/drawing/2014/main" id="{25895B31-4AC9-3867-2FE7-97CDB3248DF0}"/>
              </a:ext>
            </a:extLst>
          </p:cNvPr>
          <p:cNvCxnSpPr>
            <a:cxnSpLocks/>
          </p:cNvCxnSpPr>
          <p:nvPr/>
        </p:nvCxnSpPr>
        <p:spPr bwMode="auto">
          <a:xfrm>
            <a:off x="19144990" y="2990604"/>
            <a:ext cx="0" cy="9992969"/>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5959B67B-7AE4-AD21-4BD1-546557033E80}"/>
              </a:ext>
            </a:extLst>
          </p:cNvPr>
          <p:cNvCxnSpPr>
            <a:cxnSpLocks/>
          </p:cNvCxnSpPr>
          <p:nvPr/>
        </p:nvCxnSpPr>
        <p:spPr bwMode="auto">
          <a:xfrm>
            <a:off x="18535566" y="2963365"/>
            <a:ext cx="60942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99C297F5-2A4B-6AD1-3B41-1E2BFAE8F9AE}"/>
              </a:ext>
            </a:extLst>
          </p:cNvPr>
          <p:cNvCxnSpPr>
            <a:cxnSpLocks/>
          </p:cNvCxnSpPr>
          <p:nvPr/>
        </p:nvCxnSpPr>
        <p:spPr bwMode="auto">
          <a:xfrm>
            <a:off x="18535566" y="12983574"/>
            <a:ext cx="609424" cy="0"/>
          </a:xfrm>
          <a:prstGeom prst="line">
            <a:avLst/>
          </a:prstGeom>
          <a:ln w="12700">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B8BD3D56-DE6A-CE25-EFC1-738E1AC4C6B5}"/>
              </a:ext>
            </a:extLst>
          </p:cNvPr>
          <p:cNvSpPr txBox="1"/>
          <p:nvPr/>
        </p:nvSpPr>
        <p:spPr>
          <a:xfrm>
            <a:off x="19800317" y="8321311"/>
            <a:ext cx="3657468" cy="1980542"/>
          </a:xfrm>
          <a:prstGeom prst="rect">
            <a:avLst/>
          </a:prstGeom>
          <a:noFill/>
        </p:spPr>
        <p:txBody>
          <a:bodyPr wrap="square">
            <a:spAutoFit/>
          </a:bodyPr>
          <a:lstStyle/>
          <a:p>
            <a:pPr marL="0" marR="0" lvl="0" indent="0" algn="l" defTabSz="4876678" rtl="0" eaLnBrk="1" fontAlgn="auto" latinLnBrk="0" hangingPunct="1">
              <a:lnSpc>
                <a:spcPct val="100000"/>
              </a:lnSpc>
              <a:spcBef>
                <a:spcPts val="0"/>
              </a:spcBef>
              <a:spcAft>
                <a:spcPts val="0"/>
              </a:spcAft>
              <a:buClrTx/>
              <a:buSzPct val="100000"/>
              <a:buFontTx/>
              <a:buNone/>
              <a:tabLst/>
              <a:defRPr/>
            </a:pPr>
            <a:r>
              <a:rPr kumimoji="0" lang="en-US" sz="2670" b="1" u="none" strike="noStrike" kern="1200" cap="none" spc="0" normalizeH="0" baseline="0" noProof="0" dirty="0">
                <a:ln>
                  <a:noFill/>
                </a:ln>
                <a:solidFill>
                  <a:schemeClr val="bg1"/>
                </a:solidFill>
                <a:effectLst/>
                <a:uLnTx/>
                <a:uFillTx/>
                <a:latin typeface="IBM Plex Sans SemiBold" panose="020B0703050203000203" pitchFamily="34" charset="0"/>
              </a:rPr>
              <a:t>Ecosystem</a:t>
            </a:r>
          </a:p>
          <a:p>
            <a:pPr marL="0" marR="0" lvl="0" indent="0" algn="l" defTabSz="4876678" rtl="0" eaLnBrk="1" fontAlgn="auto" latinLnBrk="0" hangingPunct="1">
              <a:lnSpc>
                <a:spcPct val="100000"/>
              </a:lnSpc>
              <a:spcBef>
                <a:spcPts val="0"/>
              </a:spcBef>
              <a:spcAft>
                <a:spcPts val="0"/>
              </a:spcAft>
              <a:buClrTx/>
              <a:buSzPct val="100000"/>
              <a:buFontTx/>
              <a:buNone/>
              <a:tabLst/>
              <a:defRPr/>
            </a:pPr>
            <a:r>
              <a:rPr kumimoji="0" lang="en-US" sz="2400" b="0" i="0" u="none" strike="noStrike" kern="1200" cap="none" spc="0" normalizeH="0" baseline="0" noProof="0" dirty="0">
                <a:ln>
                  <a:noFill/>
                </a:ln>
                <a:solidFill>
                  <a:schemeClr val="bg1"/>
                </a:solidFill>
                <a:effectLst/>
                <a:uLnTx/>
                <a:uFillTx/>
                <a:ea typeface="+mn-ea"/>
                <a:cs typeface="+mn-cs"/>
              </a:rPr>
              <a:t>System Integrators, Software and SaaS partners, Public </a:t>
            </a:r>
            <a:br>
              <a:rPr kumimoji="0" lang="en-US" sz="2400" b="0" i="0" u="none" strike="noStrike" kern="1200" cap="none" spc="0" normalizeH="0" baseline="0" noProof="0" dirty="0">
                <a:ln>
                  <a:noFill/>
                </a:ln>
                <a:solidFill>
                  <a:schemeClr val="bg1"/>
                </a:solidFill>
                <a:effectLst/>
                <a:uLnTx/>
                <a:uFillTx/>
                <a:ea typeface="+mn-ea"/>
                <a:cs typeface="+mn-cs"/>
              </a:rPr>
            </a:br>
            <a:r>
              <a:rPr kumimoji="0" lang="en-US" sz="2400" b="0" i="0" u="none" strike="noStrike" kern="1200" cap="none" spc="0" normalizeH="0" baseline="0" noProof="0" dirty="0">
                <a:ln>
                  <a:noFill/>
                </a:ln>
                <a:solidFill>
                  <a:schemeClr val="bg1"/>
                </a:solidFill>
                <a:effectLst/>
                <a:uLnTx/>
                <a:uFillTx/>
                <a:ea typeface="+mn-ea"/>
                <a:cs typeface="+mn-cs"/>
              </a:rPr>
              <a:t>Cloud providers</a:t>
            </a:r>
          </a:p>
        </p:txBody>
      </p:sp>
      <p:sp>
        <p:nvSpPr>
          <p:cNvPr id="22" name="TextBox 21">
            <a:extLst>
              <a:ext uri="{FF2B5EF4-FFF2-40B4-BE49-F238E27FC236}">
                <a16:creationId xmlns:a16="http://schemas.microsoft.com/office/drawing/2014/main" id="{EFD84438-8DFB-A094-4833-D5E1040453DB}"/>
              </a:ext>
            </a:extLst>
          </p:cNvPr>
          <p:cNvSpPr txBox="1"/>
          <p:nvPr/>
        </p:nvSpPr>
        <p:spPr>
          <a:xfrm>
            <a:off x="19800317" y="3136060"/>
            <a:ext cx="3707948" cy="1611210"/>
          </a:xfrm>
          <a:prstGeom prst="rect">
            <a:avLst/>
          </a:prstGeom>
          <a:noFill/>
        </p:spPr>
        <p:txBody>
          <a:bodyPr wrap="square">
            <a:spAutoFit/>
          </a:bodyPr>
          <a:lstStyle/>
          <a:p>
            <a:pPr marL="0" marR="0" lvl="0" indent="0" algn="l" defTabSz="4876678" rtl="0" eaLnBrk="1" fontAlgn="auto" latinLnBrk="0" hangingPunct="1">
              <a:lnSpc>
                <a:spcPct val="100000"/>
              </a:lnSpc>
              <a:spcBef>
                <a:spcPts val="0"/>
              </a:spcBef>
              <a:spcAft>
                <a:spcPts val="0"/>
              </a:spcAft>
              <a:buClrTx/>
              <a:buSzPct val="100000"/>
              <a:buFontTx/>
              <a:buNone/>
              <a:tabLst/>
              <a:defRPr/>
            </a:pPr>
            <a:r>
              <a:rPr kumimoji="0" lang="en-US" sz="2670" b="1" u="none" strike="noStrike" kern="1200" cap="none" spc="0" normalizeH="0" baseline="0" noProof="0" dirty="0">
                <a:ln>
                  <a:noFill/>
                </a:ln>
                <a:solidFill>
                  <a:srgbClr val="FFFFFF"/>
                </a:solidFill>
                <a:effectLst/>
                <a:uLnTx/>
                <a:uFillTx/>
                <a:latin typeface="IBM Plex Sans SemiBold" panose="020B0703050203000203" pitchFamily="34" charset="0"/>
              </a:rPr>
              <a:t>Consulting </a:t>
            </a:r>
          </a:p>
          <a:p>
            <a:pPr marL="0" marR="0" lvl="0" indent="0" algn="l" defTabSz="4876678" rtl="0" eaLnBrk="1" fontAlgn="auto" latinLnBrk="0" hangingPunct="1">
              <a:lnSpc>
                <a:spcPct val="100000"/>
              </a:lnSpc>
              <a:spcBef>
                <a:spcPts val="0"/>
              </a:spcBef>
              <a:spcAft>
                <a:spcPts val="0"/>
              </a:spcAft>
              <a:buClrTx/>
              <a:buSzPct val="100000"/>
              <a:buFontTx/>
              <a:buNone/>
              <a:tabLst/>
              <a:defRPr/>
            </a:pPr>
            <a:r>
              <a:rPr kumimoji="0" lang="en-US" sz="2400" b="0" i="0" u="none" strike="noStrike" kern="1200" cap="none" spc="0" normalizeH="0" baseline="0" noProof="0" dirty="0">
                <a:ln>
                  <a:noFill/>
                </a:ln>
                <a:solidFill>
                  <a:srgbClr val="FFFFFF"/>
                </a:solidFill>
                <a:effectLst/>
                <a:uLnTx/>
                <a:uFillTx/>
                <a:ea typeface="+mn-ea"/>
                <a:cs typeface="+mn-cs"/>
                <a:sym typeface="IBM Plex Sans"/>
              </a:rPr>
              <a:t>Generative AI strategy, experience, technology, operations</a:t>
            </a:r>
            <a:endParaRPr kumimoji="0" lang="en-US" sz="2400" b="1" i="0" u="none" strike="noStrike" kern="1200" cap="none" spc="0" normalizeH="0" baseline="0" noProof="0" dirty="0">
              <a:ln>
                <a:noFill/>
              </a:ln>
              <a:solidFill>
                <a:srgbClr val="FFFFFF"/>
              </a:solidFill>
              <a:effectLst/>
              <a:uLnTx/>
              <a:uFillTx/>
              <a:ea typeface="+mn-ea"/>
              <a:cs typeface="+mn-cs"/>
            </a:endParaRPr>
          </a:p>
        </p:txBody>
      </p:sp>
    </p:spTree>
    <p:extLst>
      <p:ext uri="{BB962C8B-B14F-4D97-AF65-F5344CB8AC3E}">
        <p14:creationId xmlns:p14="http://schemas.microsoft.com/office/powerpoint/2010/main" val="266204186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476849F-6631-847C-F930-56EF18E95001}"/>
              </a:ext>
            </a:extLst>
          </p:cNvPr>
          <p:cNvSpPr>
            <a:spLocks noGrp="1"/>
          </p:cNvSpPr>
          <p:nvPr>
            <p:ph type="title"/>
          </p:nvPr>
        </p:nvSpPr>
        <p:spPr>
          <a:xfrm>
            <a:off x="637902" y="577850"/>
            <a:ext cx="10693657" cy="1944313"/>
          </a:xfrm>
        </p:spPr>
        <p:txBody>
          <a:bodyPr/>
          <a:lstStyle/>
          <a:p>
            <a:r>
              <a:rPr lang="en-US" dirty="0">
                <a:latin typeface="+mj-lt"/>
              </a:rPr>
              <a:t>Put AI to work with </a:t>
            </a:r>
            <a:r>
              <a:rPr lang="en-US" sz="6600" b="1" dirty="0">
                <a:latin typeface="IBM Plex Sans SemiBold" panose="020B0503050203000203" pitchFamily="34" charset="0"/>
              </a:rPr>
              <a:t>watson</a:t>
            </a:r>
            <a:r>
              <a:rPr lang="en-US" sz="6600" b="1" dirty="0">
                <a:solidFill>
                  <a:srgbClr val="0F62FE"/>
                </a:solidFill>
                <a:latin typeface="IBM Plex Sans SemiBold" panose="020B0503050203000203" pitchFamily="34" charset="0"/>
              </a:rPr>
              <a:t>x</a:t>
            </a:r>
            <a:br>
              <a:rPr lang="en-US" sz="6600" b="1" dirty="0">
                <a:solidFill>
                  <a:srgbClr val="0F62FE"/>
                </a:solidFill>
                <a:latin typeface="IBM Plex Sans SmBld" panose="020B0703050203000203" pitchFamily="34" charset="0"/>
              </a:rPr>
            </a:br>
            <a:r>
              <a:rPr lang="en-US" sz="4400" dirty="0">
                <a:latin typeface="+mj-lt"/>
              </a:rPr>
              <a:t>Scale and accelerate the impact</a:t>
            </a:r>
            <a:br>
              <a:rPr lang="en-US" sz="4400" dirty="0">
                <a:latin typeface="+mj-lt"/>
              </a:rPr>
            </a:br>
            <a:r>
              <a:rPr lang="en-US" sz="4400" dirty="0">
                <a:latin typeface="+mj-lt"/>
              </a:rPr>
              <a:t>of AI across your business.</a:t>
            </a:r>
            <a:br>
              <a:rPr lang="en-US" sz="4400" dirty="0">
                <a:latin typeface="+mj-lt"/>
              </a:rPr>
            </a:br>
            <a:br>
              <a:rPr lang="en-US" sz="4400" dirty="0"/>
            </a:br>
            <a:endParaRPr lang="en-US" sz="4400" dirty="0"/>
          </a:p>
        </p:txBody>
      </p:sp>
      <p:sp>
        <p:nvSpPr>
          <p:cNvPr id="4" name="Text Placeholder 3">
            <a:extLst>
              <a:ext uri="{FF2B5EF4-FFF2-40B4-BE49-F238E27FC236}">
                <a16:creationId xmlns:a16="http://schemas.microsoft.com/office/drawing/2014/main" id="{BD9B10FF-A785-105A-55E3-A936EF2124BC}"/>
              </a:ext>
            </a:extLst>
          </p:cNvPr>
          <p:cNvSpPr txBox="1">
            <a:spLocks/>
          </p:cNvSpPr>
          <p:nvPr/>
        </p:nvSpPr>
        <p:spPr>
          <a:xfrm>
            <a:off x="12763500" y="2339931"/>
            <a:ext cx="11045824" cy="10839355"/>
          </a:xfrm>
          <a:prstGeom prst="rect">
            <a:avLst/>
          </a:prstGeom>
        </p:spPr>
        <p:txBody>
          <a:bodyPr vert="horz" lIns="0" tIns="0" rIns="0" bIns="0" rtlCol="0" anchor="t"/>
          <a:lstStyle>
            <a:defPPr>
              <a:defRPr lang="en-US"/>
            </a:defPPr>
            <a:lvl1pPr marL="0" algn="l" defTabSz="1829379" rtl="0" eaLnBrk="1" latinLnBrk="0" hangingPunct="1">
              <a:defRPr sz="1600" b="0" i="0" kern="1200">
                <a:solidFill>
                  <a:schemeClr val="tx1"/>
                </a:solidFill>
                <a:latin typeface="IBM Plex Sans Light" panose="020B0403050203000203" pitchFamily="34" charset="0"/>
                <a:ea typeface="+mn-ea"/>
                <a:cs typeface="+mn-cs"/>
              </a:defRPr>
            </a:lvl1pPr>
            <a:lvl2pPr marL="914688" algn="l" defTabSz="1829379" rtl="0" eaLnBrk="1" latinLnBrk="0" hangingPunct="1">
              <a:defRPr sz="3600" kern="1200">
                <a:solidFill>
                  <a:schemeClr val="tx1"/>
                </a:solidFill>
                <a:latin typeface="+mn-lt"/>
                <a:ea typeface="+mn-ea"/>
                <a:cs typeface="+mn-cs"/>
              </a:defRPr>
            </a:lvl2pPr>
            <a:lvl3pPr marL="1829379" algn="l" defTabSz="1829379" rtl="0" eaLnBrk="1" latinLnBrk="0" hangingPunct="1">
              <a:defRPr sz="3600" kern="1200">
                <a:solidFill>
                  <a:schemeClr val="tx1"/>
                </a:solidFill>
                <a:latin typeface="+mn-lt"/>
                <a:ea typeface="+mn-ea"/>
                <a:cs typeface="+mn-cs"/>
              </a:defRPr>
            </a:lvl3pPr>
            <a:lvl4pPr marL="2744068" algn="l" defTabSz="1829379" rtl="0" eaLnBrk="1" latinLnBrk="0" hangingPunct="1">
              <a:defRPr sz="3600" kern="1200">
                <a:solidFill>
                  <a:schemeClr val="tx1"/>
                </a:solidFill>
                <a:latin typeface="+mn-lt"/>
                <a:ea typeface="+mn-ea"/>
                <a:cs typeface="+mn-cs"/>
              </a:defRPr>
            </a:lvl4pPr>
            <a:lvl5pPr marL="3658759" algn="l" defTabSz="1829379" rtl="0" eaLnBrk="1" latinLnBrk="0" hangingPunct="1">
              <a:defRPr sz="3600" kern="1200">
                <a:solidFill>
                  <a:schemeClr val="tx1"/>
                </a:solidFill>
                <a:latin typeface="+mn-lt"/>
                <a:ea typeface="+mn-ea"/>
                <a:cs typeface="+mn-cs"/>
              </a:defRPr>
            </a:lvl5pPr>
            <a:lvl6pPr marL="4573447" algn="l" defTabSz="1829379" rtl="0" eaLnBrk="1" latinLnBrk="0" hangingPunct="1">
              <a:defRPr sz="3600" kern="1200">
                <a:solidFill>
                  <a:schemeClr val="tx1"/>
                </a:solidFill>
                <a:latin typeface="+mn-lt"/>
                <a:ea typeface="+mn-ea"/>
                <a:cs typeface="+mn-cs"/>
              </a:defRPr>
            </a:lvl6pPr>
            <a:lvl7pPr marL="5488138" algn="l" defTabSz="1829379" rtl="0" eaLnBrk="1" latinLnBrk="0" hangingPunct="1">
              <a:defRPr sz="3600" kern="1200">
                <a:solidFill>
                  <a:schemeClr val="tx1"/>
                </a:solidFill>
                <a:latin typeface="+mn-lt"/>
                <a:ea typeface="+mn-ea"/>
                <a:cs typeface="+mn-cs"/>
              </a:defRPr>
            </a:lvl7pPr>
            <a:lvl8pPr marL="6402827" algn="l" defTabSz="1829379" rtl="0" eaLnBrk="1" latinLnBrk="0" hangingPunct="1">
              <a:defRPr sz="3600" kern="1200">
                <a:solidFill>
                  <a:schemeClr val="tx1"/>
                </a:solidFill>
                <a:latin typeface="+mn-lt"/>
                <a:ea typeface="+mn-ea"/>
                <a:cs typeface="+mn-cs"/>
              </a:defRPr>
            </a:lvl8pPr>
            <a:lvl9pPr marL="7317518" algn="l" defTabSz="1829379" rtl="0" eaLnBrk="1" latinLnBrk="0" hangingPunct="1">
              <a:defRPr sz="3600" kern="1200">
                <a:solidFill>
                  <a:schemeClr val="tx1"/>
                </a:solidFill>
                <a:latin typeface="+mn-lt"/>
                <a:ea typeface="+mn-ea"/>
                <a:cs typeface="+mn-cs"/>
              </a:defRPr>
            </a:lvl9pPr>
          </a:lstStyle>
          <a:p>
            <a:pPr>
              <a:spcBef>
                <a:spcPts val="1333"/>
              </a:spcBef>
              <a:spcAft>
                <a:spcPts val="1800"/>
              </a:spcAft>
            </a:pPr>
            <a:r>
              <a:rPr lang="en-US" sz="4800" dirty="0">
                <a:ea typeface="IBM Plex Sans Light" panose="020B0403050203000203" pitchFamily="34" charset="0"/>
                <a:cs typeface="IBM Plex Sans Light" panose="020B0403050203000203" pitchFamily="34" charset="0"/>
              </a:rPr>
              <a:t>AI and data platform</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250" b="1" dirty="0">
                <a:latin typeface="IBM Plex Sans SemiBold" panose="020B0703050203000203" pitchFamily="34" charset="0"/>
              </a:rPr>
              <a:t>.ai</a:t>
            </a:r>
            <a:endParaRPr lang="en-US" sz="4400" b="1" dirty="0">
              <a:latin typeface="IBM Plex Sans SemiBold" panose="020B0703050203000203" pitchFamily="34" charset="0"/>
            </a:endParaRP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400" b="1" dirty="0">
                <a:latin typeface="IBM Plex Sans SemiBold" panose="020B0703050203000203" pitchFamily="34" charset="0"/>
              </a:rPr>
              <a:t>.data</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400" b="1" dirty="0">
                <a:latin typeface="IBM Plex Sans SemiBold" panose="020B0703050203000203" pitchFamily="34" charset="0"/>
              </a:rPr>
              <a:t>.governance</a:t>
            </a:r>
            <a:endParaRPr lang="en-US" sz="4400" dirty="0">
              <a:latin typeface="IBM Plex Sans SemiBold" panose="020B0703050203000203" pitchFamily="34" charset="0"/>
            </a:endParaRPr>
          </a:p>
          <a:p>
            <a:pPr>
              <a:spcBef>
                <a:spcPts val="1333"/>
              </a:spcBef>
            </a:pPr>
            <a:r>
              <a:rPr lang="en-US" sz="2900" dirty="0">
                <a:ea typeface="Arial" panose="020B0604020202020204" pitchFamily="34" charset="0"/>
                <a:cs typeface="Arial" panose="020B0604020202020204" pitchFamily="34" charset="0"/>
              </a:rPr>
              <a:t>Leverage foundation models for generative AI and machine learning; tuned with your data wherever it resides, with responsibility, transparency, and explainability.</a:t>
            </a:r>
          </a:p>
          <a:p>
            <a:pPr>
              <a:spcBef>
                <a:spcPts val="1333"/>
              </a:spcBef>
            </a:pPr>
            <a:endParaRPr lang="en-US" sz="2900" dirty="0">
              <a:ea typeface="IBM Plex Sans Light" panose="020B0403050203000203" pitchFamily="34" charset="0"/>
              <a:cs typeface="IBM Plex Sans Light" panose="020B0403050203000203" pitchFamily="34" charset="0"/>
            </a:endParaRPr>
          </a:p>
          <a:p>
            <a:pPr>
              <a:spcBef>
                <a:spcPts val="1333"/>
              </a:spcBef>
              <a:spcAft>
                <a:spcPts val="1800"/>
              </a:spcAft>
            </a:pPr>
            <a:r>
              <a:rPr lang="en-US" sz="4800" dirty="0">
                <a:ea typeface="IBM Plex Sans Light" panose="020B0403050203000203" pitchFamily="34" charset="0"/>
                <a:cs typeface="IBM Plex Sans Light" panose="020B0403050203000203" pitchFamily="34" charset="0"/>
              </a:rPr>
              <a:t>AI assistants</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250" b="1" dirty="0">
                <a:latin typeface="IBM Plex Sans SemiBold" panose="020B0703050203000203" pitchFamily="34" charset="0"/>
              </a:rPr>
              <a:t> </a:t>
            </a:r>
            <a:r>
              <a:rPr lang="en-US" sz="4400" b="1" dirty="0">
                <a:latin typeface="IBM Plex Sans SemiBold" panose="020B0703050203000203" pitchFamily="34" charset="0"/>
              </a:rPr>
              <a:t>Orchestrate</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400" dirty="0">
                <a:solidFill>
                  <a:srgbClr val="0F62FE"/>
                </a:solidFill>
                <a:latin typeface="IBM Plex Sans SemiBold" panose="020B0703050203000203" pitchFamily="34" charset="0"/>
              </a:rPr>
              <a:t> </a:t>
            </a:r>
            <a:r>
              <a:rPr lang="en-US" sz="4400" b="1" dirty="0">
                <a:latin typeface="IBM Plex Sans SemiBold" panose="020B0703050203000203" pitchFamily="34" charset="0"/>
              </a:rPr>
              <a:t>Assistant</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400" dirty="0">
                <a:solidFill>
                  <a:srgbClr val="0F62FE"/>
                </a:solidFill>
                <a:latin typeface="IBM Plex Sans SemiBold" panose="020B0703050203000203" pitchFamily="34" charset="0"/>
              </a:rPr>
              <a:t> </a:t>
            </a:r>
            <a:r>
              <a:rPr lang="en-US" sz="4400" b="1" dirty="0">
                <a:latin typeface="IBM Plex Sans SemiBold" panose="020B0703050203000203" pitchFamily="34" charset="0"/>
              </a:rPr>
              <a:t>Code</a:t>
            </a:r>
            <a:r>
              <a:rPr lang="en-US" sz="4400" b="1" dirty="0">
                <a:solidFill>
                  <a:srgbClr val="0F62FE"/>
                </a:solidFill>
                <a:latin typeface="IBM Plex Sans SemiBold" panose="020B0703050203000203" pitchFamily="34" charset="0"/>
              </a:rPr>
              <a:t> </a:t>
            </a:r>
            <a:r>
              <a:rPr lang="en-US" sz="4400" b="1" dirty="0">
                <a:latin typeface="IBM Plex Sans SemiBold" panose="020B0703050203000203" pitchFamily="34" charset="0"/>
              </a:rPr>
              <a:t>Assistant</a:t>
            </a:r>
          </a:p>
          <a:p>
            <a:r>
              <a:rPr lang="en-US" sz="4400" b="1" dirty="0">
                <a:latin typeface="IBM Plex Sans SemiBold" panose="020B0703050203000203" pitchFamily="34" charset="0"/>
              </a:rPr>
              <a:t>watson</a:t>
            </a:r>
            <a:r>
              <a:rPr lang="en-US" sz="4400" b="1" dirty="0">
                <a:solidFill>
                  <a:srgbClr val="0F62FE"/>
                </a:solidFill>
                <a:latin typeface="IBM Plex Sans SemiBold" panose="020B0703050203000203" pitchFamily="34" charset="0"/>
              </a:rPr>
              <a:t>x</a:t>
            </a:r>
            <a:r>
              <a:rPr lang="en-US" sz="4400" dirty="0">
                <a:solidFill>
                  <a:srgbClr val="0F62FE"/>
                </a:solidFill>
                <a:latin typeface="IBM Plex Sans SemiBold" panose="020B0703050203000203" pitchFamily="34" charset="0"/>
              </a:rPr>
              <a:t> </a:t>
            </a:r>
            <a:r>
              <a:rPr lang="en-US" sz="4400" b="1" dirty="0">
                <a:latin typeface="IBM Plex Sans SemiBold" panose="020B0703050203000203" pitchFamily="34" charset="0"/>
              </a:rPr>
              <a:t>Orders</a:t>
            </a:r>
          </a:p>
          <a:p>
            <a:pPr>
              <a:spcBef>
                <a:spcPts val="1333"/>
              </a:spcBef>
            </a:pPr>
            <a:r>
              <a:rPr lang="en-US" sz="2900" dirty="0"/>
              <a:t>Empower individuals in your organization to do work without expert knowledge across a variety of business processes and applications, including automating customer service, generating code, and automating workflows in departments like human resources.</a:t>
            </a:r>
            <a:endParaRPr lang="en-US" sz="2900" dirty="0">
              <a:latin typeface="IBM Plex Sans Light"/>
            </a:endParaRPr>
          </a:p>
        </p:txBody>
      </p:sp>
    </p:spTree>
    <p:extLst>
      <p:ext uri="{BB962C8B-B14F-4D97-AF65-F5344CB8AC3E}">
        <p14:creationId xmlns:p14="http://schemas.microsoft.com/office/powerpoint/2010/main" val="257579558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33787-5970-21CA-F65E-AB13648D9141}"/>
              </a:ext>
            </a:extLst>
          </p:cNvPr>
          <p:cNvSpPr>
            <a:spLocks noGrp="1"/>
          </p:cNvSpPr>
          <p:nvPr>
            <p:ph type="title"/>
          </p:nvPr>
        </p:nvSpPr>
        <p:spPr>
          <a:xfrm>
            <a:off x="576072" y="385200"/>
            <a:ext cx="11615928" cy="1527048"/>
          </a:xfrm>
        </p:spPr>
        <p:txBody>
          <a:bodyPr/>
          <a:lstStyle/>
          <a:p>
            <a:r>
              <a:rPr lang="en-US" dirty="0"/>
              <a:t>Client engagement</a:t>
            </a:r>
            <a:br>
              <a:rPr lang="en-US" dirty="0"/>
            </a:br>
            <a:r>
              <a:rPr lang="en-US" dirty="0"/>
              <a:t>framework for watsonx</a:t>
            </a:r>
          </a:p>
        </p:txBody>
      </p:sp>
      <p:sp>
        <p:nvSpPr>
          <p:cNvPr id="3" name="Rectangle">
            <a:extLst>
              <a:ext uri="{FF2B5EF4-FFF2-40B4-BE49-F238E27FC236}">
                <a16:creationId xmlns:a16="http://schemas.microsoft.com/office/drawing/2014/main" id="{2A7177C3-54F3-CFE9-8ECD-BD055ABB8D79}"/>
              </a:ext>
            </a:extLst>
          </p:cNvPr>
          <p:cNvSpPr/>
          <p:nvPr/>
        </p:nvSpPr>
        <p:spPr>
          <a:xfrm>
            <a:off x="19186228" y="2822621"/>
            <a:ext cx="4389120" cy="9509760"/>
          </a:xfrm>
          <a:prstGeom prst="rect">
            <a:avLst/>
          </a:prstGeom>
          <a:solidFill>
            <a:srgbClr val="E0E0E0">
              <a:alpha val="35157"/>
            </a:srgbClr>
          </a:solidFill>
          <a:ln w="6350" cap="flat">
            <a:solidFill>
              <a:srgbClr val="A7A7A7">
                <a:alpha val="35157"/>
              </a:srgbClr>
            </a:solidFill>
            <a:prstDash val="solid"/>
            <a:miter lim="400000"/>
          </a:ln>
          <a:effectLst/>
        </p:spPr>
        <p:txBody>
          <a:bodyPr wrap="square" lIns="243837" tIns="243837" rIns="243837" bIns="243837" numCol="1" anchor="t">
            <a:noAutofit/>
          </a:bodyPr>
          <a:lstStyle/>
          <a:p>
            <a:pPr defTabSz="1829263" hangingPunct="0">
              <a:defRPr sz="1200">
                <a:latin typeface="IBM Plex Sans Medium"/>
                <a:ea typeface="IBM Plex Sans Medium"/>
                <a:cs typeface="IBM Plex Sans Medium"/>
                <a:sym typeface="IBM Plex Sans Medium"/>
              </a:defRPr>
            </a:pPr>
            <a:endParaRPr sz="3200" kern="0" dirty="0">
              <a:solidFill>
                <a:srgbClr val="FFFFFF"/>
              </a:solidFill>
              <a:latin typeface="IBM Plex Sans Light" panose="020B0403050203000203" pitchFamily="34" charset="0"/>
              <a:sym typeface="IBM Plex Sans Medium"/>
            </a:endParaRPr>
          </a:p>
        </p:txBody>
      </p:sp>
      <p:sp>
        <p:nvSpPr>
          <p:cNvPr id="4" name="Rectangle">
            <a:extLst>
              <a:ext uri="{FF2B5EF4-FFF2-40B4-BE49-F238E27FC236}">
                <a16:creationId xmlns:a16="http://schemas.microsoft.com/office/drawing/2014/main" id="{12CDA050-E2F0-63DD-6EB6-4459FD03B5EA}"/>
              </a:ext>
            </a:extLst>
          </p:cNvPr>
          <p:cNvSpPr/>
          <p:nvPr/>
        </p:nvSpPr>
        <p:spPr>
          <a:xfrm>
            <a:off x="14576431" y="2835064"/>
            <a:ext cx="4389120" cy="9509760"/>
          </a:xfrm>
          <a:prstGeom prst="rect">
            <a:avLst/>
          </a:prstGeom>
          <a:solidFill>
            <a:srgbClr val="E0E0E0">
              <a:alpha val="35157"/>
            </a:srgbClr>
          </a:solidFill>
          <a:ln w="6350" cap="flat">
            <a:solidFill>
              <a:srgbClr val="A7A7A7">
                <a:alpha val="35157"/>
              </a:srgbClr>
            </a:solidFill>
            <a:prstDash val="solid"/>
            <a:miter lim="400000"/>
          </a:ln>
          <a:effectLst/>
        </p:spPr>
        <p:txBody>
          <a:bodyPr wrap="square" lIns="243837" tIns="243837" rIns="243837" bIns="243837" numCol="1" anchor="t">
            <a:noAutofit/>
          </a:bodyPr>
          <a:lstStyle/>
          <a:p>
            <a:pPr defTabSz="1829263" hangingPunct="0">
              <a:defRPr sz="1200">
                <a:latin typeface="IBM Plex Sans Medium"/>
                <a:ea typeface="IBM Plex Sans Medium"/>
                <a:cs typeface="IBM Plex Sans Medium"/>
                <a:sym typeface="IBM Plex Sans Medium"/>
              </a:defRPr>
            </a:pPr>
            <a:endParaRPr sz="3200" kern="0" dirty="0">
              <a:solidFill>
                <a:srgbClr val="FFFFFF"/>
              </a:solidFill>
              <a:latin typeface="IBM Plex Sans Light" panose="020B0403050203000203" pitchFamily="34" charset="0"/>
              <a:sym typeface="IBM Plex Sans Medium"/>
            </a:endParaRPr>
          </a:p>
        </p:txBody>
      </p:sp>
      <p:sp>
        <p:nvSpPr>
          <p:cNvPr id="5" name="Rectangle">
            <a:extLst>
              <a:ext uri="{FF2B5EF4-FFF2-40B4-BE49-F238E27FC236}">
                <a16:creationId xmlns:a16="http://schemas.microsoft.com/office/drawing/2014/main" id="{4EF426EA-7DB8-2E64-599B-B9CAF7D5B3D8}"/>
              </a:ext>
            </a:extLst>
          </p:cNvPr>
          <p:cNvSpPr/>
          <p:nvPr/>
        </p:nvSpPr>
        <p:spPr>
          <a:xfrm>
            <a:off x="9966635" y="2835065"/>
            <a:ext cx="4389120" cy="9509760"/>
          </a:xfrm>
          <a:prstGeom prst="rect">
            <a:avLst/>
          </a:prstGeom>
          <a:solidFill>
            <a:srgbClr val="E0E0E0">
              <a:alpha val="35157"/>
            </a:srgbClr>
          </a:solidFill>
          <a:ln w="6350" cap="flat">
            <a:solidFill>
              <a:srgbClr val="A7A7A7">
                <a:alpha val="35157"/>
              </a:srgbClr>
            </a:solidFill>
            <a:prstDash val="solid"/>
            <a:miter lim="400000"/>
          </a:ln>
          <a:effectLst/>
        </p:spPr>
        <p:txBody>
          <a:bodyPr wrap="square" lIns="243837" tIns="243837" rIns="243837" bIns="243837" numCol="1" anchor="t">
            <a:noAutofit/>
          </a:bodyPr>
          <a:lstStyle/>
          <a:p>
            <a:pPr defTabSz="1829263" hangingPunct="0">
              <a:defRPr sz="1200">
                <a:latin typeface="IBM Plex Sans Medium"/>
                <a:ea typeface="IBM Plex Sans Medium"/>
                <a:cs typeface="IBM Plex Sans Medium"/>
                <a:sym typeface="IBM Plex Sans Medium"/>
              </a:defRPr>
            </a:pPr>
            <a:endParaRPr sz="3200" kern="0" dirty="0">
              <a:solidFill>
                <a:srgbClr val="FFFFFF"/>
              </a:solidFill>
              <a:latin typeface="IBM Plex Sans Light" panose="020B0403050203000203" pitchFamily="34" charset="0"/>
              <a:sym typeface="IBM Plex Sans Medium"/>
            </a:endParaRPr>
          </a:p>
        </p:txBody>
      </p:sp>
      <p:sp>
        <p:nvSpPr>
          <p:cNvPr id="6" name="Rectangle">
            <a:extLst>
              <a:ext uri="{FF2B5EF4-FFF2-40B4-BE49-F238E27FC236}">
                <a16:creationId xmlns:a16="http://schemas.microsoft.com/office/drawing/2014/main" id="{6C51BCE6-BDEA-C0FF-AA46-94098D39A73A}"/>
              </a:ext>
            </a:extLst>
          </p:cNvPr>
          <p:cNvSpPr/>
          <p:nvPr/>
        </p:nvSpPr>
        <p:spPr>
          <a:xfrm>
            <a:off x="5356839" y="2835063"/>
            <a:ext cx="4389120" cy="9509760"/>
          </a:xfrm>
          <a:prstGeom prst="rect">
            <a:avLst/>
          </a:prstGeom>
          <a:solidFill>
            <a:srgbClr val="E0E0E0">
              <a:alpha val="35157"/>
            </a:srgbClr>
          </a:solidFill>
          <a:ln w="6350" cap="flat">
            <a:solidFill>
              <a:srgbClr val="A7A7A7">
                <a:alpha val="35157"/>
              </a:srgbClr>
            </a:solidFill>
            <a:prstDash val="solid"/>
            <a:miter lim="400000"/>
          </a:ln>
          <a:effectLst/>
        </p:spPr>
        <p:txBody>
          <a:bodyPr wrap="square" lIns="243837" tIns="243837" rIns="243837" bIns="243837" numCol="1" anchor="t">
            <a:noAutofit/>
          </a:bodyPr>
          <a:lstStyle/>
          <a:p>
            <a:pPr defTabSz="1829263" hangingPunct="0">
              <a:defRPr sz="1200">
                <a:latin typeface="IBM Plex Sans Medium"/>
                <a:ea typeface="IBM Plex Sans Medium"/>
                <a:cs typeface="IBM Plex Sans Medium"/>
                <a:sym typeface="IBM Plex Sans Medium"/>
              </a:defRPr>
            </a:pPr>
            <a:endParaRPr sz="3200" kern="0" dirty="0">
              <a:solidFill>
                <a:srgbClr val="FFFFFF"/>
              </a:solidFill>
              <a:latin typeface="IBM Plex Sans Light" panose="020B0403050203000203" pitchFamily="34" charset="0"/>
              <a:sym typeface="IBM Plex Sans Medium"/>
            </a:endParaRPr>
          </a:p>
        </p:txBody>
      </p:sp>
      <p:sp>
        <p:nvSpPr>
          <p:cNvPr id="7" name="Straight Arrow Connector 22">
            <a:extLst>
              <a:ext uri="{FF2B5EF4-FFF2-40B4-BE49-F238E27FC236}">
                <a16:creationId xmlns:a16="http://schemas.microsoft.com/office/drawing/2014/main" id="{4F33E7EC-85CE-5D19-2B49-CEEE9C4CE02D}"/>
              </a:ext>
            </a:extLst>
          </p:cNvPr>
          <p:cNvSpPr/>
          <p:nvPr/>
        </p:nvSpPr>
        <p:spPr>
          <a:xfrm>
            <a:off x="5823183" y="4579032"/>
            <a:ext cx="3456432" cy="0"/>
          </a:xfrm>
          <a:prstGeom prst="line">
            <a:avLst/>
          </a:prstGeom>
          <a:noFill/>
          <a:ln w="9525" cap="flat">
            <a:solidFill>
              <a:srgbClr val="1B47B1"/>
            </a:solidFill>
            <a:prstDash val="solid"/>
            <a:miter lim="400000"/>
            <a:tailEnd type="triangle" w="med" len="med"/>
          </a:ln>
          <a:effectLst/>
        </p:spPr>
        <p:txBody>
          <a:bodyPr wrap="square" lIns="121915" tIns="121915" rIns="121915" bIns="121915" numCol="1" anchor="t">
            <a:noAutofit/>
          </a:bodyPr>
          <a:lstStyle/>
          <a:p>
            <a:pPr defTabSz="1829263" hangingPunct="0">
              <a:defRPr sz="1200">
                <a:solidFill>
                  <a:srgbClr val="000000"/>
                </a:solidFill>
                <a:latin typeface="+mn-lt"/>
                <a:ea typeface="+mn-ea"/>
                <a:cs typeface="+mn-cs"/>
                <a:sym typeface="IBM Plex Sans"/>
              </a:defRPr>
            </a:pPr>
            <a:endParaRPr sz="3200" kern="0" dirty="0">
              <a:solidFill>
                <a:srgbClr val="000000"/>
              </a:solidFill>
              <a:latin typeface="IBM Plex Sans Light" panose="020B0403050203000203" pitchFamily="34" charset="0"/>
              <a:sym typeface="IBM Plex Sans"/>
            </a:endParaRPr>
          </a:p>
        </p:txBody>
      </p:sp>
      <p:sp>
        <p:nvSpPr>
          <p:cNvPr id="8" name="Sprint 1">
            <a:extLst>
              <a:ext uri="{FF2B5EF4-FFF2-40B4-BE49-F238E27FC236}">
                <a16:creationId xmlns:a16="http://schemas.microsoft.com/office/drawing/2014/main" id="{51FA6FEC-5BBD-5DB8-9C41-AA3B7D298919}"/>
              </a:ext>
            </a:extLst>
          </p:cNvPr>
          <p:cNvSpPr/>
          <p:nvPr/>
        </p:nvSpPr>
        <p:spPr>
          <a:xfrm>
            <a:off x="15042775" y="4893195"/>
            <a:ext cx="3456432" cy="2267712"/>
          </a:xfrm>
          <a:prstGeom prst="rect">
            <a:avLst/>
          </a:prstGeom>
          <a:solidFill>
            <a:schemeClr val="accent2">
              <a:satOff val="-10322"/>
              <a:lumOff val="-10549"/>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800">
                <a:latin typeface="IBM Plex Sans Text"/>
                <a:ea typeface="IBM Plex Sans Text"/>
                <a:cs typeface="IBM Plex Sans Text"/>
                <a:sym typeface="IBM Plex Sans Text"/>
              </a:defRPr>
            </a:lvl1pPr>
          </a:lstStyle>
          <a:p>
            <a:pPr defTabSz="1371526" hangingPunct="0">
              <a:defRPr/>
            </a:pPr>
            <a:r>
              <a:rPr lang="en-US" sz="2400" dirty="0">
                <a:solidFill>
                  <a:schemeClr val="bg1"/>
                </a:solidFill>
                <a:latin typeface="IBM Plex Sans Text" panose="020B0503050203000203" pitchFamily="34" charset="0"/>
              </a:rPr>
              <a:t>Examine use case to propose a results-driven solution</a:t>
            </a:r>
          </a:p>
        </p:txBody>
      </p:sp>
      <p:sp>
        <p:nvSpPr>
          <p:cNvPr id="9" name="Environment / Data">
            <a:extLst>
              <a:ext uri="{FF2B5EF4-FFF2-40B4-BE49-F238E27FC236}">
                <a16:creationId xmlns:a16="http://schemas.microsoft.com/office/drawing/2014/main" id="{0A051E19-6C0A-913B-D361-B93047E1BFAC}"/>
              </a:ext>
            </a:extLst>
          </p:cNvPr>
          <p:cNvSpPr/>
          <p:nvPr/>
        </p:nvSpPr>
        <p:spPr>
          <a:xfrm>
            <a:off x="10432979" y="4847475"/>
            <a:ext cx="3456432" cy="2267712"/>
          </a:xfrm>
          <a:prstGeom prst="rect">
            <a:avLst/>
          </a:prstGeom>
          <a:solidFill>
            <a:schemeClr val="accent2">
              <a:satOff val="-10322"/>
              <a:lumOff val="-10549"/>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7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Host a briefing that drives a sense of urgency for the client</a:t>
            </a:r>
          </a:p>
        </p:txBody>
      </p:sp>
      <p:sp>
        <p:nvSpPr>
          <p:cNvPr id="10" name="PREPARE…">
            <a:extLst>
              <a:ext uri="{FF2B5EF4-FFF2-40B4-BE49-F238E27FC236}">
                <a16:creationId xmlns:a16="http://schemas.microsoft.com/office/drawing/2014/main" id="{7AF8323B-1012-9C63-440F-5C85BEA4CADE}"/>
              </a:ext>
            </a:extLst>
          </p:cNvPr>
          <p:cNvSpPr txBox="1"/>
          <p:nvPr/>
        </p:nvSpPr>
        <p:spPr>
          <a:xfrm>
            <a:off x="10675812" y="3907414"/>
            <a:ext cx="2970767" cy="68940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5" tIns="121915" rIns="121915" bIns="121915">
            <a:spAutoFit/>
          </a:bodyPr>
          <a:lstStyle/>
          <a:p>
            <a:pPr algn="ctr" defTabSz="1219202" hangingPunct="0">
              <a:lnSpc>
                <a:spcPct val="90000"/>
              </a:lnSpc>
              <a:spcBef>
                <a:spcPts val="267"/>
              </a:spcBef>
              <a:defRPr sz="1100">
                <a:solidFill>
                  <a:srgbClr val="002D9C">
                    <a:lumOff val="-6117"/>
                  </a:srgbClr>
                </a:solidFill>
                <a:latin typeface="IBM Plex Sans SemiBold"/>
                <a:ea typeface="IBM Plex Sans SemiBold"/>
                <a:cs typeface="IBM Plex Sans SemiBold"/>
                <a:sym typeface="IBM Plex Sans SemiBold"/>
              </a:defRPr>
            </a:pPr>
            <a:r>
              <a:rPr lang="en-US" sz="3200" kern="0" dirty="0">
                <a:solidFill>
                  <a:srgbClr val="002D9C">
                    <a:lumOff val="-6117"/>
                  </a:srgbClr>
                </a:solidFill>
                <a:latin typeface="IBM Plex Sans Light" panose="020B0403050203000203" pitchFamily="34" charset="0"/>
                <a:sym typeface="IBM Plex Sans SemiBold"/>
              </a:rPr>
              <a:t>ENGAGE</a:t>
            </a:r>
            <a:endParaRPr sz="3200" kern="0" dirty="0">
              <a:solidFill>
                <a:srgbClr val="002D9C">
                  <a:lumOff val="-6117"/>
                </a:srgbClr>
              </a:solidFill>
              <a:latin typeface="IBM Plex Sans Light" panose="020B0403050203000203" pitchFamily="34" charset="0"/>
              <a:sym typeface="IBM Plex Sans SemiBold"/>
            </a:endParaRPr>
          </a:p>
        </p:txBody>
      </p:sp>
      <p:sp>
        <p:nvSpPr>
          <p:cNvPr id="11" name="INNOVATE…">
            <a:extLst>
              <a:ext uri="{FF2B5EF4-FFF2-40B4-BE49-F238E27FC236}">
                <a16:creationId xmlns:a16="http://schemas.microsoft.com/office/drawing/2014/main" id="{02D8BF24-171C-E703-657A-1410F1095700}"/>
              </a:ext>
            </a:extLst>
          </p:cNvPr>
          <p:cNvSpPr txBox="1"/>
          <p:nvPr/>
        </p:nvSpPr>
        <p:spPr>
          <a:xfrm>
            <a:off x="6027397" y="3923368"/>
            <a:ext cx="3048005" cy="68940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5" tIns="121915" rIns="121915" bIns="121915">
            <a:spAutoFit/>
          </a:bodyPr>
          <a:lstStyle/>
          <a:p>
            <a:pPr algn="ctr" defTabSz="1219202" hangingPunct="0">
              <a:lnSpc>
                <a:spcPct val="90000"/>
              </a:lnSpc>
              <a:spcBef>
                <a:spcPts val="267"/>
              </a:spcBef>
              <a:defRPr sz="1100">
                <a:solidFill>
                  <a:srgbClr val="002D9C">
                    <a:lumOff val="-6117"/>
                  </a:srgbClr>
                </a:solidFill>
                <a:latin typeface="IBM Plex Sans SemiBold"/>
                <a:ea typeface="IBM Plex Sans SemiBold"/>
                <a:cs typeface="IBM Plex Sans SemiBold"/>
                <a:sym typeface="IBM Plex Sans SemiBold"/>
              </a:defRPr>
            </a:pPr>
            <a:r>
              <a:rPr lang="en-US" sz="3200" kern="0" dirty="0">
                <a:solidFill>
                  <a:srgbClr val="002D9C">
                    <a:lumOff val="-6117"/>
                  </a:srgbClr>
                </a:solidFill>
                <a:latin typeface="IBM Plex Sans Light" panose="020B0403050203000203" pitchFamily="34" charset="0"/>
                <a:sym typeface="IBM Plex Sans SemiBold"/>
              </a:rPr>
              <a:t>PREPARE</a:t>
            </a:r>
            <a:endParaRPr sz="3200" kern="0" dirty="0">
              <a:solidFill>
                <a:srgbClr val="002D9C">
                  <a:lumOff val="-6117"/>
                </a:srgbClr>
              </a:solidFill>
              <a:latin typeface="IBM Plex Sans Light" panose="020B0403050203000203" pitchFamily="34" charset="0"/>
              <a:sym typeface="IBM Plex Sans SemiBold"/>
            </a:endParaRPr>
          </a:p>
        </p:txBody>
      </p:sp>
      <p:sp>
        <p:nvSpPr>
          <p:cNvPr id="12" name="TRANSITION">
            <a:extLst>
              <a:ext uri="{FF2B5EF4-FFF2-40B4-BE49-F238E27FC236}">
                <a16:creationId xmlns:a16="http://schemas.microsoft.com/office/drawing/2014/main" id="{8F3DE3DF-E616-9ED7-75A3-E1C9696C84C9}"/>
              </a:ext>
            </a:extLst>
          </p:cNvPr>
          <p:cNvSpPr txBox="1"/>
          <p:nvPr/>
        </p:nvSpPr>
        <p:spPr>
          <a:xfrm>
            <a:off x="19856814" y="3977883"/>
            <a:ext cx="3047948" cy="68940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5" tIns="121915" rIns="121915" bIns="121915">
            <a:spAutoFit/>
          </a:bodyPr>
          <a:lstStyle>
            <a:lvl1pPr algn="ctr" defTabSz="457206">
              <a:lnSpc>
                <a:spcPct val="90000"/>
              </a:lnSpc>
              <a:defRPr sz="1100">
                <a:solidFill>
                  <a:schemeClr val="accent1">
                    <a:lumOff val="-6117"/>
                  </a:schemeClr>
                </a:solidFill>
                <a:latin typeface="IBM Plex Sans SemiBold"/>
                <a:ea typeface="IBM Plex Sans SemiBold"/>
                <a:cs typeface="IBM Plex Sans SemiBold"/>
                <a:sym typeface="IBM Plex Sans SemiBold"/>
              </a:defRPr>
            </a:lvl1pPr>
          </a:lstStyle>
          <a:p>
            <a:pPr defTabSz="1219202" hangingPunct="0">
              <a:defRPr/>
            </a:pPr>
            <a:r>
              <a:rPr lang="en-US" sz="3200" kern="0" dirty="0">
                <a:solidFill>
                  <a:srgbClr val="002D9C">
                    <a:lumOff val="-6117"/>
                  </a:srgbClr>
                </a:solidFill>
                <a:latin typeface="IBM Plex Sans Light" panose="020B0403050203000203" pitchFamily="34" charset="0"/>
              </a:rPr>
              <a:t>DESIGN</a:t>
            </a:r>
            <a:endParaRPr sz="3200" kern="0" dirty="0">
              <a:solidFill>
                <a:srgbClr val="002D9C">
                  <a:lumOff val="-6117"/>
                </a:srgbClr>
              </a:solidFill>
              <a:latin typeface="IBM Plex Sans Light" panose="020B0403050203000203" pitchFamily="34" charset="0"/>
            </a:endParaRPr>
          </a:p>
        </p:txBody>
      </p:sp>
      <p:sp>
        <p:nvSpPr>
          <p:cNvPr id="13" name="CO-Create…">
            <a:extLst>
              <a:ext uri="{FF2B5EF4-FFF2-40B4-BE49-F238E27FC236}">
                <a16:creationId xmlns:a16="http://schemas.microsoft.com/office/drawing/2014/main" id="{7E094BE5-EAED-C16D-1F33-B946033CD29E}"/>
              </a:ext>
            </a:extLst>
          </p:cNvPr>
          <p:cNvSpPr txBox="1"/>
          <p:nvPr/>
        </p:nvSpPr>
        <p:spPr>
          <a:xfrm>
            <a:off x="15233267" y="3923368"/>
            <a:ext cx="3075448" cy="68940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5" tIns="121915" rIns="121915" bIns="121915">
            <a:spAutoFit/>
          </a:bodyPr>
          <a:lstStyle/>
          <a:p>
            <a:pPr algn="ctr" defTabSz="1219202" hangingPunct="0">
              <a:lnSpc>
                <a:spcPct val="90000"/>
              </a:lnSpc>
              <a:spcBef>
                <a:spcPts val="267"/>
              </a:spcBef>
              <a:defRPr sz="1100" cap="all">
                <a:solidFill>
                  <a:srgbClr val="002D9C">
                    <a:lumOff val="-6117"/>
                  </a:srgbClr>
                </a:solidFill>
                <a:latin typeface="IBM Plex Sans SemiBold"/>
                <a:ea typeface="IBM Plex Sans SemiBold"/>
                <a:cs typeface="IBM Plex Sans SemiBold"/>
                <a:sym typeface="IBM Plex Sans SemiBold"/>
              </a:defRPr>
            </a:pPr>
            <a:r>
              <a:rPr lang="en-US" sz="3200" kern="0" cap="all" dirty="0">
                <a:solidFill>
                  <a:srgbClr val="002D9C">
                    <a:lumOff val="-6117"/>
                  </a:srgbClr>
                </a:solidFill>
                <a:latin typeface="IBM Plex Sans Light" panose="020B0403050203000203" pitchFamily="34" charset="0"/>
                <a:sym typeface="IBM Plex Sans SemiBold"/>
              </a:rPr>
              <a:t>QUALIFY</a:t>
            </a:r>
            <a:endParaRPr sz="3200" kern="0" cap="all" dirty="0">
              <a:solidFill>
                <a:srgbClr val="002D9C">
                  <a:lumOff val="-6117"/>
                </a:srgbClr>
              </a:solidFill>
              <a:latin typeface="IBM Plex Sans Light" panose="020B0403050203000203" pitchFamily="34" charset="0"/>
              <a:sym typeface="IBM Plex Sans SemiBold"/>
            </a:endParaRPr>
          </a:p>
        </p:txBody>
      </p:sp>
      <p:sp>
        <p:nvSpPr>
          <p:cNvPr id="14" name="Roadmap for Adoption">
            <a:extLst>
              <a:ext uri="{FF2B5EF4-FFF2-40B4-BE49-F238E27FC236}">
                <a16:creationId xmlns:a16="http://schemas.microsoft.com/office/drawing/2014/main" id="{6BD3A56C-8965-E7BE-9E8F-3A9AFE576090}"/>
              </a:ext>
            </a:extLst>
          </p:cNvPr>
          <p:cNvSpPr/>
          <p:nvPr/>
        </p:nvSpPr>
        <p:spPr>
          <a:xfrm>
            <a:off x="5825062" y="4811273"/>
            <a:ext cx="3452675" cy="2264011"/>
          </a:xfrm>
          <a:prstGeom prst="rect">
            <a:avLst/>
          </a:prstGeom>
          <a:solidFill>
            <a:schemeClr val="accent2">
              <a:satOff val="-10322"/>
              <a:lumOff val="-10549"/>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7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Develop and align </a:t>
            </a:r>
            <a:br>
              <a:rPr lang="en-US" sz="2400" dirty="0">
                <a:solidFill>
                  <a:schemeClr val="bg1"/>
                </a:solidFill>
                <a:latin typeface="IBM Plex Sans Text" panose="020B0503050203000203" pitchFamily="34" charset="0"/>
              </a:rPr>
            </a:br>
            <a:r>
              <a:rPr lang="en-US" sz="2400" dirty="0">
                <a:solidFill>
                  <a:schemeClr val="bg1"/>
                </a:solidFill>
                <a:latin typeface="IBM Plex Sans Text" panose="020B0503050203000203" pitchFamily="34" charset="0"/>
              </a:rPr>
              <a:t>on the engagement strategy</a:t>
            </a:r>
          </a:p>
        </p:txBody>
      </p:sp>
      <p:pic>
        <p:nvPicPr>
          <p:cNvPr id="15" name="Graphic 14" descr="Blueprint with solid fill">
            <a:extLst>
              <a:ext uri="{FF2B5EF4-FFF2-40B4-BE49-F238E27FC236}">
                <a16:creationId xmlns:a16="http://schemas.microsoft.com/office/drawing/2014/main" id="{A8BF6C8D-F358-5901-D8AC-1CB85199692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92554" y="2914786"/>
            <a:ext cx="1117691" cy="1117691"/>
          </a:xfrm>
          <a:prstGeom prst="rect">
            <a:avLst/>
          </a:prstGeom>
        </p:spPr>
      </p:pic>
      <p:pic>
        <p:nvPicPr>
          <p:cNvPr id="16" name="Graphic 15" descr="Meeting with solid fill">
            <a:extLst>
              <a:ext uri="{FF2B5EF4-FFF2-40B4-BE49-F238E27FC236}">
                <a16:creationId xmlns:a16="http://schemas.microsoft.com/office/drawing/2014/main" id="{27B19D0A-9214-C077-1F88-662EA38C77E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600139" y="2926147"/>
            <a:ext cx="1122113" cy="1115568"/>
          </a:xfrm>
          <a:prstGeom prst="rect">
            <a:avLst/>
          </a:prstGeom>
        </p:spPr>
      </p:pic>
      <p:pic>
        <p:nvPicPr>
          <p:cNvPr id="17" name="Graphic 16" descr="Magnifying glass with solid fill">
            <a:extLst>
              <a:ext uri="{FF2B5EF4-FFF2-40B4-BE49-F238E27FC236}">
                <a16:creationId xmlns:a16="http://schemas.microsoft.com/office/drawing/2014/main" id="{8693A614-719D-C1BE-61D5-063FE1D847A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rot="20893992">
            <a:off x="16213207" y="3016813"/>
            <a:ext cx="1115568" cy="1115568"/>
          </a:xfrm>
          <a:prstGeom prst="rect">
            <a:avLst/>
          </a:prstGeom>
        </p:spPr>
      </p:pic>
      <p:pic>
        <p:nvPicPr>
          <p:cNvPr id="18" name="Graphic 17" descr="Ui Ux with solid fill">
            <a:extLst>
              <a:ext uri="{FF2B5EF4-FFF2-40B4-BE49-F238E27FC236}">
                <a16:creationId xmlns:a16="http://schemas.microsoft.com/office/drawing/2014/main" id="{7DD1C99B-88E3-8DA3-F252-F5D0803ACA65}"/>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20823004" y="2925380"/>
            <a:ext cx="1115568" cy="1115568"/>
          </a:xfrm>
          <a:prstGeom prst="rect">
            <a:avLst/>
          </a:prstGeom>
        </p:spPr>
      </p:pic>
      <p:sp>
        <p:nvSpPr>
          <p:cNvPr id="19" name="Sprint 1">
            <a:extLst>
              <a:ext uri="{FF2B5EF4-FFF2-40B4-BE49-F238E27FC236}">
                <a16:creationId xmlns:a16="http://schemas.microsoft.com/office/drawing/2014/main" id="{EB04C366-A70B-8075-36CA-096D4C16CF10}"/>
              </a:ext>
            </a:extLst>
          </p:cNvPr>
          <p:cNvSpPr/>
          <p:nvPr/>
        </p:nvSpPr>
        <p:spPr>
          <a:xfrm>
            <a:off x="19652572" y="4893195"/>
            <a:ext cx="3456432" cy="2267712"/>
          </a:xfrm>
          <a:prstGeom prst="rect">
            <a:avLst/>
          </a:prstGeom>
          <a:solidFill>
            <a:schemeClr val="accent2">
              <a:satOff val="-10322"/>
              <a:lumOff val="-10549"/>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8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Co-create a generative AI solution</a:t>
            </a:r>
          </a:p>
        </p:txBody>
      </p:sp>
      <p:sp>
        <p:nvSpPr>
          <p:cNvPr id="20" name="Rounded Rectangle">
            <a:extLst>
              <a:ext uri="{FF2B5EF4-FFF2-40B4-BE49-F238E27FC236}">
                <a16:creationId xmlns:a16="http://schemas.microsoft.com/office/drawing/2014/main" id="{38B517B0-C405-7390-2160-2D12EEB96A56}"/>
              </a:ext>
            </a:extLst>
          </p:cNvPr>
          <p:cNvSpPr/>
          <p:nvPr/>
        </p:nvSpPr>
        <p:spPr>
          <a:xfrm>
            <a:off x="3733101" y="7260358"/>
            <a:ext cx="1300076" cy="2315356"/>
          </a:xfrm>
          <a:prstGeom prst="roundRect">
            <a:avLst>
              <a:gd name="adj" fmla="val 18559"/>
            </a:avLst>
          </a:prstGeom>
          <a:solidFill>
            <a:srgbClr val="6D91DD"/>
          </a:solidFill>
          <a:ln w="12700" cap="flat">
            <a:noFill/>
            <a:miter lim="400000"/>
          </a:ln>
          <a:effectLst/>
        </p:spPr>
        <p:txBody>
          <a:bodyPr wrap="square" lIns="169333" tIns="169333" rIns="169333" bIns="169333" numCol="1" anchor="t">
            <a:noAutofit/>
          </a:bodyPr>
          <a:lstStyle/>
          <a:p>
            <a:pPr algn="ctr" defTabSz="2438372" hangingPunct="0">
              <a:defRPr sz="600"/>
            </a:pPr>
            <a:endParaRPr sz="2400" kern="0" dirty="0">
              <a:solidFill>
                <a:srgbClr val="FFFFFF"/>
              </a:solidFill>
              <a:latin typeface="IBM Plex Sans Text" panose="020B0503050203000203" pitchFamily="34" charset="0"/>
              <a:sym typeface="IBM Plex Sans Light"/>
            </a:endParaRPr>
          </a:p>
        </p:txBody>
      </p:sp>
      <p:sp>
        <p:nvSpPr>
          <p:cNvPr id="21" name="Inception">
            <a:extLst>
              <a:ext uri="{FF2B5EF4-FFF2-40B4-BE49-F238E27FC236}">
                <a16:creationId xmlns:a16="http://schemas.microsoft.com/office/drawing/2014/main" id="{69D235B9-6F21-3D4C-BB04-66D6DE4599AE}"/>
              </a:ext>
            </a:extLst>
          </p:cNvPr>
          <p:cNvSpPr txBox="1"/>
          <p:nvPr/>
        </p:nvSpPr>
        <p:spPr>
          <a:xfrm rot="16200000">
            <a:off x="3390199" y="8251837"/>
            <a:ext cx="1974048" cy="33239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defTabSz="514329">
              <a:lnSpc>
                <a:spcPct val="90000"/>
              </a:lnSpc>
              <a:defRPr sz="600">
                <a:latin typeface="IBM Plex Sans Medium"/>
                <a:ea typeface="IBM Plex Sans Medium"/>
                <a:cs typeface="IBM Plex Sans Medium"/>
                <a:sym typeface="IBM Plex Sans Medium"/>
              </a:defRPr>
            </a:lvl1pPr>
          </a:lstStyle>
          <a:p>
            <a:pPr defTabSz="1371526" hangingPunct="0">
              <a:defRPr/>
            </a:pPr>
            <a:r>
              <a:rPr lang="en-US" sz="2400" kern="0" dirty="0">
                <a:solidFill>
                  <a:srgbClr val="FFFFFF"/>
                </a:solidFill>
                <a:latin typeface="IBM Plex Sans Text" panose="020B0503050203000203" pitchFamily="34" charset="0"/>
              </a:rPr>
              <a:t>Critical Step</a:t>
            </a:r>
            <a:endParaRPr sz="2400" kern="0" dirty="0">
              <a:solidFill>
                <a:srgbClr val="FFFFFF"/>
              </a:solidFill>
              <a:latin typeface="IBM Plex Sans Text" panose="020B0503050203000203" pitchFamily="34" charset="0"/>
            </a:endParaRPr>
          </a:p>
        </p:txBody>
      </p:sp>
      <p:sp>
        <p:nvSpPr>
          <p:cNvPr id="22" name="Roadmap for Adoption">
            <a:extLst>
              <a:ext uri="{FF2B5EF4-FFF2-40B4-BE49-F238E27FC236}">
                <a16:creationId xmlns:a16="http://schemas.microsoft.com/office/drawing/2014/main" id="{E8FFAA6D-C710-892F-E160-29193D5685E9}"/>
              </a:ext>
            </a:extLst>
          </p:cNvPr>
          <p:cNvSpPr/>
          <p:nvPr/>
        </p:nvSpPr>
        <p:spPr>
          <a:xfrm>
            <a:off x="5825062" y="7289281"/>
            <a:ext cx="3452675" cy="2264011"/>
          </a:xfrm>
          <a:prstGeom prst="rect">
            <a:avLst/>
          </a:prstGeom>
          <a:solidFill>
            <a:srgbClr val="0C4ECB">
              <a:alpha val="60000"/>
            </a:srgb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7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Account Plan</a:t>
            </a:r>
          </a:p>
        </p:txBody>
      </p:sp>
      <p:sp>
        <p:nvSpPr>
          <p:cNvPr id="23" name="Roadmap for Adoption">
            <a:extLst>
              <a:ext uri="{FF2B5EF4-FFF2-40B4-BE49-F238E27FC236}">
                <a16:creationId xmlns:a16="http://schemas.microsoft.com/office/drawing/2014/main" id="{8ED2B8E6-3148-E547-3D3A-1DE446B0A233}"/>
              </a:ext>
            </a:extLst>
          </p:cNvPr>
          <p:cNvSpPr/>
          <p:nvPr/>
        </p:nvSpPr>
        <p:spPr>
          <a:xfrm>
            <a:off x="10432979" y="7318685"/>
            <a:ext cx="3456432" cy="2267712"/>
          </a:xfrm>
          <a:prstGeom prst="rect">
            <a:avLst/>
          </a:prstGeom>
          <a:solidFill>
            <a:srgbClr val="0C4ECB">
              <a:alpha val="60000"/>
            </a:srgb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7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Client Briefing</a:t>
            </a:r>
          </a:p>
        </p:txBody>
      </p:sp>
      <p:sp>
        <p:nvSpPr>
          <p:cNvPr id="24" name="Roadmap for Adoption">
            <a:extLst>
              <a:ext uri="{FF2B5EF4-FFF2-40B4-BE49-F238E27FC236}">
                <a16:creationId xmlns:a16="http://schemas.microsoft.com/office/drawing/2014/main" id="{AE3271E6-8085-F16D-3013-75BD828B2E7A}"/>
              </a:ext>
            </a:extLst>
          </p:cNvPr>
          <p:cNvSpPr/>
          <p:nvPr/>
        </p:nvSpPr>
        <p:spPr>
          <a:xfrm>
            <a:off x="15042775" y="8640919"/>
            <a:ext cx="3456432" cy="945478"/>
          </a:xfrm>
          <a:prstGeom prst="rect">
            <a:avLst/>
          </a:prstGeom>
          <a:solidFill>
            <a:srgbClr val="0C4ECB">
              <a:alpha val="60000"/>
            </a:srgb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7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Solution Workshops</a:t>
            </a:r>
          </a:p>
        </p:txBody>
      </p:sp>
      <p:sp>
        <p:nvSpPr>
          <p:cNvPr id="25" name="Roadmap for Adoption">
            <a:extLst>
              <a:ext uri="{FF2B5EF4-FFF2-40B4-BE49-F238E27FC236}">
                <a16:creationId xmlns:a16="http://schemas.microsoft.com/office/drawing/2014/main" id="{70F91B86-A773-6B43-BE5C-8C043F7F6CB0}"/>
              </a:ext>
            </a:extLst>
          </p:cNvPr>
          <p:cNvSpPr/>
          <p:nvPr/>
        </p:nvSpPr>
        <p:spPr>
          <a:xfrm>
            <a:off x="19652572" y="8673943"/>
            <a:ext cx="3456432" cy="912454"/>
          </a:xfrm>
          <a:prstGeom prst="rect">
            <a:avLst/>
          </a:prstGeom>
          <a:solidFill>
            <a:srgbClr val="0C4ECB">
              <a:alpha val="60000"/>
            </a:srgb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7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Pilot Build</a:t>
            </a:r>
          </a:p>
        </p:txBody>
      </p:sp>
      <p:sp>
        <p:nvSpPr>
          <p:cNvPr id="26" name="Rounded Rectangle">
            <a:extLst>
              <a:ext uri="{FF2B5EF4-FFF2-40B4-BE49-F238E27FC236}">
                <a16:creationId xmlns:a16="http://schemas.microsoft.com/office/drawing/2014/main" id="{8A031153-CEF4-8B08-538A-86F85AD6E19D}"/>
              </a:ext>
            </a:extLst>
          </p:cNvPr>
          <p:cNvSpPr/>
          <p:nvPr/>
        </p:nvSpPr>
        <p:spPr>
          <a:xfrm>
            <a:off x="3716844" y="9738366"/>
            <a:ext cx="1300076" cy="2315356"/>
          </a:xfrm>
          <a:prstGeom prst="roundRect">
            <a:avLst>
              <a:gd name="adj" fmla="val 18559"/>
            </a:avLst>
          </a:prstGeom>
          <a:solidFill>
            <a:srgbClr val="8641F6"/>
          </a:solidFill>
          <a:ln w="12700" cap="flat">
            <a:noFill/>
            <a:miter lim="400000"/>
          </a:ln>
          <a:effectLst/>
        </p:spPr>
        <p:txBody>
          <a:bodyPr wrap="square" lIns="169333" tIns="169333" rIns="169333" bIns="169333" numCol="1" anchor="t">
            <a:noAutofit/>
          </a:bodyPr>
          <a:lstStyle/>
          <a:p>
            <a:pPr algn="ctr" defTabSz="2438372" hangingPunct="0">
              <a:defRPr sz="600"/>
            </a:pPr>
            <a:endParaRPr sz="2400" kern="0" dirty="0">
              <a:solidFill>
                <a:srgbClr val="FFFFFF"/>
              </a:solidFill>
              <a:latin typeface="IBM Plex Sans Text" panose="020B0503050203000203" pitchFamily="34" charset="0"/>
              <a:sym typeface="IBM Plex Sans Light"/>
            </a:endParaRPr>
          </a:p>
        </p:txBody>
      </p:sp>
      <p:sp>
        <p:nvSpPr>
          <p:cNvPr id="27" name="Inception">
            <a:extLst>
              <a:ext uri="{FF2B5EF4-FFF2-40B4-BE49-F238E27FC236}">
                <a16:creationId xmlns:a16="http://schemas.microsoft.com/office/drawing/2014/main" id="{6B3879A7-1AD9-7783-C63D-85626934FAE8}"/>
              </a:ext>
            </a:extLst>
          </p:cNvPr>
          <p:cNvSpPr txBox="1"/>
          <p:nvPr/>
        </p:nvSpPr>
        <p:spPr>
          <a:xfrm rot="16200000">
            <a:off x="3392075" y="10729845"/>
            <a:ext cx="1974048" cy="33239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defTabSz="514329">
              <a:lnSpc>
                <a:spcPct val="90000"/>
              </a:lnSpc>
              <a:defRPr sz="600">
                <a:latin typeface="IBM Plex Sans Medium"/>
                <a:ea typeface="IBM Plex Sans Medium"/>
                <a:cs typeface="IBM Plex Sans Medium"/>
                <a:sym typeface="IBM Plex Sans Medium"/>
              </a:defRPr>
            </a:lvl1pPr>
          </a:lstStyle>
          <a:p>
            <a:pPr defTabSz="1371526" hangingPunct="0">
              <a:defRPr/>
            </a:pPr>
            <a:r>
              <a:rPr lang="en-US" sz="2400" kern="0" dirty="0">
                <a:solidFill>
                  <a:srgbClr val="FFFFFF"/>
                </a:solidFill>
                <a:latin typeface="IBM Plex Sans Text" panose="020B0503050203000203" pitchFamily="34" charset="0"/>
              </a:rPr>
              <a:t>Outcome</a:t>
            </a:r>
            <a:endParaRPr sz="2400" kern="0" dirty="0">
              <a:solidFill>
                <a:srgbClr val="FFFFFF"/>
              </a:solidFill>
              <a:latin typeface="IBM Plex Sans Text" panose="020B0503050203000203" pitchFamily="34" charset="0"/>
            </a:endParaRPr>
          </a:p>
        </p:txBody>
      </p:sp>
      <p:sp>
        <p:nvSpPr>
          <p:cNvPr id="28" name="Roadmap for Adoption">
            <a:extLst>
              <a:ext uri="{FF2B5EF4-FFF2-40B4-BE49-F238E27FC236}">
                <a16:creationId xmlns:a16="http://schemas.microsoft.com/office/drawing/2014/main" id="{9F250A2E-87BC-2DB3-84B1-83D0D757D65D}"/>
              </a:ext>
            </a:extLst>
          </p:cNvPr>
          <p:cNvSpPr/>
          <p:nvPr/>
        </p:nvSpPr>
        <p:spPr>
          <a:xfrm>
            <a:off x="5825062" y="9767289"/>
            <a:ext cx="3452675" cy="2264011"/>
          </a:xfrm>
          <a:prstGeom prst="rect">
            <a:avLst/>
          </a:prstGeom>
          <a:solidFill>
            <a:schemeClr val="accent2">
              <a:satOff val="-10322"/>
              <a:lumOff val="-10549"/>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7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Account plan with </a:t>
            </a:r>
            <a:br>
              <a:rPr lang="en-US" sz="2400" dirty="0">
                <a:solidFill>
                  <a:schemeClr val="bg1"/>
                </a:solidFill>
                <a:latin typeface="IBM Plex Sans Text" panose="020B0503050203000203" pitchFamily="34" charset="0"/>
              </a:rPr>
            </a:br>
            <a:r>
              <a:rPr lang="en-US" sz="2400" dirty="0">
                <a:solidFill>
                  <a:schemeClr val="bg1"/>
                </a:solidFill>
                <a:latin typeface="IBM Plex Sans Text" panose="020B0503050203000203" pitchFamily="34" charset="0"/>
              </a:rPr>
              <a:t>AI assessment to guide next steps</a:t>
            </a:r>
          </a:p>
        </p:txBody>
      </p:sp>
      <p:sp>
        <p:nvSpPr>
          <p:cNvPr id="29" name="Roadmap for Adoption">
            <a:extLst>
              <a:ext uri="{FF2B5EF4-FFF2-40B4-BE49-F238E27FC236}">
                <a16:creationId xmlns:a16="http://schemas.microsoft.com/office/drawing/2014/main" id="{18941370-932E-0D46-C34B-06ACEA256872}"/>
              </a:ext>
            </a:extLst>
          </p:cNvPr>
          <p:cNvSpPr/>
          <p:nvPr/>
        </p:nvSpPr>
        <p:spPr>
          <a:xfrm>
            <a:off x="10432979" y="9767289"/>
            <a:ext cx="3456432" cy="2267712"/>
          </a:xfrm>
          <a:prstGeom prst="rect">
            <a:avLst/>
          </a:prstGeom>
          <a:solidFill>
            <a:schemeClr val="accent2">
              <a:satOff val="-10322"/>
              <a:lumOff val="-10549"/>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7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Client agrees to </a:t>
            </a:r>
            <a:br>
              <a:rPr lang="en-US" sz="2400" dirty="0">
                <a:solidFill>
                  <a:schemeClr val="bg1"/>
                </a:solidFill>
                <a:latin typeface="IBM Plex Sans Text" panose="020B0503050203000203" pitchFamily="34" charset="0"/>
              </a:rPr>
            </a:br>
            <a:r>
              <a:rPr lang="en-US" sz="2400" dirty="0">
                <a:solidFill>
                  <a:schemeClr val="bg1"/>
                </a:solidFill>
                <a:latin typeface="IBM Plex Sans Text" panose="020B0503050203000203" pitchFamily="34" charset="0"/>
              </a:rPr>
              <a:t>co-create a pilot</a:t>
            </a:r>
          </a:p>
        </p:txBody>
      </p:sp>
      <p:sp>
        <p:nvSpPr>
          <p:cNvPr id="30" name="Roadmap for Adoption">
            <a:extLst>
              <a:ext uri="{FF2B5EF4-FFF2-40B4-BE49-F238E27FC236}">
                <a16:creationId xmlns:a16="http://schemas.microsoft.com/office/drawing/2014/main" id="{590F146D-2EDF-C309-04D7-8E098570C7C4}"/>
              </a:ext>
            </a:extLst>
          </p:cNvPr>
          <p:cNvSpPr/>
          <p:nvPr/>
        </p:nvSpPr>
        <p:spPr>
          <a:xfrm>
            <a:off x="15042775" y="9762188"/>
            <a:ext cx="3456432" cy="2267712"/>
          </a:xfrm>
          <a:prstGeom prst="rect">
            <a:avLst/>
          </a:prstGeom>
          <a:solidFill>
            <a:schemeClr val="accent2">
              <a:satOff val="-10322"/>
              <a:lumOff val="-10549"/>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7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Client agrees to the scope of the pilot</a:t>
            </a:r>
          </a:p>
        </p:txBody>
      </p:sp>
      <p:sp>
        <p:nvSpPr>
          <p:cNvPr id="31" name="Roadmap for Adoption">
            <a:extLst>
              <a:ext uri="{FF2B5EF4-FFF2-40B4-BE49-F238E27FC236}">
                <a16:creationId xmlns:a16="http://schemas.microsoft.com/office/drawing/2014/main" id="{4F46EEC0-3921-4D5C-CC5B-332353D99916}"/>
              </a:ext>
            </a:extLst>
          </p:cNvPr>
          <p:cNvSpPr/>
          <p:nvPr/>
        </p:nvSpPr>
        <p:spPr>
          <a:xfrm>
            <a:off x="19652572" y="9786010"/>
            <a:ext cx="3456432" cy="2267712"/>
          </a:xfrm>
          <a:prstGeom prst="rect">
            <a:avLst/>
          </a:prstGeom>
          <a:solidFill>
            <a:schemeClr val="accent2">
              <a:satOff val="-10322"/>
              <a:lumOff val="-10549"/>
            </a:scheme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7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watsonx technology acquisition &amp; IBM Services contract</a:t>
            </a:r>
          </a:p>
        </p:txBody>
      </p:sp>
      <p:sp>
        <p:nvSpPr>
          <p:cNvPr id="32" name="Rounded Rectangle">
            <a:extLst>
              <a:ext uri="{FF2B5EF4-FFF2-40B4-BE49-F238E27FC236}">
                <a16:creationId xmlns:a16="http://schemas.microsoft.com/office/drawing/2014/main" id="{F6E52754-74B0-7962-B017-E6C8406EC159}"/>
              </a:ext>
            </a:extLst>
          </p:cNvPr>
          <p:cNvSpPr/>
          <p:nvPr/>
        </p:nvSpPr>
        <p:spPr>
          <a:xfrm>
            <a:off x="3733101" y="4847475"/>
            <a:ext cx="1300076" cy="2313432"/>
          </a:xfrm>
          <a:prstGeom prst="roundRect">
            <a:avLst>
              <a:gd name="adj" fmla="val 18559"/>
            </a:avLst>
          </a:prstGeom>
          <a:solidFill>
            <a:srgbClr val="8641F6"/>
          </a:solidFill>
          <a:ln w="12700" cap="flat">
            <a:noFill/>
            <a:miter lim="400000"/>
          </a:ln>
          <a:effectLst/>
        </p:spPr>
        <p:txBody>
          <a:bodyPr wrap="square" lIns="169333" tIns="169333" rIns="169333" bIns="169333" numCol="1" anchor="t">
            <a:noAutofit/>
          </a:bodyPr>
          <a:lstStyle/>
          <a:p>
            <a:pPr algn="ctr" defTabSz="2438372" hangingPunct="0">
              <a:defRPr sz="600"/>
            </a:pPr>
            <a:endParaRPr sz="2400" kern="0" dirty="0">
              <a:solidFill>
                <a:srgbClr val="FFFFFF"/>
              </a:solidFill>
              <a:latin typeface="IBM Plex Sans Text" panose="020B0503050203000203" pitchFamily="34" charset="0"/>
              <a:sym typeface="IBM Plex Sans Light"/>
            </a:endParaRPr>
          </a:p>
        </p:txBody>
      </p:sp>
      <p:sp>
        <p:nvSpPr>
          <p:cNvPr id="33" name="Inception">
            <a:extLst>
              <a:ext uri="{FF2B5EF4-FFF2-40B4-BE49-F238E27FC236}">
                <a16:creationId xmlns:a16="http://schemas.microsoft.com/office/drawing/2014/main" id="{86D33B1F-6659-3545-BC8B-5E6C22088243}"/>
              </a:ext>
            </a:extLst>
          </p:cNvPr>
          <p:cNvSpPr txBox="1"/>
          <p:nvPr/>
        </p:nvSpPr>
        <p:spPr>
          <a:xfrm rot="16200000">
            <a:off x="3378364" y="5863524"/>
            <a:ext cx="1974048" cy="33239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defTabSz="514329">
              <a:lnSpc>
                <a:spcPct val="90000"/>
              </a:lnSpc>
              <a:defRPr sz="600">
                <a:latin typeface="IBM Plex Sans Medium"/>
                <a:ea typeface="IBM Plex Sans Medium"/>
                <a:cs typeface="IBM Plex Sans Medium"/>
                <a:sym typeface="IBM Plex Sans Medium"/>
              </a:defRPr>
            </a:lvl1pPr>
          </a:lstStyle>
          <a:p>
            <a:pPr defTabSz="1371526" hangingPunct="0">
              <a:defRPr/>
            </a:pPr>
            <a:r>
              <a:rPr lang="en-US" sz="2400" kern="0" dirty="0">
                <a:solidFill>
                  <a:srgbClr val="FFFFFF"/>
                </a:solidFill>
                <a:latin typeface="IBM Plex Sans Text" panose="020B0503050203000203" pitchFamily="34" charset="0"/>
              </a:rPr>
              <a:t>Purpose</a:t>
            </a:r>
            <a:endParaRPr sz="2400" kern="0" dirty="0">
              <a:solidFill>
                <a:srgbClr val="FFFFFF"/>
              </a:solidFill>
              <a:latin typeface="IBM Plex Sans Text" panose="020B0503050203000203" pitchFamily="34" charset="0"/>
            </a:endParaRPr>
          </a:p>
        </p:txBody>
      </p:sp>
      <p:sp>
        <p:nvSpPr>
          <p:cNvPr id="34" name="Straight Arrow Connector 22">
            <a:extLst>
              <a:ext uri="{FF2B5EF4-FFF2-40B4-BE49-F238E27FC236}">
                <a16:creationId xmlns:a16="http://schemas.microsoft.com/office/drawing/2014/main" id="{C600C5F6-3D91-1334-3BB8-597B963F7E42}"/>
              </a:ext>
            </a:extLst>
          </p:cNvPr>
          <p:cNvSpPr/>
          <p:nvPr/>
        </p:nvSpPr>
        <p:spPr>
          <a:xfrm>
            <a:off x="10432979" y="4577889"/>
            <a:ext cx="3456432" cy="0"/>
          </a:xfrm>
          <a:prstGeom prst="line">
            <a:avLst/>
          </a:prstGeom>
          <a:noFill/>
          <a:ln w="9525" cap="flat">
            <a:solidFill>
              <a:srgbClr val="1B47B1"/>
            </a:solidFill>
            <a:prstDash val="solid"/>
            <a:miter lim="400000"/>
            <a:tailEnd type="triangle" w="med" len="med"/>
          </a:ln>
          <a:effectLst/>
        </p:spPr>
        <p:txBody>
          <a:bodyPr wrap="square" lIns="121915" tIns="121915" rIns="121915" bIns="121915" numCol="1" anchor="t">
            <a:noAutofit/>
          </a:bodyPr>
          <a:lstStyle/>
          <a:p>
            <a:pPr defTabSz="1829263" hangingPunct="0">
              <a:defRPr sz="1200">
                <a:solidFill>
                  <a:srgbClr val="000000"/>
                </a:solidFill>
                <a:latin typeface="+mn-lt"/>
                <a:ea typeface="+mn-ea"/>
                <a:cs typeface="+mn-cs"/>
                <a:sym typeface="IBM Plex Sans"/>
              </a:defRPr>
            </a:pPr>
            <a:endParaRPr sz="3200" kern="0" dirty="0">
              <a:solidFill>
                <a:srgbClr val="000000"/>
              </a:solidFill>
              <a:latin typeface="IBM Plex Sans Light" panose="020B0403050203000203" pitchFamily="34" charset="0"/>
              <a:sym typeface="IBM Plex Sans"/>
            </a:endParaRPr>
          </a:p>
        </p:txBody>
      </p:sp>
      <p:sp>
        <p:nvSpPr>
          <p:cNvPr id="35" name="Straight Arrow Connector 22">
            <a:extLst>
              <a:ext uri="{FF2B5EF4-FFF2-40B4-BE49-F238E27FC236}">
                <a16:creationId xmlns:a16="http://schemas.microsoft.com/office/drawing/2014/main" id="{C9B81EEB-E3DC-EBEA-88DC-0101CFAF41C9}"/>
              </a:ext>
            </a:extLst>
          </p:cNvPr>
          <p:cNvSpPr/>
          <p:nvPr/>
        </p:nvSpPr>
        <p:spPr>
          <a:xfrm>
            <a:off x="15042775" y="4618118"/>
            <a:ext cx="3456432" cy="0"/>
          </a:xfrm>
          <a:prstGeom prst="line">
            <a:avLst/>
          </a:prstGeom>
          <a:noFill/>
          <a:ln w="9525" cap="flat">
            <a:solidFill>
              <a:srgbClr val="1B47B1"/>
            </a:solidFill>
            <a:prstDash val="solid"/>
            <a:miter lim="400000"/>
            <a:tailEnd type="triangle" w="med" len="med"/>
          </a:ln>
          <a:effectLst/>
        </p:spPr>
        <p:txBody>
          <a:bodyPr wrap="square" lIns="121915" tIns="121915" rIns="121915" bIns="121915" numCol="1" anchor="t">
            <a:noAutofit/>
          </a:bodyPr>
          <a:lstStyle/>
          <a:p>
            <a:pPr defTabSz="1829263" hangingPunct="0">
              <a:defRPr sz="1200">
                <a:solidFill>
                  <a:srgbClr val="000000"/>
                </a:solidFill>
                <a:latin typeface="+mn-lt"/>
                <a:ea typeface="+mn-ea"/>
                <a:cs typeface="+mn-cs"/>
                <a:sym typeface="IBM Plex Sans"/>
              </a:defRPr>
            </a:pPr>
            <a:endParaRPr sz="3200" kern="0" dirty="0">
              <a:solidFill>
                <a:srgbClr val="000000"/>
              </a:solidFill>
              <a:latin typeface="IBM Plex Sans Light" panose="020B0403050203000203" pitchFamily="34" charset="0"/>
              <a:sym typeface="IBM Plex Sans"/>
            </a:endParaRPr>
          </a:p>
        </p:txBody>
      </p:sp>
      <p:sp>
        <p:nvSpPr>
          <p:cNvPr id="36" name="Straight Arrow Connector 22">
            <a:extLst>
              <a:ext uri="{FF2B5EF4-FFF2-40B4-BE49-F238E27FC236}">
                <a16:creationId xmlns:a16="http://schemas.microsoft.com/office/drawing/2014/main" id="{EDC64249-3287-1D16-0122-BF7D7E82DE1A}"/>
              </a:ext>
            </a:extLst>
          </p:cNvPr>
          <p:cNvSpPr/>
          <p:nvPr/>
        </p:nvSpPr>
        <p:spPr>
          <a:xfrm>
            <a:off x="19652572" y="4652755"/>
            <a:ext cx="3456432" cy="0"/>
          </a:xfrm>
          <a:prstGeom prst="line">
            <a:avLst/>
          </a:prstGeom>
          <a:noFill/>
          <a:ln w="9525" cap="flat">
            <a:solidFill>
              <a:srgbClr val="1B47B1"/>
            </a:solidFill>
            <a:prstDash val="solid"/>
            <a:miter lim="400000"/>
            <a:tailEnd type="triangle" w="med" len="med"/>
          </a:ln>
          <a:effectLst/>
        </p:spPr>
        <p:txBody>
          <a:bodyPr wrap="square" lIns="121915" tIns="121915" rIns="121915" bIns="121915" numCol="1" anchor="t">
            <a:noAutofit/>
          </a:bodyPr>
          <a:lstStyle/>
          <a:p>
            <a:pPr defTabSz="1829263" hangingPunct="0">
              <a:defRPr sz="1200">
                <a:solidFill>
                  <a:srgbClr val="000000"/>
                </a:solidFill>
                <a:latin typeface="+mn-lt"/>
                <a:ea typeface="+mn-ea"/>
                <a:cs typeface="+mn-cs"/>
                <a:sym typeface="IBM Plex Sans"/>
              </a:defRPr>
            </a:pPr>
            <a:endParaRPr sz="3200" kern="0" dirty="0">
              <a:solidFill>
                <a:srgbClr val="000000"/>
              </a:solidFill>
              <a:latin typeface="IBM Plex Sans Light" panose="020B0403050203000203" pitchFamily="34" charset="0"/>
              <a:sym typeface="IBM Plex Sans"/>
            </a:endParaRPr>
          </a:p>
        </p:txBody>
      </p:sp>
      <p:sp>
        <p:nvSpPr>
          <p:cNvPr id="37" name="Roadmap for Adoption">
            <a:extLst>
              <a:ext uri="{FF2B5EF4-FFF2-40B4-BE49-F238E27FC236}">
                <a16:creationId xmlns:a16="http://schemas.microsoft.com/office/drawing/2014/main" id="{B36D3217-2A91-F6AB-38B5-0511452C7FD6}"/>
              </a:ext>
            </a:extLst>
          </p:cNvPr>
          <p:cNvSpPr/>
          <p:nvPr/>
        </p:nvSpPr>
        <p:spPr>
          <a:xfrm>
            <a:off x="15042775" y="7278429"/>
            <a:ext cx="8066229" cy="1229222"/>
          </a:xfrm>
          <a:prstGeom prst="rect">
            <a:avLst/>
          </a:prstGeom>
          <a:solidFill>
            <a:srgbClr val="0C4ECB">
              <a:alpha val="60000"/>
            </a:srgbClr>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21917" tIns="121917" rIns="121917" bIns="121917" numCol="1" anchor="ctr">
            <a:noAutofit/>
          </a:bodyPr>
          <a:lstStyle>
            <a:lvl1pPr algn="ctr" defTabSz="514329">
              <a:lnSpc>
                <a:spcPct val="90000"/>
              </a:lnSpc>
              <a:defRPr sz="700">
                <a:latin typeface="IBM Plex Sans Text"/>
                <a:ea typeface="IBM Plex Sans Text"/>
                <a:cs typeface="IBM Plex Sans Text"/>
                <a:sym typeface="IBM Plex Sans Text"/>
              </a:defRPr>
            </a:lvl1pPr>
          </a:lstStyle>
          <a:p>
            <a:r>
              <a:rPr lang="en-US" sz="2400" dirty="0">
                <a:solidFill>
                  <a:schemeClr val="bg1"/>
                </a:solidFill>
                <a:latin typeface="IBM Plex Sans Text" panose="020B0503050203000203" pitchFamily="34" charset="0"/>
              </a:rPr>
              <a:t>Pilot</a:t>
            </a:r>
          </a:p>
        </p:txBody>
      </p:sp>
      <p:sp>
        <p:nvSpPr>
          <p:cNvPr id="39" name="TextBox 38">
            <a:extLst>
              <a:ext uri="{FF2B5EF4-FFF2-40B4-BE49-F238E27FC236}">
                <a16:creationId xmlns:a16="http://schemas.microsoft.com/office/drawing/2014/main" id="{30CFF4BF-1EF6-3A5F-4539-2C85019803AC}"/>
              </a:ext>
            </a:extLst>
          </p:cNvPr>
          <p:cNvSpPr txBox="1"/>
          <p:nvPr/>
        </p:nvSpPr>
        <p:spPr>
          <a:xfrm>
            <a:off x="8632378" y="12593813"/>
            <a:ext cx="14942970" cy="64633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algn="r"/>
            <a:r>
              <a:rPr lang="en-US" dirty="0"/>
              <a:t>Find resources for each stage here: </a:t>
            </a:r>
            <a:r>
              <a:rPr lang="en-CA" dirty="0">
                <a:hlinkClick r:id="rId11"/>
              </a:rPr>
              <a:t>Generative AI Sales Play Spotlight</a:t>
            </a:r>
            <a:endParaRPr lang="en-US" dirty="0"/>
          </a:p>
        </p:txBody>
      </p:sp>
    </p:spTree>
    <p:extLst>
      <p:ext uri="{BB962C8B-B14F-4D97-AF65-F5344CB8AC3E}">
        <p14:creationId xmlns:p14="http://schemas.microsoft.com/office/powerpoint/2010/main" val="72518705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0C343-30AA-0A33-3C15-4703B7AAF5E6}"/>
              </a:ext>
            </a:extLst>
          </p:cNvPr>
          <p:cNvSpPr>
            <a:spLocks noGrp="1"/>
          </p:cNvSpPr>
          <p:nvPr>
            <p:ph type="title"/>
          </p:nvPr>
        </p:nvSpPr>
        <p:spPr>
          <a:xfrm>
            <a:off x="576072" y="385200"/>
            <a:ext cx="14998225" cy="1527048"/>
          </a:xfrm>
        </p:spPr>
        <p:txBody>
          <a:bodyPr/>
          <a:lstStyle/>
          <a:p>
            <a:r>
              <a:rPr lang="en-US" dirty="0"/>
              <a:t>Assessing a client’s AI maturity</a:t>
            </a:r>
          </a:p>
        </p:txBody>
      </p:sp>
      <p:sp>
        <p:nvSpPr>
          <p:cNvPr id="3" name="Arrow: Chevron 12">
            <a:extLst>
              <a:ext uri="{FF2B5EF4-FFF2-40B4-BE49-F238E27FC236}">
                <a16:creationId xmlns:a16="http://schemas.microsoft.com/office/drawing/2014/main" id="{9392F589-592E-6C3C-3660-27978DE1F855}"/>
              </a:ext>
            </a:extLst>
          </p:cNvPr>
          <p:cNvSpPr/>
          <p:nvPr/>
        </p:nvSpPr>
        <p:spPr bwMode="auto">
          <a:xfrm>
            <a:off x="5784580" y="3792005"/>
            <a:ext cx="3600083" cy="402562"/>
          </a:xfrm>
          <a:prstGeom prst="chevron">
            <a:avLst/>
          </a:prstGeom>
          <a:solidFill>
            <a:schemeClr val="bg1">
              <a:lumMod val="7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en-CA" sz="2000" b="0" i="0" u="none" strike="noStrike" cap="none" normalizeH="0" baseline="0" dirty="0">
              <a:ln>
                <a:noFill/>
              </a:ln>
              <a:solidFill>
                <a:schemeClr val="bg1"/>
              </a:solidFill>
              <a:effectLst/>
              <a:latin typeface="+mn-lt"/>
            </a:endParaRPr>
          </a:p>
        </p:txBody>
      </p:sp>
      <p:sp>
        <p:nvSpPr>
          <p:cNvPr id="4" name="Arrow: Pentagon 13">
            <a:extLst>
              <a:ext uri="{FF2B5EF4-FFF2-40B4-BE49-F238E27FC236}">
                <a16:creationId xmlns:a16="http://schemas.microsoft.com/office/drawing/2014/main" id="{212A13C6-96AF-029E-8E4A-4F0EE2DD9366}"/>
              </a:ext>
            </a:extLst>
          </p:cNvPr>
          <p:cNvSpPr/>
          <p:nvPr/>
        </p:nvSpPr>
        <p:spPr bwMode="auto">
          <a:xfrm>
            <a:off x="1363585" y="3779564"/>
            <a:ext cx="3444645" cy="425746"/>
          </a:xfrm>
          <a:prstGeom prst="homePlate">
            <a:avLst/>
          </a:prstGeom>
          <a:solidFill>
            <a:schemeClr val="bg1">
              <a:lumMod val="7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en-CA" sz="2000" b="0" i="0" u="none" strike="noStrike" cap="none" normalizeH="0" baseline="0" dirty="0">
              <a:ln>
                <a:noFill/>
              </a:ln>
              <a:solidFill>
                <a:schemeClr val="bg1"/>
              </a:solidFill>
              <a:effectLst/>
              <a:latin typeface="+mn-lt"/>
            </a:endParaRPr>
          </a:p>
        </p:txBody>
      </p:sp>
      <p:sp>
        <p:nvSpPr>
          <p:cNvPr id="5" name="Arrow: Chevron 14">
            <a:extLst>
              <a:ext uri="{FF2B5EF4-FFF2-40B4-BE49-F238E27FC236}">
                <a16:creationId xmlns:a16="http://schemas.microsoft.com/office/drawing/2014/main" id="{D8566F24-5514-CF96-4DF8-8235326A7F5B}"/>
              </a:ext>
            </a:extLst>
          </p:cNvPr>
          <p:cNvSpPr/>
          <p:nvPr/>
        </p:nvSpPr>
        <p:spPr bwMode="auto">
          <a:xfrm>
            <a:off x="10326529" y="3803888"/>
            <a:ext cx="3746788" cy="401422"/>
          </a:xfrm>
          <a:prstGeom prst="chevron">
            <a:avLst/>
          </a:prstGeom>
          <a:solidFill>
            <a:schemeClr val="bg1">
              <a:lumMod val="7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en-CA" sz="2000" b="0" i="0" u="none" strike="noStrike" cap="none" normalizeH="0" baseline="0" dirty="0">
              <a:ln>
                <a:noFill/>
              </a:ln>
              <a:solidFill>
                <a:schemeClr val="bg1"/>
              </a:solidFill>
              <a:effectLst/>
              <a:latin typeface="+mn-lt"/>
            </a:endParaRPr>
          </a:p>
        </p:txBody>
      </p:sp>
      <p:sp>
        <p:nvSpPr>
          <p:cNvPr id="6" name="Arrow: Chevron 15">
            <a:extLst>
              <a:ext uri="{FF2B5EF4-FFF2-40B4-BE49-F238E27FC236}">
                <a16:creationId xmlns:a16="http://schemas.microsoft.com/office/drawing/2014/main" id="{2B67A066-6219-02FB-309E-9AE2601150C1}"/>
              </a:ext>
            </a:extLst>
          </p:cNvPr>
          <p:cNvSpPr/>
          <p:nvPr/>
        </p:nvSpPr>
        <p:spPr bwMode="auto">
          <a:xfrm>
            <a:off x="15026625" y="3779564"/>
            <a:ext cx="3433766" cy="396885"/>
          </a:xfrm>
          <a:prstGeom prst="chevron">
            <a:avLst/>
          </a:prstGeom>
          <a:solidFill>
            <a:schemeClr val="bg1">
              <a:lumMod val="7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en-CA" sz="2000" b="0" i="0" u="none" strike="noStrike" cap="none" normalizeH="0" baseline="0" dirty="0">
              <a:ln>
                <a:noFill/>
              </a:ln>
              <a:solidFill>
                <a:schemeClr val="bg1"/>
              </a:solidFill>
              <a:effectLst/>
              <a:latin typeface="+mn-lt"/>
            </a:endParaRPr>
          </a:p>
        </p:txBody>
      </p:sp>
      <p:sp>
        <p:nvSpPr>
          <p:cNvPr id="7" name="Arrow: Chevron 18">
            <a:extLst>
              <a:ext uri="{FF2B5EF4-FFF2-40B4-BE49-F238E27FC236}">
                <a16:creationId xmlns:a16="http://schemas.microsoft.com/office/drawing/2014/main" id="{2217D964-D969-219F-3E6D-FEA5F141850B}"/>
              </a:ext>
            </a:extLst>
          </p:cNvPr>
          <p:cNvSpPr/>
          <p:nvPr/>
        </p:nvSpPr>
        <p:spPr bwMode="auto">
          <a:xfrm>
            <a:off x="19541896" y="3792005"/>
            <a:ext cx="3433766" cy="384444"/>
          </a:xfrm>
          <a:prstGeom prst="chevron">
            <a:avLst/>
          </a:prstGeom>
          <a:solidFill>
            <a:schemeClr val="bg1">
              <a:lumMod val="75000"/>
            </a:schemeClr>
          </a:solidFill>
          <a:ln w="19050">
            <a:no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t" anchorCtr="0" compatLnSpc="1">
            <a:prstTxWarp prst="textNoShape">
              <a:avLst/>
            </a:prstTxWarp>
          </a:bodyPr>
          <a:lstStyle/>
          <a:p>
            <a: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endParaRPr kumimoji="0" lang="en-CA" sz="2000" b="0" i="0" u="none" strike="noStrike" cap="none" normalizeH="0" baseline="0" dirty="0">
              <a:ln>
                <a:noFill/>
              </a:ln>
              <a:solidFill>
                <a:schemeClr val="bg1"/>
              </a:solidFill>
              <a:effectLst/>
              <a:latin typeface="+mn-lt"/>
            </a:endParaRPr>
          </a:p>
        </p:txBody>
      </p:sp>
      <p:sp>
        <p:nvSpPr>
          <p:cNvPr id="8" name="Oval 7">
            <a:extLst>
              <a:ext uri="{FF2B5EF4-FFF2-40B4-BE49-F238E27FC236}">
                <a16:creationId xmlns:a16="http://schemas.microsoft.com/office/drawing/2014/main" id="{818274EF-ED01-8797-60FD-67D2E2ECB9DC}"/>
              </a:ext>
            </a:extLst>
          </p:cNvPr>
          <p:cNvSpPr>
            <a:spLocks noChangeAspect="1"/>
          </p:cNvSpPr>
          <p:nvPr/>
        </p:nvSpPr>
        <p:spPr bwMode="auto">
          <a:xfrm>
            <a:off x="20593684" y="3199295"/>
            <a:ext cx="1284202" cy="1274963"/>
          </a:xfrm>
          <a:prstGeom prst="ellipse">
            <a:avLst/>
          </a:prstGeom>
          <a:solidFill>
            <a:srgbClr val="99CC00"/>
          </a:solidFill>
          <a:ln w="19050">
            <a:noFill/>
            <a:headEnd type="none" w="med" len="med"/>
            <a:tailEnd type="none" w="med" len="med"/>
          </a:ln>
          <a:effectLst/>
          <a:scene3d>
            <a:camera prst="orthographicFront"/>
            <a:lightRig rig="threePt" dir="t"/>
          </a:scene3d>
          <a:sp3d prstMaterial="matte">
            <a:bevelT prst="angle"/>
          </a:sp3d>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R="0" algn="ctr" defTabSz="914400" rtl="0" eaLnBrk="1" fontAlgn="base" latinLnBrk="0" hangingPunct="1">
              <a:lnSpc>
                <a:spcPct val="100000"/>
              </a:lnSpc>
              <a:spcBef>
                <a:spcPct val="0"/>
              </a:spcBef>
              <a:spcAft>
                <a:spcPct val="0"/>
              </a:spcAft>
              <a:buClrTx/>
              <a:buSzTx/>
              <a:tabLst/>
            </a:pPr>
            <a:r>
              <a:rPr kumimoji="0" lang="en-CA" sz="7200" b="0" i="0" u="none" strike="noStrike" cap="none" normalizeH="0" baseline="0" dirty="0">
                <a:ln>
                  <a:noFill/>
                </a:ln>
                <a:solidFill>
                  <a:schemeClr val="bg1"/>
                </a:solidFill>
                <a:effectLst/>
                <a:latin typeface="+mn-lt"/>
              </a:rPr>
              <a:t>5</a:t>
            </a:r>
          </a:p>
        </p:txBody>
      </p:sp>
      <p:sp>
        <p:nvSpPr>
          <p:cNvPr id="9" name="Oval 8">
            <a:extLst>
              <a:ext uri="{FF2B5EF4-FFF2-40B4-BE49-F238E27FC236}">
                <a16:creationId xmlns:a16="http://schemas.microsoft.com/office/drawing/2014/main" id="{C0B58E28-3413-E9B5-36F0-53E41245929F}"/>
              </a:ext>
            </a:extLst>
          </p:cNvPr>
          <p:cNvSpPr>
            <a:spLocks noChangeAspect="1"/>
          </p:cNvSpPr>
          <p:nvPr/>
        </p:nvSpPr>
        <p:spPr bwMode="auto">
          <a:xfrm>
            <a:off x="2437829" y="3240649"/>
            <a:ext cx="1284202" cy="1274963"/>
          </a:xfrm>
          <a:prstGeom prst="ellipse">
            <a:avLst/>
          </a:prstGeom>
          <a:solidFill>
            <a:srgbClr val="0070C0"/>
          </a:solidFill>
          <a:ln w="19050">
            <a:noFill/>
            <a:headEnd type="none" w="med" len="med"/>
            <a:tailEnd type="none" w="med" len="med"/>
          </a:ln>
          <a:effectLst/>
          <a:scene3d>
            <a:camera prst="orthographicFront"/>
            <a:lightRig rig="threePt" dir="t"/>
          </a:scene3d>
          <a:sp3d prstMaterial="matte">
            <a:bevelT prst="angle"/>
          </a:sp3d>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R="0" algn="ctr" defTabSz="914400" rtl="0" eaLnBrk="1" fontAlgn="base" latinLnBrk="0" hangingPunct="1">
              <a:lnSpc>
                <a:spcPct val="100000"/>
              </a:lnSpc>
              <a:spcBef>
                <a:spcPct val="0"/>
              </a:spcBef>
              <a:spcAft>
                <a:spcPct val="0"/>
              </a:spcAft>
              <a:buClrTx/>
              <a:buSzTx/>
              <a:tabLst/>
            </a:pPr>
            <a:r>
              <a:rPr kumimoji="0" lang="en-CA" sz="7200" b="0" i="0" u="none" strike="noStrike" cap="none" normalizeH="0" baseline="0" dirty="0">
                <a:ln>
                  <a:noFill/>
                </a:ln>
                <a:solidFill>
                  <a:schemeClr val="bg1"/>
                </a:solidFill>
                <a:effectLst/>
                <a:latin typeface="+mn-lt"/>
              </a:rPr>
              <a:t>1</a:t>
            </a:r>
          </a:p>
        </p:txBody>
      </p:sp>
      <p:sp>
        <p:nvSpPr>
          <p:cNvPr id="10" name="Oval 9">
            <a:extLst>
              <a:ext uri="{FF2B5EF4-FFF2-40B4-BE49-F238E27FC236}">
                <a16:creationId xmlns:a16="http://schemas.microsoft.com/office/drawing/2014/main" id="{1D6C1C80-BEF8-0601-9556-004F8FA48741}"/>
              </a:ext>
            </a:extLst>
          </p:cNvPr>
          <p:cNvSpPr>
            <a:spLocks noChangeAspect="1"/>
          </p:cNvSpPr>
          <p:nvPr/>
        </p:nvSpPr>
        <p:spPr bwMode="auto">
          <a:xfrm>
            <a:off x="6984939" y="3240649"/>
            <a:ext cx="1284202" cy="1274963"/>
          </a:xfrm>
          <a:prstGeom prst="ellipse">
            <a:avLst/>
          </a:prstGeom>
          <a:solidFill>
            <a:srgbClr val="0090B1"/>
          </a:solidFill>
          <a:ln w="19050">
            <a:noFill/>
            <a:headEnd type="none" w="med" len="med"/>
            <a:tailEnd type="none" w="med" len="med"/>
          </a:ln>
          <a:effectLst/>
          <a:scene3d>
            <a:camera prst="orthographicFront"/>
            <a:lightRig rig="threePt" dir="t"/>
          </a:scene3d>
          <a:sp3d prstMaterial="matte">
            <a:bevelT prst="angle"/>
          </a:sp3d>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R="0" algn="ctr" defTabSz="914400" rtl="0" eaLnBrk="1" fontAlgn="base" latinLnBrk="0" hangingPunct="1">
              <a:lnSpc>
                <a:spcPct val="100000"/>
              </a:lnSpc>
              <a:spcBef>
                <a:spcPct val="0"/>
              </a:spcBef>
              <a:spcAft>
                <a:spcPct val="0"/>
              </a:spcAft>
              <a:buClrTx/>
              <a:buSzTx/>
              <a:tabLst/>
            </a:pPr>
            <a:r>
              <a:rPr lang="en-CA" sz="7200" dirty="0">
                <a:solidFill>
                  <a:schemeClr val="bg1"/>
                </a:solidFill>
              </a:rPr>
              <a:t>2</a:t>
            </a:r>
            <a:endParaRPr kumimoji="0" lang="en-CA" sz="7200" b="0" i="0" u="none" strike="noStrike" cap="none" normalizeH="0" baseline="0" dirty="0">
              <a:ln>
                <a:noFill/>
              </a:ln>
              <a:solidFill>
                <a:schemeClr val="bg1"/>
              </a:solidFill>
              <a:effectLst/>
              <a:latin typeface="+mn-lt"/>
            </a:endParaRPr>
          </a:p>
        </p:txBody>
      </p:sp>
      <p:sp>
        <p:nvSpPr>
          <p:cNvPr id="11" name="Oval 10">
            <a:extLst>
              <a:ext uri="{FF2B5EF4-FFF2-40B4-BE49-F238E27FC236}">
                <a16:creationId xmlns:a16="http://schemas.microsoft.com/office/drawing/2014/main" id="{071732A7-CE68-97CB-9597-32371E077D0C}"/>
              </a:ext>
            </a:extLst>
          </p:cNvPr>
          <p:cNvSpPr>
            <a:spLocks noChangeAspect="1"/>
          </p:cNvSpPr>
          <p:nvPr/>
        </p:nvSpPr>
        <p:spPr bwMode="auto">
          <a:xfrm>
            <a:off x="11605727" y="3199295"/>
            <a:ext cx="1284202" cy="1274963"/>
          </a:xfrm>
          <a:prstGeom prst="ellipse">
            <a:avLst/>
          </a:prstGeom>
          <a:solidFill>
            <a:srgbClr val="009D9A"/>
          </a:solidFill>
          <a:ln w="19050">
            <a:noFill/>
            <a:headEnd type="none" w="med" len="med"/>
            <a:tailEnd type="none" w="med" len="med"/>
          </a:ln>
          <a:effectLst/>
          <a:scene3d>
            <a:camera prst="orthographicFront"/>
            <a:lightRig rig="threePt" dir="t"/>
          </a:scene3d>
          <a:sp3d prstMaterial="matte">
            <a:bevelT prst="angle"/>
          </a:sp3d>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R="0" algn="ctr" defTabSz="914400" rtl="0" eaLnBrk="1" fontAlgn="base" latinLnBrk="0" hangingPunct="1">
              <a:lnSpc>
                <a:spcPct val="100000"/>
              </a:lnSpc>
              <a:spcBef>
                <a:spcPct val="0"/>
              </a:spcBef>
              <a:spcAft>
                <a:spcPct val="0"/>
              </a:spcAft>
              <a:buClrTx/>
              <a:buSzTx/>
              <a:tabLst/>
            </a:pPr>
            <a:r>
              <a:rPr lang="en-CA" sz="7200" dirty="0">
                <a:solidFill>
                  <a:schemeClr val="bg1"/>
                </a:solidFill>
              </a:rPr>
              <a:t>3</a:t>
            </a:r>
            <a:endParaRPr kumimoji="0" lang="en-CA" sz="7200" b="0" i="0" u="none" strike="noStrike" cap="none" normalizeH="0" baseline="0" dirty="0">
              <a:ln>
                <a:noFill/>
              </a:ln>
              <a:solidFill>
                <a:schemeClr val="bg1"/>
              </a:solidFill>
              <a:effectLst/>
              <a:latin typeface="+mn-lt"/>
            </a:endParaRPr>
          </a:p>
        </p:txBody>
      </p:sp>
      <p:sp>
        <p:nvSpPr>
          <p:cNvPr id="12" name="Oval 11">
            <a:extLst>
              <a:ext uri="{FF2B5EF4-FFF2-40B4-BE49-F238E27FC236}">
                <a16:creationId xmlns:a16="http://schemas.microsoft.com/office/drawing/2014/main" id="{0F4072FB-4D04-7F15-A4C0-E2C73691D110}"/>
              </a:ext>
            </a:extLst>
          </p:cNvPr>
          <p:cNvSpPr>
            <a:spLocks noChangeAspect="1"/>
          </p:cNvSpPr>
          <p:nvPr/>
        </p:nvSpPr>
        <p:spPr bwMode="auto">
          <a:xfrm>
            <a:off x="16093196" y="3199295"/>
            <a:ext cx="1284202" cy="1274963"/>
          </a:xfrm>
          <a:prstGeom prst="ellipse">
            <a:avLst/>
          </a:prstGeom>
          <a:solidFill>
            <a:srgbClr val="669900"/>
          </a:solidFill>
          <a:ln w="19050">
            <a:noFill/>
            <a:headEnd type="none" w="med" len="med"/>
            <a:tailEnd type="none" w="med" len="med"/>
          </a:ln>
          <a:effectLst/>
          <a:scene3d>
            <a:camera prst="orthographicFront"/>
            <a:lightRig rig="threePt" dir="t"/>
          </a:scene3d>
          <a:sp3d prstMaterial="matte">
            <a:bevelT prst="angle"/>
          </a:sp3d>
        </p:spPr>
        <p:style>
          <a:lnRef idx="2">
            <a:schemeClr val="accent6"/>
          </a:lnRef>
          <a:fillRef idx="1">
            <a:schemeClr val="lt1"/>
          </a:fillRef>
          <a:effectRef idx="0">
            <a:schemeClr val="accent6"/>
          </a:effectRef>
          <a:fontRef idx="minor">
            <a:schemeClr val="dk1"/>
          </a:fontRef>
        </p:style>
        <p:txBody>
          <a:bodyPr vert="horz" wrap="square" lIns="91440" tIns="91440" rIns="91440" bIns="91440" numCol="1" rtlCol="0" anchor="ctr" anchorCtr="0" compatLnSpc="1">
            <a:prstTxWarp prst="textNoShape">
              <a:avLst/>
            </a:prstTxWarp>
          </a:bodyPr>
          <a:lstStyle/>
          <a:p>
            <a:pPr marR="0" algn="ctr" defTabSz="914400" rtl="0" eaLnBrk="1" fontAlgn="base" latinLnBrk="0" hangingPunct="1">
              <a:lnSpc>
                <a:spcPct val="100000"/>
              </a:lnSpc>
              <a:spcBef>
                <a:spcPct val="0"/>
              </a:spcBef>
              <a:spcAft>
                <a:spcPct val="0"/>
              </a:spcAft>
              <a:buClrTx/>
              <a:buSzTx/>
              <a:tabLst/>
            </a:pPr>
            <a:r>
              <a:rPr kumimoji="0" lang="en-CA" sz="7200" b="0" i="0" u="none" strike="noStrike" cap="none" normalizeH="0" baseline="0" dirty="0">
                <a:ln>
                  <a:noFill/>
                </a:ln>
                <a:solidFill>
                  <a:schemeClr val="bg1"/>
                </a:solidFill>
                <a:effectLst/>
                <a:latin typeface="+mn-lt"/>
              </a:rPr>
              <a:t>4</a:t>
            </a:r>
          </a:p>
        </p:txBody>
      </p:sp>
      <p:sp>
        <p:nvSpPr>
          <p:cNvPr id="13" name="TextBox 12">
            <a:extLst>
              <a:ext uri="{FF2B5EF4-FFF2-40B4-BE49-F238E27FC236}">
                <a16:creationId xmlns:a16="http://schemas.microsoft.com/office/drawing/2014/main" id="{5714FBA3-98F9-E9DC-DCED-CB49CB334813}"/>
              </a:ext>
            </a:extLst>
          </p:cNvPr>
          <p:cNvSpPr txBox="1"/>
          <p:nvPr/>
        </p:nvSpPr>
        <p:spPr>
          <a:xfrm>
            <a:off x="1704528" y="4876382"/>
            <a:ext cx="2422621" cy="5320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rtlCol="0">
            <a:noAutofit/>
          </a:bodyPr>
          <a:lstStyle/>
          <a:p>
            <a:pPr algn="ctr" defTabSz="2438400">
              <a:buSzPct val="100000"/>
            </a:pPr>
            <a:endParaRPr lang="en-CA" sz="2400" dirty="0">
              <a:cs typeface="Arial" panose="020B0604020202020204" pitchFamily="34" charset="0"/>
            </a:endParaRPr>
          </a:p>
        </p:txBody>
      </p:sp>
      <p:sp>
        <p:nvSpPr>
          <p:cNvPr id="14" name="TextBox 13">
            <a:extLst>
              <a:ext uri="{FF2B5EF4-FFF2-40B4-BE49-F238E27FC236}">
                <a16:creationId xmlns:a16="http://schemas.microsoft.com/office/drawing/2014/main" id="{EF7B827E-5D3C-C0FE-214B-01694A1D82CE}"/>
              </a:ext>
            </a:extLst>
          </p:cNvPr>
          <p:cNvSpPr txBox="1"/>
          <p:nvPr/>
        </p:nvSpPr>
        <p:spPr>
          <a:xfrm>
            <a:off x="1312032" y="4427443"/>
            <a:ext cx="3339417" cy="2430557"/>
          </a:xfrm>
          <a:prstGeom prst="rect">
            <a:avLst/>
          </a:prstGeom>
          <a:noFill/>
        </p:spPr>
        <p:txBody>
          <a:bodyPr wrap="square" lIns="365712" tIns="182856" rIns="365712" bIns="182856" rtlCol="0">
            <a:noAutofit/>
          </a:bodyPr>
          <a:lstStyle/>
          <a:p>
            <a:pPr algn="ctr" defTabSz="1828388">
              <a:spcAft>
                <a:spcPts val="1800"/>
              </a:spcAft>
              <a:defRPr/>
            </a:pPr>
            <a:br>
              <a:rPr lang="en-US" b="1" dirty="0">
                <a:solidFill>
                  <a:srgbClr val="0070C0"/>
                </a:solidFill>
                <a:latin typeface="+mj-lt"/>
              </a:rPr>
            </a:br>
            <a:r>
              <a:rPr lang="en-US" sz="2800" b="1" dirty="0">
                <a:solidFill>
                  <a:srgbClr val="0070C0"/>
                </a:solidFill>
                <a:latin typeface="+mj-lt"/>
              </a:rPr>
              <a:t>AD HOC</a:t>
            </a:r>
          </a:p>
          <a:p>
            <a:pPr algn="ctr" defTabSz="1828388">
              <a:spcAft>
                <a:spcPts val="3600"/>
              </a:spcAft>
              <a:defRPr/>
            </a:pPr>
            <a:r>
              <a:rPr lang="en-US" sz="2800" b="1" dirty="0">
                <a:solidFill>
                  <a:srgbClr val="000000"/>
                </a:solidFill>
                <a:latin typeface="+mj-lt"/>
                <a:ea typeface="IBM Plex Sans" charset="0"/>
                <a:cs typeface="IBM Plex Sans" charset="0"/>
              </a:rPr>
              <a:t>AI</a:t>
            </a:r>
            <a:br>
              <a:rPr lang="en-US" sz="2800" b="1" dirty="0">
                <a:solidFill>
                  <a:srgbClr val="000000"/>
                </a:solidFill>
                <a:latin typeface="+mj-lt"/>
                <a:ea typeface="IBM Plex Sans" charset="0"/>
                <a:cs typeface="IBM Plex Sans" charset="0"/>
              </a:rPr>
            </a:br>
            <a:r>
              <a:rPr lang="en-US" sz="2800" b="1" dirty="0">
                <a:solidFill>
                  <a:srgbClr val="000000"/>
                </a:solidFill>
                <a:latin typeface="+mj-lt"/>
                <a:ea typeface="IBM Plex Sans" charset="0"/>
                <a:cs typeface="IBM Plex Sans" charset="0"/>
              </a:rPr>
              <a:t>Laggard</a:t>
            </a:r>
          </a:p>
        </p:txBody>
      </p:sp>
      <p:sp>
        <p:nvSpPr>
          <p:cNvPr id="15" name="TextBox 14">
            <a:extLst>
              <a:ext uri="{FF2B5EF4-FFF2-40B4-BE49-F238E27FC236}">
                <a16:creationId xmlns:a16="http://schemas.microsoft.com/office/drawing/2014/main" id="{DCA8D3F7-D870-8F10-9C4D-C5B3D4DAAEE2}"/>
              </a:ext>
            </a:extLst>
          </p:cNvPr>
          <p:cNvSpPr txBox="1"/>
          <p:nvPr/>
        </p:nvSpPr>
        <p:spPr>
          <a:xfrm>
            <a:off x="5943095" y="4416699"/>
            <a:ext cx="3498134" cy="2441301"/>
          </a:xfrm>
          <a:prstGeom prst="rect">
            <a:avLst/>
          </a:prstGeom>
          <a:noFill/>
        </p:spPr>
        <p:txBody>
          <a:bodyPr wrap="square" lIns="365712" tIns="182856" rIns="365712" bIns="182856" rtlCol="0">
            <a:noAutofit/>
          </a:bodyPr>
          <a:lstStyle/>
          <a:p>
            <a:pPr algn="ctr" defTabSz="1828388">
              <a:spcAft>
                <a:spcPts val="1800"/>
              </a:spcAft>
              <a:defRPr/>
            </a:pPr>
            <a:br>
              <a:rPr lang="en-US" b="1" dirty="0">
                <a:solidFill>
                  <a:schemeClr val="accent4">
                    <a:lumMod val="75000"/>
                  </a:schemeClr>
                </a:solidFill>
                <a:latin typeface="+mj-lt"/>
              </a:rPr>
            </a:br>
            <a:r>
              <a:rPr lang="en-US" sz="2800" b="1" dirty="0">
                <a:solidFill>
                  <a:srgbClr val="008EAE"/>
                </a:solidFill>
                <a:latin typeface="+mj-lt"/>
              </a:rPr>
              <a:t>OPPORTUNISTIC</a:t>
            </a:r>
            <a:endParaRPr lang="en-US" sz="2800" dirty="0">
              <a:solidFill>
                <a:srgbClr val="008EAE"/>
              </a:solidFill>
              <a:latin typeface="+mj-lt"/>
            </a:endParaRPr>
          </a:p>
          <a:p>
            <a:pPr algn="ctr" defTabSz="1828388">
              <a:spcAft>
                <a:spcPts val="1800"/>
              </a:spcAft>
              <a:defRPr/>
            </a:pPr>
            <a:r>
              <a:rPr lang="en-US" sz="2800" b="1" dirty="0">
                <a:solidFill>
                  <a:srgbClr val="000000"/>
                </a:solidFill>
                <a:latin typeface="+mj-lt"/>
                <a:ea typeface="IBM Plex Sans" charset="0"/>
                <a:cs typeface="IBM Plex Sans" charset="0"/>
              </a:rPr>
              <a:t>AI</a:t>
            </a:r>
            <a:br>
              <a:rPr lang="en-US" sz="2800" b="1" dirty="0">
                <a:solidFill>
                  <a:srgbClr val="000000"/>
                </a:solidFill>
                <a:latin typeface="+mj-lt"/>
                <a:ea typeface="IBM Plex Sans" charset="0"/>
                <a:cs typeface="IBM Plex Sans" charset="0"/>
              </a:rPr>
            </a:br>
            <a:r>
              <a:rPr lang="en-US" sz="2800" b="1" dirty="0">
                <a:solidFill>
                  <a:srgbClr val="000000"/>
                </a:solidFill>
                <a:latin typeface="+mj-lt"/>
                <a:ea typeface="IBM Plex Sans" charset="0"/>
                <a:cs typeface="IBM Plex Sans" charset="0"/>
              </a:rPr>
              <a:t>Apprentice</a:t>
            </a:r>
          </a:p>
        </p:txBody>
      </p:sp>
      <p:sp>
        <p:nvSpPr>
          <p:cNvPr id="16" name="TextBox 15">
            <a:extLst>
              <a:ext uri="{FF2B5EF4-FFF2-40B4-BE49-F238E27FC236}">
                <a16:creationId xmlns:a16="http://schemas.microsoft.com/office/drawing/2014/main" id="{3514B87A-137C-0286-CC9E-8028FD82E962}"/>
              </a:ext>
            </a:extLst>
          </p:cNvPr>
          <p:cNvSpPr txBox="1"/>
          <p:nvPr/>
        </p:nvSpPr>
        <p:spPr>
          <a:xfrm>
            <a:off x="10602631" y="4427443"/>
            <a:ext cx="3226281" cy="2430556"/>
          </a:xfrm>
          <a:prstGeom prst="rect">
            <a:avLst/>
          </a:prstGeom>
          <a:noFill/>
        </p:spPr>
        <p:txBody>
          <a:bodyPr wrap="square" lIns="365712" tIns="182856" rIns="365712" bIns="182856" rtlCol="0">
            <a:noAutofit/>
          </a:bodyPr>
          <a:lstStyle/>
          <a:p>
            <a:pPr algn="ctr" defTabSz="1828388">
              <a:spcAft>
                <a:spcPts val="1800"/>
              </a:spcAft>
              <a:defRPr/>
            </a:pPr>
            <a:br>
              <a:rPr lang="en-US" b="1" dirty="0">
                <a:solidFill>
                  <a:srgbClr val="009999"/>
                </a:solidFill>
                <a:latin typeface="+mj-lt"/>
              </a:rPr>
            </a:br>
            <a:r>
              <a:rPr lang="en-US" sz="2800" b="1" dirty="0">
                <a:solidFill>
                  <a:srgbClr val="009999"/>
                </a:solidFill>
                <a:latin typeface="+mj-lt"/>
              </a:rPr>
              <a:t>REPEATABLE</a:t>
            </a:r>
            <a:endParaRPr lang="en-US" sz="2800" dirty="0">
              <a:solidFill>
                <a:srgbClr val="009999"/>
              </a:solidFill>
              <a:latin typeface="+mj-lt"/>
            </a:endParaRPr>
          </a:p>
          <a:p>
            <a:pPr algn="ctr" defTabSz="1828388">
              <a:spcAft>
                <a:spcPts val="1800"/>
              </a:spcAft>
              <a:defRPr/>
            </a:pPr>
            <a:r>
              <a:rPr lang="en-US" sz="2800" b="1" dirty="0">
                <a:solidFill>
                  <a:srgbClr val="000000"/>
                </a:solidFill>
                <a:latin typeface="+mj-lt"/>
                <a:ea typeface="IBM Plex Sans" charset="0"/>
                <a:cs typeface="IBM Plex Sans" charset="0"/>
              </a:rPr>
              <a:t>AI</a:t>
            </a:r>
            <a:br>
              <a:rPr lang="en-US" sz="2800" b="1" dirty="0">
                <a:solidFill>
                  <a:srgbClr val="000000"/>
                </a:solidFill>
                <a:latin typeface="+mj-lt"/>
                <a:ea typeface="IBM Plex Sans" charset="0"/>
                <a:cs typeface="IBM Plex Sans" charset="0"/>
              </a:rPr>
            </a:br>
            <a:r>
              <a:rPr lang="en-US" sz="2800" b="1" dirty="0">
                <a:solidFill>
                  <a:srgbClr val="000000"/>
                </a:solidFill>
                <a:latin typeface="+mj-lt"/>
                <a:ea typeface="IBM Plex Sans" charset="0"/>
                <a:cs typeface="IBM Plex Sans" charset="0"/>
              </a:rPr>
              <a:t>Practitioner</a:t>
            </a:r>
          </a:p>
        </p:txBody>
      </p:sp>
      <p:sp>
        <p:nvSpPr>
          <p:cNvPr id="17" name="TextBox 16">
            <a:extLst>
              <a:ext uri="{FF2B5EF4-FFF2-40B4-BE49-F238E27FC236}">
                <a16:creationId xmlns:a16="http://schemas.microsoft.com/office/drawing/2014/main" id="{975AA95D-613D-14FB-11F5-F835A4C6493A}"/>
              </a:ext>
            </a:extLst>
          </p:cNvPr>
          <p:cNvSpPr txBox="1"/>
          <p:nvPr/>
        </p:nvSpPr>
        <p:spPr>
          <a:xfrm>
            <a:off x="15054427" y="4427443"/>
            <a:ext cx="3440295" cy="2396460"/>
          </a:xfrm>
          <a:prstGeom prst="rect">
            <a:avLst/>
          </a:prstGeom>
          <a:noFill/>
        </p:spPr>
        <p:txBody>
          <a:bodyPr wrap="square" lIns="365712" tIns="182856" rIns="365712" bIns="182856" rtlCol="0">
            <a:noAutofit/>
          </a:bodyPr>
          <a:lstStyle/>
          <a:p>
            <a:pPr algn="ctr" defTabSz="1828388">
              <a:spcAft>
                <a:spcPts val="1800"/>
              </a:spcAft>
              <a:defRPr/>
            </a:pPr>
            <a:br>
              <a:rPr lang="en-US" b="1" dirty="0">
                <a:solidFill>
                  <a:srgbClr val="669900"/>
                </a:solidFill>
                <a:latin typeface="+mj-lt"/>
              </a:rPr>
            </a:br>
            <a:r>
              <a:rPr lang="en-US" sz="2800" b="1" dirty="0">
                <a:solidFill>
                  <a:srgbClr val="669900"/>
                </a:solidFill>
                <a:latin typeface="+mj-lt"/>
              </a:rPr>
              <a:t>MANAGED</a:t>
            </a:r>
            <a:endParaRPr lang="en-US" sz="2800" dirty="0">
              <a:solidFill>
                <a:srgbClr val="669900"/>
              </a:solidFill>
              <a:latin typeface="+mj-lt"/>
            </a:endParaRPr>
          </a:p>
          <a:p>
            <a:pPr algn="ctr" defTabSz="1828388">
              <a:spcAft>
                <a:spcPts val="1800"/>
              </a:spcAft>
              <a:defRPr/>
            </a:pPr>
            <a:r>
              <a:rPr lang="en-US" sz="2800" b="1" dirty="0">
                <a:solidFill>
                  <a:srgbClr val="000000"/>
                </a:solidFill>
                <a:latin typeface="+mj-lt"/>
                <a:ea typeface="IBM Plex Sans" charset="0"/>
                <a:cs typeface="IBM Plex Sans" charset="0"/>
              </a:rPr>
              <a:t>AI</a:t>
            </a:r>
            <a:br>
              <a:rPr lang="en-US" sz="2800" b="1" dirty="0">
                <a:solidFill>
                  <a:srgbClr val="000000"/>
                </a:solidFill>
                <a:latin typeface="+mj-lt"/>
                <a:ea typeface="IBM Plex Sans" charset="0"/>
                <a:cs typeface="IBM Plex Sans" charset="0"/>
              </a:rPr>
            </a:br>
            <a:r>
              <a:rPr lang="en-US" sz="2800" b="1" dirty="0">
                <a:solidFill>
                  <a:srgbClr val="000000"/>
                </a:solidFill>
                <a:latin typeface="+mj-lt"/>
                <a:ea typeface="IBM Plex Sans" charset="0"/>
                <a:cs typeface="IBM Plex Sans" charset="0"/>
              </a:rPr>
              <a:t>Transformer</a:t>
            </a:r>
          </a:p>
        </p:txBody>
      </p:sp>
      <p:sp>
        <p:nvSpPr>
          <p:cNvPr id="18" name="TextBox 17">
            <a:extLst>
              <a:ext uri="{FF2B5EF4-FFF2-40B4-BE49-F238E27FC236}">
                <a16:creationId xmlns:a16="http://schemas.microsoft.com/office/drawing/2014/main" id="{F3C0F4CB-C330-14B1-8E97-3504060A09D1}"/>
              </a:ext>
            </a:extLst>
          </p:cNvPr>
          <p:cNvSpPr txBox="1"/>
          <p:nvPr/>
        </p:nvSpPr>
        <p:spPr>
          <a:xfrm>
            <a:off x="19525625" y="4427443"/>
            <a:ext cx="3433766" cy="2396457"/>
          </a:xfrm>
          <a:prstGeom prst="rect">
            <a:avLst/>
          </a:prstGeom>
          <a:noFill/>
        </p:spPr>
        <p:txBody>
          <a:bodyPr wrap="square" lIns="365712" tIns="182856" rIns="365712" bIns="182856" rtlCol="0">
            <a:noAutofit/>
          </a:bodyPr>
          <a:lstStyle/>
          <a:p>
            <a:pPr algn="ctr" defTabSz="1828388">
              <a:spcAft>
                <a:spcPts val="1800"/>
              </a:spcAft>
              <a:defRPr/>
            </a:pPr>
            <a:br>
              <a:rPr lang="en-US" b="1" dirty="0">
                <a:solidFill>
                  <a:srgbClr val="99CC00"/>
                </a:solidFill>
                <a:latin typeface="+mj-lt"/>
              </a:rPr>
            </a:br>
            <a:r>
              <a:rPr lang="en-US" sz="2800" b="1" dirty="0">
                <a:solidFill>
                  <a:srgbClr val="99CC00"/>
                </a:solidFill>
                <a:latin typeface="+mj-lt"/>
              </a:rPr>
              <a:t>OPTIMIZED</a:t>
            </a:r>
            <a:endParaRPr lang="en-US" sz="2800" dirty="0">
              <a:solidFill>
                <a:srgbClr val="99CC00"/>
              </a:solidFill>
              <a:latin typeface="+mj-lt"/>
            </a:endParaRPr>
          </a:p>
          <a:p>
            <a:pPr algn="ctr" defTabSz="1828388">
              <a:spcAft>
                <a:spcPts val="1800"/>
              </a:spcAft>
              <a:defRPr/>
            </a:pPr>
            <a:r>
              <a:rPr lang="en-US" sz="2800" b="1" dirty="0">
                <a:solidFill>
                  <a:srgbClr val="000000"/>
                </a:solidFill>
                <a:latin typeface="+mj-lt"/>
                <a:ea typeface="IBM Plex Sans" charset="0"/>
                <a:cs typeface="IBM Plex Sans" charset="0"/>
              </a:rPr>
              <a:t>AI</a:t>
            </a:r>
            <a:br>
              <a:rPr lang="en-US" sz="2800" b="1" dirty="0">
                <a:solidFill>
                  <a:srgbClr val="000000"/>
                </a:solidFill>
                <a:latin typeface="+mj-lt"/>
                <a:ea typeface="IBM Plex Sans" charset="0"/>
                <a:cs typeface="IBM Plex Sans" charset="0"/>
              </a:rPr>
            </a:br>
            <a:r>
              <a:rPr lang="en-US" sz="2800" b="1" dirty="0">
                <a:solidFill>
                  <a:srgbClr val="000000"/>
                </a:solidFill>
                <a:latin typeface="+mj-lt"/>
                <a:ea typeface="IBM Plex Sans" charset="0"/>
                <a:cs typeface="IBM Plex Sans" charset="0"/>
              </a:rPr>
              <a:t>Disrupter</a:t>
            </a:r>
          </a:p>
        </p:txBody>
      </p:sp>
      <p:cxnSp>
        <p:nvCxnSpPr>
          <p:cNvPr id="19" name="Straight Connector 18">
            <a:extLst>
              <a:ext uri="{FF2B5EF4-FFF2-40B4-BE49-F238E27FC236}">
                <a16:creationId xmlns:a16="http://schemas.microsoft.com/office/drawing/2014/main" id="{F57C644F-4EE4-52B1-D62C-4D91E1D498BD}"/>
              </a:ext>
            </a:extLst>
          </p:cNvPr>
          <p:cNvCxnSpPr>
            <a:cxnSpLocks/>
          </p:cNvCxnSpPr>
          <p:nvPr/>
        </p:nvCxnSpPr>
        <p:spPr bwMode="auto">
          <a:xfrm>
            <a:off x="1220376" y="7218770"/>
            <a:ext cx="3587854" cy="7935"/>
          </a:xfrm>
          <a:prstGeom prst="line">
            <a:avLst/>
          </a:prstGeom>
          <a:ln w="76200">
            <a:solidFill>
              <a:srgbClr val="0070C0"/>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007CDFC9-6579-8449-CDE2-F2D271834C0C}"/>
              </a:ext>
            </a:extLst>
          </p:cNvPr>
          <p:cNvCxnSpPr>
            <a:cxnSpLocks/>
          </p:cNvCxnSpPr>
          <p:nvPr/>
        </p:nvCxnSpPr>
        <p:spPr bwMode="auto">
          <a:xfrm>
            <a:off x="5943095" y="7218770"/>
            <a:ext cx="3583611" cy="0"/>
          </a:xfrm>
          <a:prstGeom prst="line">
            <a:avLst/>
          </a:prstGeom>
          <a:ln w="76200">
            <a:solidFill>
              <a:srgbClr val="0095B7"/>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1A81C3C7-561E-7A66-4FE9-E070AC4C221A}"/>
              </a:ext>
            </a:extLst>
          </p:cNvPr>
          <p:cNvCxnSpPr>
            <a:cxnSpLocks/>
          </p:cNvCxnSpPr>
          <p:nvPr/>
        </p:nvCxnSpPr>
        <p:spPr bwMode="auto">
          <a:xfrm flipV="1">
            <a:off x="10614991" y="7218770"/>
            <a:ext cx="3399184" cy="7935"/>
          </a:xfrm>
          <a:prstGeom prst="line">
            <a:avLst/>
          </a:prstGeom>
          <a:ln w="76200">
            <a:solidFill>
              <a:srgbClr val="009999"/>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9ECCC7B0-3EB2-65B4-1DDF-22FD27E65E5F}"/>
              </a:ext>
            </a:extLst>
          </p:cNvPr>
          <p:cNvCxnSpPr>
            <a:cxnSpLocks/>
          </p:cNvCxnSpPr>
          <p:nvPr/>
        </p:nvCxnSpPr>
        <p:spPr bwMode="auto">
          <a:xfrm>
            <a:off x="15230475" y="7197844"/>
            <a:ext cx="3478634" cy="0"/>
          </a:xfrm>
          <a:prstGeom prst="line">
            <a:avLst/>
          </a:prstGeom>
          <a:ln w="76200">
            <a:solidFill>
              <a:srgbClr val="669900"/>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FC27D2D1-2839-E454-7199-2A84B25A467F}"/>
              </a:ext>
            </a:extLst>
          </p:cNvPr>
          <p:cNvCxnSpPr>
            <a:cxnSpLocks/>
          </p:cNvCxnSpPr>
          <p:nvPr/>
        </p:nvCxnSpPr>
        <p:spPr bwMode="auto">
          <a:xfrm>
            <a:off x="19802678" y="7188863"/>
            <a:ext cx="3454887" cy="8981"/>
          </a:xfrm>
          <a:prstGeom prst="line">
            <a:avLst/>
          </a:prstGeom>
          <a:ln w="76200">
            <a:solidFill>
              <a:srgbClr val="99CC00"/>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4" name="TextBox 23">
            <a:extLst>
              <a:ext uri="{FF2B5EF4-FFF2-40B4-BE49-F238E27FC236}">
                <a16:creationId xmlns:a16="http://schemas.microsoft.com/office/drawing/2014/main" id="{25A05513-AA29-9C43-F3AF-4C0E3482153F}"/>
              </a:ext>
            </a:extLst>
          </p:cNvPr>
          <p:cNvSpPr txBox="1"/>
          <p:nvPr/>
        </p:nvSpPr>
        <p:spPr>
          <a:xfrm>
            <a:off x="1312032" y="7448839"/>
            <a:ext cx="3496198" cy="5766392"/>
          </a:xfrm>
          <a:prstGeom prst="rect">
            <a:avLst/>
          </a:prstGeom>
          <a:noFill/>
        </p:spPr>
        <p:txBody>
          <a:bodyPr wrap="square" lIns="36000" tIns="182856" rIns="251999" bIns="182856" rtlCol="0">
            <a:noAutofit/>
          </a:bodyPr>
          <a:lstStyle/>
          <a:p>
            <a:pPr defTabSz="1828388">
              <a:spcAft>
                <a:spcPts val="3600"/>
              </a:spcAft>
              <a:defRPr/>
            </a:pPr>
            <a:r>
              <a:rPr lang="en-US" sz="2800" dirty="0">
                <a:solidFill>
                  <a:srgbClr val="000000"/>
                </a:solidFill>
                <a:ea typeface="IBM Plex Sans" charset="0"/>
                <a:cs typeface="IBM Plex Sans" charset="0"/>
              </a:rPr>
              <a:t>AI is used in silos by select individuals or groups. There is no formal strategy or coordination as part of the broader view of AI potential.</a:t>
            </a:r>
          </a:p>
        </p:txBody>
      </p:sp>
      <p:sp>
        <p:nvSpPr>
          <p:cNvPr id="25" name="TextBox 24">
            <a:extLst>
              <a:ext uri="{FF2B5EF4-FFF2-40B4-BE49-F238E27FC236}">
                <a16:creationId xmlns:a16="http://schemas.microsoft.com/office/drawing/2014/main" id="{0DF28B3D-5EA2-EB78-DBDC-1D094D1AB335}"/>
              </a:ext>
            </a:extLst>
          </p:cNvPr>
          <p:cNvSpPr txBox="1"/>
          <p:nvPr/>
        </p:nvSpPr>
        <p:spPr>
          <a:xfrm>
            <a:off x="5963478" y="7448838"/>
            <a:ext cx="3563228" cy="5766393"/>
          </a:xfrm>
          <a:prstGeom prst="rect">
            <a:avLst/>
          </a:prstGeom>
          <a:noFill/>
        </p:spPr>
        <p:txBody>
          <a:bodyPr wrap="square" lIns="36000" tIns="182856" rIns="251999" bIns="182856" rtlCol="0">
            <a:noAutofit/>
          </a:bodyPr>
          <a:lstStyle/>
          <a:p>
            <a:pPr defTabSz="1828388">
              <a:spcAft>
                <a:spcPts val="3600"/>
              </a:spcAft>
              <a:defRPr/>
            </a:pPr>
            <a:r>
              <a:rPr lang="en-US" sz="2800" dirty="0">
                <a:solidFill>
                  <a:srgbClr val="000000"/>
                </a:solidFill>
                <a:ea typeface="IBM Plex Sans" charset="0"/>
                <a:cs typeface="IBM Plex Sans" charset="0"/>
              </a:rPr>
              <a:t>AI is used for isolated projects. Data readiness, governance, skills, management and technology selection are one-off and limited to specific initiatives.</a:t>
            </a:r>
          </a:p>
        </p:txBody>
      </p:sp>
      <p:sp>
        <p:nvSpPr>
          <p:cNvPr id="26" name="TextBox 25">
            <a:extLst>
              <a:ext uri="{FF2B5EF4-FFF2-40B4-BE49-F238E27FC236}">
                <a16:creationId xmlns:a16="http://schemas.microsoft.com/office/drawing/2014/main" id="{E996DBCC-1809-1518-E285-41FABA18E7F5}"/>
              </a:ext>
            </a:extLst>
          </p:cNvPr>
          <p:cNvSpPr txBox="1"/>
          <p:nvPr/>
        </p:nvSpPr>
        <p:spPr>
          <a:xfrm>
            <a:off x="10614991" y="7448838"/>
            <a:ext cx="3399184" cy="5766395"/>
          </a:xfrm>
          <a:prstGeom prst="rect">
            <a:avLst/>
          </a:prstGeom>
          <a:noFill/>
        </p:spPr>
        <p:txBody>
          <a:bodyPr wrap="square" lIns="36000" tIns="182856" rIns="251999" bIns="182856" rtlCol="0">
            <a:noAutofit/>
          </a:bodyPr>
          <a:lstStyle/>
          <a:p>
            <a:pPr defTabSz="1828388">
              <a:spcAft>
                <a:spcPts val="3600"/>
              </a:spcAft>
              <a:defRPr/>
            </a:pPr>
            <a:r>
              <a:rPr lang="en-US" sz="2800" dirty="0">
                <a:ea typeface="IBM Plex Sans" charset="0"/>
                <a:cs typeface="IBM Plex Sans" charset="0"/>
              </a:rPr>
              <a:t>AI is used for multiple projects. Data readiness, governance, skills management, </a:t>
            </a:r>
            <a:br>
              <a:rPr lang="en-US" sz="2800" dirty="0">
                <a:ea typeface="IBM Plex Sans" charset="0"/>
                <a:cs typeface="IBM Plex Sans" charset="0"/>
              </a:rPr>
            </a:br>
            <a:r>
              <a:rPr lang="en-US" sz="2800" dirty="0">
                <a:ea typeface="IBM Plex Sans" charset="0"/>
                <a:cs typeface="IBM Plex Sans" charset="0"/>
              </a:rPr>
              <a:t>and technology selection are repeated across those initiatives.</a:t>
            </a:r>
          </a:p>
        </p:txBody>
      </p:sp>
      <p:sp>
        <p:nvSpPr>
          <p:cNvPr id="27" name="TextBox 26">
            <a:extLst>
              <a:ext uri="{FF2B5EF4-FFF2-40B4-BE49-F238E27FC236}">
                <a16:creationId xmlns:a16="http://schemas.microsoft.com/office/drawing/2014/main" id="{8DF7DC0E-C69A-CD68-37EA-80D9798B6D63}"/>
              </a:ext>
            </a:extLst>
          </p:cNvPr>
          <p:cNvSpPr txBox="1"/>
          <p:nvPr/>
        </p:nvSpPr>
        <p:spPr>
          <a:xfrm>
            <a:off x="15268813" y="7448839"/>
            <a:ext cx="3973343" cy="5766400"/>
          </a:xfrm>
          <a:prstGeom prst="rect">
            <a:avLst/>
          </a:prstGeom>
          <a:noFill/>
        </p:spPr>
        <p:txBody>
          <a:bodyPr wrap="square" lIns="36000" tIns="182856" rIns="251999" bIns="182856" rtlCol="0">
            <a:noAutofit/>
          </a:bodyPr>
          <a:lstStyle/>
          <a:p>
            <a:pPr defTabSz="1828388">
              <a:spcAft>
                <a:spcPts val="3600"/>
              </a:spcAft>
              <a:defRPr/>
            </a:pPr>
            <a:r>
              <a:rPr lang="en-US" sz="2800" dirty="0">
                <a:ea typeface="IBM Plex Sans" charset="0"/>
                <a:cs typeface="IBM Plex Sans" charset="0"/>
              </a:rPr>
              <a:t>Enterprise-wide AI strategy aligned to business goals is in place. Data readiness, governance, skills management, and technology are consistent across rolled out AI initiatives.</a:t>
            </a:r>
          </a:p>
        </p:txBody>
      </p:sp>
      <p:sp>
        <p:nvSpPr>
          <p:cNvPr id="28" name="TextBox 27">
            <a:extLst>
              <a:ext uri="{FF2B5EF4-FFF2-40B4-BE49-F238E27FC236}">
                <a16:creationId xmlns:a16="http://schemas.microsoft.com/office/drawing/2014/main" id="{BBB0ED4A-CE58-84DD-94B6-8C7B78CFEB20}"/>
              </a:ext>
            </a:extLst>
          </p:cNvPr>
          <p:cNvSpPr txBox="1"/>
          <p:nvPr/>
        </p:nvSpPr>
        <p:spPr>
          <a:xfrm>
            <a:off x="19802677" y="7448838"/>
            <a:ext cx="3613913" cy="5766401"/>
          </a:xfrm>
          <a:prstGeom prst="rect">
            <a:avLst/>
          </a:prstGeom>
          <a:noFill/>
        </p:spPr>
        <p:txBody>
          <a:bodyPr wrap="square" lIns="36000" tIns="182856" rIns="251999" bIns="182856" rtlCol="0">
            <a:noAutofit/>
          </a:bodyPr>
          <a:lstStyle/>
          <a:p>
            <a:pPr defTabSz="1828388">
              <a:spcAft>
                <a:spcPts val="3600"/>
              </a:spcAft>
              <a:defRPr/>
            </a:pPr>
            <a:r>
              <a:rPr lang="en-US" sz="2800" dirty="0"/>
              <a:t>Enterprise-wide AI strategy aligned to business goals and redesigned business models repeatedly create new business value. Data, skills, governance, and technology usage maximize efficiency.</a:t>
            </a:r>
            <a:endParaRPr lang="en-US" sz="2800" dirty="0">
              <a:ea typeface="IBM Plex Sans" charset="0"/>
              <a:cs typeface="IBM Plex Sans" charset="0"/>
            </a:endParaRPr>
          </a:p>
        </p:txBody>
      </p:sp>
      <p:sp>
        <p:nvSpPr>
          <p:cNvPr id="32" name="TextBox 31">
            <a:extLst>
              <a:ext uri="{FF2B5EF4-FFF2-40B4-BE49-F238E27FC236}">
                <a16:creationId xmlns:a16="http://schemas.microsoft.com/office/drawing/2014/main" id="{F917290B-2A90-4ECD-8D37-5A42F6D8C7C8}"/>
              </a:ext>
            </a:extLst>
          </p:cNvPr>
          <p:cNvSpPr txBox="1"/>
          <p:nvPr/>
        </p:nvSpPr>
        <p:spPr>
          <a:xfrm>
            <a:off x="418513" y="1929409"/>
            <a:ext cx="20026066" cy="64633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r>
              <a:rPr lang="en-CA" sz="3600" b="1" dirty="0"/>
              <a:t>IDC MaturityScape: Artificial Intelligence – Stage Overview</a:t>
            </a:r>
            <a:endParaRPr lang="en-US" dirty="0"/>
          </a:p>
        </p:txBody>
      </p:sp>
    </p:spTree>
    <p:extLst>
      <p:ext uri="{BB962C8B-B14F-4D97-AF65-F5344CB8AC3E}">
        <p14:creationId xmlns:p14="http://schemas.microsoft.com/office/powerpoint/2010/main" val="2733477088"/>
      </p:ext>
    </p:extLst>
  </p:cSld>
  <p:clrMapOvr>
    <a:masterClrMapping/>
  </p:clrMapOvr>
  <p:transition spd="med"/>
</p:sld>
</file>

<file path=ppt/theme/theme1.xml><?xml version="1.0" encoding="utf-8"?>
<a:theme xmlns:a="http://schemas.openxmlformats.org/drawingml/2006/main" name="IBM presentation enablement template">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327600" marR="0" indent="-327600" algn="l" defTabSz="914400" rtl="0" eaLnBrk="1" fontAlgn="base" latinLnBrk="0" hangingPunct="1">
          <a:lnSpc>
            <a:spcPct val="100000"/>
          </a:lnSpc>
          <a:spcBef>
            <a:spcPct val="0"/>
          </a:spcBef>
          <a:spcAft>
            <a:spcPct val="0"/>
          </a:spcAft>
          <a:buClrTx/>
          <a:buSzTx/>
          <a:buFont typeface="Arial" panose="020B0604020202020204" pitchFamily="34" charset="0"/>
          <a:buChar char="•"/>
          <a:tabLst/>
          <a:defRPr kumimoji="0" sz="2000" b="0" i="0" u="none" strike="noStrike" cap="none" normalizeH="0" baseline="0" dirty="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xmlns:p="http://schemas.openxmlformats.org/presentationml/2006/main" xmlns:r="http://schemas.openxmlformats.org/officeDocument/2006/relationships" val="1"/>
          </a:ext>
        </a:extLst>
      </a:spPr>
      <a:bodyPr wrap="square" lIns="0" tIns="0" rIns="0" bIns="0" rtlCol="0">
        <a:noAutofit/>
      </a:bodyPr>
      <a:lstStyle>
        <a:defPPr algn="l" defTabSz="2438400">
          <a:buSzPct val="100000"/>
          <a:defRPr sz="2400" dirty="0" smtClean="0">
            <a:cs typeface="Arial" panose="020B0604020202020204" pitchFamily="34" charset="0"/>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presentation_template_v_1_4_Plex" id="{461DE280-6773-3240-A149-7E3C0A49F9FC}" vid="{119F70B9-3B70-5545-8722-9A4DAAA12CBF}"/>
    </a:ext>
  </a:extLst>
</a:theme>
</file>

<file path=ppt/theme/theme2.xml><?xml version="1.0" encoding="utf-8"?>
<a:theme xmlns:a="http://schemas.openxmlformats.org/drawingml/2006/main" name="IBM Brand Template 2022">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smtClean="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Master_Presentation_2021_V01_Plex" id="{BD398A2B-0B96-D843-9A4A-05239798B6A1}" vid="{46683C84-C800-D441-9101-471717108C97}"/>
    </a:ext>
  </a:extLst>
</a:theme>
</file>

<file path=ppt/theme/theme3.xml><?xml version="1.0" encoding="utf-8"?>
<a:theme xmlns:a="http://schemas.openxmlformats.org/drawingml/2006/main" name="IBM Brand Template 2022">
  <a:themeElements>
    <a:clrScheme name="Custom 1">
      <a:dk1>
        <a:srgbClr val="FFFFFF"/>
      </a:dk1>
      <a:lt1>
        <a:srgbClr val="000000"/>
      </a:lt1>
      <a:dk2>
        <a:srgbClr val="FFFFFF"/>
      </a:dk2>
      <a:lt2>
        <a:srgbClr val="000000"/>
      </a:lt2>
      <a:accent1>
        <a:srgbClr val="0F62FE"/>
      </a:accent1>
      <a:accent2>
        <a:srgbClr val="A56EFF"/>
      </a:accent2>
      <a:accent3>
        <a:srgbClr val="003A6D"/>
      </a:accent3>
      <a:accent4>
        <a:srgbClr val="009D9A"/>
      </a:accent4>
      <a:accent5>
        <a:srgbClr val="9F1853"/>
      </a:accent5>
      <a:accent6>
        <a:srgbClr val="FA4D56"/>
      </a:accent6>
      <a:hlink>
        <a:srgbClr val="0F62FE"/>
      </a:hlink>
      <a:folHlink>
        <a:srgbClr val="6F6F6F"/>
      </a:folHlink>
    </a:clrScheme>
    <a:fontScheme name="IBM Plex">
      <a:majorFont>
        <a:latin typeface="IBM Plex Sans Light"/>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9050">
          <a:solidFill>
            <a:schemeClr val="accent1"/>
          </a:solidFill>
          <a:headEnd type="none" w="med" len="med"/>
          <a:tailEnd type="none" w="med" len="med"/>
        </a:ln>
        <a:effectLst/>
      </a:spPr>
      <a:bodyPr vert="horz" wrap="square" lIns="91440" tIns="91440" rIns="91440" bIns="9144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IBM Plex Sans Light"/>
          <a:buNone/>
          <a:tabLst/>
          <a:defRPr kumimoji="0" sz="1400" b="0" i="0" u="none" strike="noStrike" cap="none" normalizeH="0" baseline="0" dirty="0" smtClean="0">
            <a:ln>
              <a:noFill/>
            </a:ln>
            <a:solidFill>
              <a:schemeClr val="bg1"/>
            </a:solidFill>
            <a:effectLst/>
            <a:latin typeface="+mn-lt"/>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ln w="12700">
          <a:miter lim="400000"/>
        </a:ln>
        <a:extLst>
          <a:ext uri="{C572A759-6A51-4108-AA02-DFA0A04FC94B}">
            <ma14:wrappingTextBoxFlag xmlns:r="http://schemas.openxmlformats.org/officeDocument/2006/relationships" xmlns:p="http://schemas.openxmlformats.org/presentationml/2006/main" xmlns="" xmlns:m="http://schemas.openxmlformats.org/officeDocument/2006/math" xmlns:a14="http://schemas.microsoft.com/office/drawing/2010/main" xmlns:ma14="http://schemas.microsoft.com/office/mac/drawingml/2011/main" val="1"/>
          </a:ext>
        </a:extLst>
      </a:spPr>
      <a:bodyPr wrap="square" lIns="0" tIns="0" rIns="0" bIns="0" rtlCol="0">
        <a:noAutofit/>
      </a:bodyPr>
      <a:lstStyle>
        <a:defPPr marL="444465" indent="-446749" algn="l" defTabSz="2438400">
          <a:spcBef>
            <a:spcPts val="2900"/>
          </a:spcBef>
          <a:buSzPct val="100000"/>
          <a:buFontTx/>
          <a:buChar char="–"/>
          <a:defRPr kern="0" dirty="0" smtClean="0">
            <a:solidFill>
              <a:srgbClr val="000000"/>
            </a:solidFill>
            <a:ea typeface="+mj-ea"/>
            <a:cs typeface="+mj-cs"/>
            <a:sym typeface="IBM Plex Sans Light"/>
          </a:defRPr>
        </a:defPPr>
      </a:lstStyle>
    </a:txDef>
  </a:objectDefaults>
  <a:extraClrSchemeLst/>
  <a:custClrLst>
    <a:custClr name="Gray 100">
      <a:srgbClr val="161616"/>
    </a:custClr>
    <a:custClr name="Gray 90">
      <a:srgbClr val="262626"/>
    </a:custClr>
    <a:custClr name="Gray 80">
      <a:srgbClr val="393939"/>
    </a:custClr>
    <a:custClr name="Gray 70">
      <a:srgbClr val="525252"/>
    </a:custClr>
    <a:custClr name="Gray 60">
      <a:srgbClr val="6F6F6F"/>
    </a:custClr>
    <a:custClr name="Gray 50">
      <a:srgbClr val="8D8D8D"/>
    </a:custClr>
    <a:custClr name="Gray 40">
      <a:srgbClr val="A8A8A8"/>
    </a:custClr>
    <a:custClr name="Gray 30">
      <a:srgbClr val="C6C6C6"/>
    </a:custClr>
    <a:custClr name="Gray 20">
      <a:srgbClr val="E0E0E0"/>
    </a:custClr>
    <a:custClr name="Gray 10">
      <a:srgbClr val="F4F4F4"/>
    </a:custClr>
    <a:custClr name="Blue 100">
      <a:srgbClr val="001141"/>
    </a:custClr>
    <a:custClr name="Blue 90">
      <a:srgbClr val="001D6C"/>
    </a:custClr>
    <a:custClr name="Blue 80">
      <a:srgbClr val="002D9C"/>
    </a:custClr>
    <a:custClr name="Blue 70">
      <a:srgbClr val="0043CE"/>
    </a:custClr>
    <a:custClr name="Blue 60">
      <a:srgbClr val="0F62FE"/>
    </a:custClr>
    <a:custClr name="Cyan 50">
      <a:srgbClr val="1192E8"/>
    </a:custClr>
    <a:custClr name="Cyan 40">
      <a:srgbClr val="33B1FF"/>
    </a:custClr>
    <a:custClr name="Cyan 30">
      <a:srgbClr val="82CFFF"/>
    </a:custClr>
    <a:custClr name="Cyan 20">
      <a:srgbClr val="BAE6FF"/>
    </a:custClr>
    <a:custClr name="Cyan 10">
      <a:srgbClr val="E5F6FF"/>
    </a:custClr>
    <a:custClr name="Red 60">
      <a:srgbClr val="DA1E28"/>
    </a:custClr>
    <a:custClr name="Red 50">
      <a:srgbClr val="FA4D56"/>
    </a:custClr>
    <a:custClr name="Red 30">
      <a:srgbClr val="FFB3B8"/>
    </a:custClr>
    <a:custClr name="Red 20">
      <a:srgbClr val="FFD7D9"/>
    </a:custClr>
    <a:custClr name="Red 10">
      <a:srgbClr val="FFF1F1"/>
    </a:custClr>
    <a:custClr name="Magenta 60">
      <a:srgbClr val="D02670"/>
    </a:custClr>
    <a:custClr name="Magenta 50">
      <a:srgbClr val="EE5396"/>
    </a:custClr>
    <a:custClr name="Magenta 30">
      <a:srgbClr val="FFAFD2"/>
    </a:custClr>
    <a:custClr name="Magenta 20">
      <a:srgbClr val="FFD6E8"/>
    </a:custClr>
    <a:custClr name="Magenta 10">
      <a:srgbClr val="FFF0F7"/>
    </a:custClr>
    <a:custClr name="Purple 60">
      <a:srgbClr val="8A3FFC"/>
    </a:custClr>
    <a:custClr name="Purple 50">
      <a:srgbClr val="A56EFF"/>
    </a:custClr>
    <a:custClr name="Purple 30">
      <a:srgbClr val="D4BBFF"/>
    </a:custClr>
    <a:custClr name="Purple 20">
      <a:srgbClr val="E8DAFF"/>
    </a:custClr>
    <a:custClr name="Purple 10">
      <a:srgbClr val="F6F2FF"/>
    </a:custClr>
    <a:custClr name="Teal 60">
      <a:srgbClr val="007D79"/>
    </a:custClr>
    <a:custClr name="Teal 50">
      <a:srgbClr val="009D9A"/>
    </a:custClr>
    <a:custClr name="Teal 30">
      <a:srgbClr val="3DDBD9"/>
    </a:custClr>
    <a:custClr name="Teal 20">
      <a:srgbClr val="9EF0F0"/>
    </a:custClr>
    <a:custClr name="Teal 10">
      <a:srgbClr val="D9FBFB"/>
    </a:custClr>
    <a:custClr name="Green 60">
      <a:srgbClr val="198038"/>
    </a:custClr>
    <a:custClr name="Green 50">
      <a:srgbClr val="24A148"/>
    </a:custClr>
    <a:custClr name="Green 30">
      <a:srgbClr val="6FDC8C"/>
    </a:custClr>
    <a:custClr name="Green 20">
      <a:srgbClr val="A7F0BA"/>
    </a:custClr>
    <a:custClr name="Green 10">
      <a:srgbClr val="DEFBE6"/>
    </a:custClr>
    <a:custClr name="Yellow 30">
      <a:srgbClr val="F1C21B"/>
    </a:custClr>
    <a:custClr name="Yellow 20">
      <a:srgbClr val="FDDC69"/>
    </a:custClr>
    <a:custClr name="Yellow 10">
      <a:srgbClr val="FCF4D6"/>
    </a:custClr>
    <a:custClr name="Blue 20">
      <a:srgbClr val="D0E2FF"/>
    </a:custClr>
    <a:custClr name="Blue 10">
      <a:srgbClr val="EDF5FF"/>
    </a:custClr>
  </a:custClrLst>
  <a:extLst>
    <a:ext uri="{05A4C25C-085E-4340-85A3-A5531E510DB2}">
      <thm15:themeFamily xmlns:thm15="http://schemas.microsoft.com/office/thememl/2012/main" name="IBM_Master_Presentation_2021_V01_Plex" id="{BD398A2B-0B96-D843-9A4A-05239798B6A1}" vid="{46683C84-C800-D441-9101-471717108C97}"/>
    </a:ext>
  </a:extLst>
</a:theme>
</file>

<file path=docProps/app.xml><?xml version="1.0" encoding="utf-8"?>
<Properties xmlns="http://schemas.openxmlformats.org/officeDocument/2006/extended-properties" xmlns:vt="http://schemas.openxmlformats.org/officeDocument/2006/docPropsVTypes">
  <Template>IBM presentation template</Template>
  <TotalTime>48379</TotalTime>
  <Words>17220</Words>
  <Application>Microsoft Office PowerPoint</Application>
  <PresentationFormat>Custom</PresentationFormat>
  <Paragraphs>1276</Paragraphs>
  <Slides>56</Slides>
  <Notes>56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56</vt:i4>
      </vt:variant>
    </vt:vector>
  </HeadingPairs>
  <TitlesOfParts>
    <vt:vector size="67" baseType="lpstr">
      <vt:lpstr>IBM Plex Sans SmBld</vt:lpstr>
      <vt:lpstr>IBM Plex Sans</vt:lpstr>
      <vt:lpstr>IBM Plex Sans Medium</vt:lpstr>
      <vt:lpstr>IBM Plex Sans Text</vt:lpstr>
      <vt:lpstr>IBM Plex Sans SemiBold</vt:lpstr>
      <vt:lpstr>Arial</vt:lpstr>
      <vt:lpstr>IBM Plex Sans Light</vt:lpstr>
      <vt:lpstr>Wingdings</vt:lpstr>
      <vt:lpstr>Times New Roman</vt:lpstr>
      <vt:lpstr>Calibri</vt:lpstr>
      <vt:lpstr>IBM presentation enablement template</vt:lpstr>
      <vt:lpstr>Putting AI to work with IBM  Addendum           Dirk deRoos WW Technology Sales Enablement  dderoos@ca.ibm.com    </vt:lpstr>
      <vt:lpstr>PowerPoint Presentation</vt:lpstr>
      <vt:lpstr>Agenda:  </vt:lpstr>
      <vt:lpstr>+AI → AI+</vt:lpstr>
      <vt:lpstr>PowerPoint Presentation</vt:lpstr>
      <vt:lpstr>PowerPoint Presentation</vt:lpstr>
      <vt:lpstr>Put AI to work with watsonx Scale and accelerate the impact of AI across your business.  </vt:lpstr>
      <vt:lpstr>Client engagement framework for watsonx</vt:lpstr>
      <vt:lpstr>Assessing a client’s AI maturity</vt:lpstr>
      <vt:lpstr>PowerPoint Presentation</vt:lpstr>
      <vt:lpstr>Prospecting watsonx opportunities: Elevator pitch</vt:lpstr>
      <vt:lpstr>Prospecting watsonx opportunities: Pain points   </vt:lpstr>
      <vt:lpstr>Prospecting watsonx opportunities: AI opportunity progression strategies   </vt:lpstr>
      <vt:lpstr>watsonx.data Fit-for-purpose data store built on an open data lakehouse architecture</vt:lpstr>
      <vt:lpstr>Prospecting watsonx.data opportunities: Target client personas  </vt:lpstr>
      <vt:lpstr>Prospecting watsonx.data opportunities: Pain points   </vt:lpstr>
      <vt:lpstr>Prospecting watsonx.data opportunities: Elevator pitch   </vt:lpstr>
      <vt:lpstr>Prospecting watsonx.data opportunities: Business value propositions   </vt:lpstr>
      <vt:lpstr>watsonx.ai Next-generation AI studio for AI builders</vt:lpstr>
      <vt:lpstr>Prospecting watsonx.ai opportunities: Target client personas  </vt:lpstr>
      <vt:lpstr>Prospecting watsonx.ai opportunities: Elevator pitch   </vt:lpstr>
      <vt:lpstr>Prospecting watsonx.ai opportunities: Business value propositions   </vt:lpstr>
      <vt:lpstr>watsonx.governance Toolkit for AI governance</vt:lpstr>
      <vt:lpstr>Prospecting watsonx.governance opportunities: Target client personas  </vt:lpstr>
      <vt:lpstr>Prospecting watsonx.governance opportunities: Elevator pitch   </vt:lpstr>
      <vt:lpstr>Prospecting watsonx.governance opportunities: Business value propositions   </vt:lpstr>
      <vt:lpstr>watsonx Orchestrate Digital worker platform for automating tasks and simplifying complex processes</vt:lpstr>
      <vt:lpstr>Prospecting watsonx Orchestrate opportunities: Target client personas  </vt:lpstr>
      <vt:lpstr>Prospecting watsonx Orchestrate opportunities: Pain points   </vt:lpstr>
      <vt:lpstr>Prospecting watsonx Orchestrate opportunities: Elevator pitch   </vt:lpstr>
      <vt:lpstr>Prospecting watsonx Orchestrate opportunities: Business value propositions   </vt:lpstr>
      <vt:lpstr>watsonx Assistant Conversational artificial intelligence platform</vt:lpstr>
      <vt:lpstr>Prospecting watsonx Assistant opportunities: Target client personas  </vt:lpstr>
      <vt:lpstr>Prospecting watsonx Assistant opportunities: Pain points   </vt:lpstr>
      <vt:lpstr>Prospecting watsonx Assistant opportunities: Elevator pitch   </vt:lpstr>
      <vt:lpstr>Prospecting watsonx Assistant opportunities: Business value propositions   </vt:lpstr>
      <vt:lpstr>watsonx Code Assistant Generative AI developer toolkit to accelerate code generation</vt:lpstr>
      <vt:lpstr>Prospecting watsonx Code Assistant opportunities: Target client personas  </vt:lpstr>
      <vt:lpstr>Prospecting watsonx Code Assistant opportunities: Pain points   </vt:lpstr>
      <vt:lpstr>Prospecting watsonx Code Assistant opportunities: Elevator pitch   </vt:lpstr>
      <vt:lpstr>Prospecting watsonx Code Assistant opportunities: Business value propositions   </vt:lpstr>
      <vt:lpstr>AI technology stack layers</vt:lpstr>
      <vt:lpstr>AI technology stack layers: IBM</vt:lpstr>
      <vt:lpstr>AI technology stack layers: Microsoft</vt:lpstr>
      <vt:lpstr>AI technology stack layers: Amazon Web Services</vt:lpstr>
      <vt:lpstr>AI technology stack layers: Google</vt:lpstr>
      <vt:lpstr>IBM at The Masters Turning data into insights with AI</vt:lpstr>
      <vt:lpstr>Wind Tre relies on IBM Consulting and watsonx AI for customer service optimization </vt:lpstr>
      <vt:lpstr>PowerPoint Presentation</vt:lpstr>
      <vt:lpstr>Wintershall Dea ramps up AI initiatives with IBM Consulting  </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Plex embedded template – enablement version</dc:title>
  <dc:subject/>
  <dc:creator>Cailey Giorgi</dc:creator>
  <cp:keywords/>
  <dc:description/>
  <cp:lastModifiedBy>Gina Hawkins</cp:lastModifiedBy>
  <cp:revision>273</cp:revision>
  <cp:lastPrinted>2023-10-05T16:17:49Z</cp:lastPrinted>
  <dcterms:created xsi:type="dcterms:W3CDTF">2023-01-13T17:40:38Z</dcterms:created>
  <dcterms:modified xsi:type="dcterms:W3CDTF">2024-05-31T02:23:01Z</dcterms:modified>
  <cp:category/>
</cp:coreProperties>
</file>

<file path=docProps/thumbnail.jpeg>
</file>